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638" r:id="rId3"/>
    <p:sldId id="640" r:id="rId4"/>
    <p:sldId id="644" r:id="rId5"/>
    <p:sldId id="645" r:id="rId6"/>
    <p:sldId id="648" r:id="rId7"/>
    <p:sldId id="649" r:id="rId8"/>
    <p:sldId id="650" r:id="rId9"/>
    <p:sldId id="655" r:id="rId10"/>
    <p:sldId id="656" r:id="rId11"/>
    <p:sldId id="665" r:id="rId12"/>
    <p:sldId id="669" r:id="rId13"/>
    <p:sldId id="672" r:id="rId14"/>
    <p:sldId id="678" r:id="rId15"/>
    <p:sldId id="682" r:id="rId16"/>
    <p:sldId id="684" r:id="rId17"/>
    <p:sldId id="689" r:id="rId18"/>
    <p:sldId id="692" r:id="rId19"/>
    <p:sldId id="695" r:id="rId20"/>
    <p:sldId id="697" r:id="rId21"/>
    <p:sldId id="698" r:id="rId22"/>
    <p:sldId id="710" r:id="rId23"/>
    <p:sldId id="702" r:id="rId24"/>
    <p:sldId id="703" r:id="rId25"/>
    <p:sldId id="704" r:id="rId26"/>
    <p:sldId id="705" r:id="rId27"/>
    <p:sldId id="706" r:id="rId28"/>
    <p:sldId id="707" r:id="rId29"/>
    <p:sldId id="712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8CBA2D40-1AF8-4614-84BD-D56757961DDD}">
          <p14:sldIdLst>
            <p14:sldId id="256"/>
            <p14:sldId id="638"/>
            <p14:sldId id="640"/>
            <p14:sldId id="644"/>
            <p14:sldId id="645"/>
            <p14:sldId id="648"/>
            <p14:sldId id="649"/>
            <p14:sldId id="650"/>
            <p14:sldId id="655"/>
            <p14:sldId id="656"/>
            <p14:sldId id="665"/>
            <p14:sldId id="669"/>
            <p14:sldId id="672"/>
            <p14:sldId id="678"/>
            <p14:sldId id="682"/>
            <p14:sldId id="684"/>
            <p14:sldId id="689"/>
            <p14:sldId id="692"/>
            <p14:sldId id="695"/>
            <p14:sldId id="697"/>
            <p14:sldId id="698"/>
            <p14:sldId id="710"/>
            <p14:sldId id="702"/>
            <p14:sldId id="703"/>
            <p14:sldId id="704"/>
            <p14:sldId id="705"/>
            <p14:sldId id="706"/>
            <p14:sldId id="707"/>
            <p14:sldId id="712"/>
          </p14:sldIdLst>
        </p14:section>
        <p14:section name="Seção sem Título" id="{33945965-55B1-4D13-95B2-1B197468A3D7}">
          <p14:sldIdLst/>
        </p14:section>
        <p14:section name="Seção sem Título" id="{50D190A3-2337-4000-BC5D-91283CD22B31}">
          <p14:sldIdLst/>
        </p14:section>
        <p14:section name="Seção sem Título" id="{67DE3F59-2B52-4B8B-A212-BFBE40D33C7E}">
          <p14:sldIdLst/>
        </p14:section>
        <p14:section name="Seção sem Título" id="{F9B27955-E102-4C7E-8999-E0403CDE9CA4}">
          <p14:sldIdLst/>
        </p14:section>
        <p14:section name="Seção sem Título" id="{DE0B1C25-FB44-4AFE-B087-754427D6FB5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78B8B"/>
    <a:srgbClr val="EAE9E5"/>
    <a:srgbClr val="056768"/>
    <a:srgbClr val="1A1921"/>
    <a:srgbClr val="121C29"/>
    <a:srgbClr val="122530"/>
    <a:srgbClr val="2B2A37"/>
    <a:srgbClr val="010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71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7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54D249-6D77-946F-C891-3AE18CFDE1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D030598-6929-C0A8-53AA-C192C01ED1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B7A586B-6EB0-5566-6950-BCA0EEA09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872DB5E-9DA2-2AA8-D937-180EE9F50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E9320D-9C1D-DFA1-2EA7-EDE555A2E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1497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D8C878-7227-E6DA-4286-13FD64359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5A9DBF3-1D34-519C-0037-3670065F45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62BB53-0A90-6F07-D28E-2F01FD2DA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4E20080-C187-32AE-E3ED-50F31C464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A2E0F84-0BE6-FBC8-78BE-A64814F1E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1346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328C6EF-BFDD-0F8B-1AF9-D104764419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004AB0E-B04B-A65E-8400-0AEF7015D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D6815BE-1B97-77FA-7A59-A6A633D1D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AC585D-8BC9-5534-72A0-F7DAC035C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E529EC-0962-624E-26EA-78FCB59FF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839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7E625B-03FC-292E-33FE-112FFAFA9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D2AFD5-2F08-94E0-CD20-8EE802CC8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543353-9A99-4A8E-737A-7D0977743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A6C5DF5-8650-7D6C-E903-D6EE85F8F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FC80C16-87F3-06EE-C96C-9B7B3144E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2255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1F8B32-D01C-C2CC-1C69-653A04C19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62011F0-C2C1-E839-DB6D-C165AF7D0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161441-51DE-6680-5F84-D1D1F0320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724437-9975-53CD-3215-33B412C99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DCDF6C-8EF6-F4C8-6700-0E6899928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3252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D3F370-DB75-419F-C324-D537D19B8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C990B77-41B0-27FC-3262-B3C9908611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515733F-9B05-6A11-B9C7-F487FD025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56908C-67B2-7646-F2D1-60F1304D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CBFD8EA-9792-0216-1259-0764CEDFF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ABA8D30-D47E-91B3-3776-38BE0F9B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5345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C773DC-6E18-6A44-69BB-A0DD440A1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4007E2-F379-5311-1208-640D8B546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C3CF144-9266-E48D-E543-66E7DDD6C8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236DA80-FBD3-AB12-02EA-4ADB39D56C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0531003-C2ED-F7E8-971B-10197A9942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560B242-18CB-90E7-431E-1EBD61D7E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D078042-4F33-092B-B0F3-129C9219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60AA288-625D-B445-D3B0-7BE9EE198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460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AE818C-3F1B-D6E3-AFB6-50E36E405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47DDD52-FC15-1A8E-8FC2-9DE1AAE29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4559C8E-5C85-5D30-5B15-0CEA217B4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8134627-EB6E-EF7F-78A0-826E06EB4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4514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C6443CE-E616-B716-9E20-1402BBB8A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821DC65-E687-2607-ECBE-BA77ADB5A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A66F96B-4A3B-081B-A460-9D7DFDB0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5641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74990-E3FE-A3AB-9934-AEF935DA0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CADDC2-8098-6E22-7521-401D4ED3F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E7BB6AE-3E4E-61BF-F084-FA6C5267F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A77878C-EA46-3A76-B392-19900E5BE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6DD2230-0CBA-FB44-2904-6740D20FB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CFC5A46-F77A-C0A1-4EBE-DFABEAEF2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9271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0C0BE7-A403-0C21-5AA3-61AD98A04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B217612-C53C-5F9B-7336-971DAF7817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4580AF0-8AE0-1097-FC2C-35F5358C8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7534E62-E2FE-06EC-1259-C1587EBB9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1A28D-17EB-41AF-924B-4CC7BBE2D181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4188AFA-EEAA-E992-8681-EA719344E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2640E93-38CA-A3C0-A4F1-86B13E0D4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0593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0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672190-1C13-F410-0F0D-5930EF53C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2CE6E76-C7CF-C10C-7C93-564760305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A721D9-0FDD-A1E0-F10F-6FBE9F479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1A28D-17EB-41AF-924B-4CC7BBE2D181}" type="datetimeFigureOut">
              <a:rPr lang="pt-BR" smtClean="0"/>
              <a:t>05/03/2024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5D7459-92D6-1515-5394-F9C706E26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34382E9-890D-9974-A99F-E49C5AF9C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3ED2B-C69C-4FE8-94B2-8AE73423B08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741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jpeg"/><Relationship Id="rId7" Type="http://schemas.openxmlformats.org/officeDocument/2006/relationships/image" Target="../media/image38.sv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microsoft.com/office/2007/relationships/hdphoto" Target="../media/hdphoto1.wdp"/><Relationship Id="rId7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2.jpeg"/><Relationship Id="rId9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20.svg"/><Relationship Id="rId12" Type="http://schemas.openxmlformats.org/officeDocument/2006/relationships/image" Target="../media/image6.png"/><Relationship Id="rId2" Type="http://schemas.openxmlformats.org/officeDocument/2006/relationships/image" Target="../media/image12.jp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6.png"/><Relationship Id="rId5" Type="http://schemas.openxmlformats.org/officeDocument/2006/relationships/image" Target="../media/image18.svg"/><Relationship Id="rId15" Type="http://schemas.openxmlformats.org/officeDocument/2006/relationships/image" Target="../media/image24.sv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9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xkit-light-at-the-end-of-bookstore-shelves-14189-medium">
            <a:hlinkClick r:id="" action="ppaction://media"/>
            <a:extLst>
              <a:ext uri="{FF2B5EF4-FFF2-40B4-BE49-F238E27FC236}">
                <a16:creationId xmlns:a16="http://schemas.microsoft.com/office/drawing/2014/main" id="{9D4AEB9D-2275-4FAE-4187-D7F08F5D78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DD9794FF-E9D7-0B3E-D0EB-86E64030D64A}"/>
              </a:ext>
            </a:extLst>
          </p:cNvPr>
          <p:cNvSpPr/>
          <p:nvPr/>
        </p:nvSpPr>
        <p:spPr>
          <a:xfrm>
            <a:off x="0" y="1"/>
            <a:ext cx="12192000" cy="6915798"/>
          </a:xfrm>
          <a:prstGeom prst="rect">
            <a:avLst/>
          </a:prstGeom>
          <a:gradFill>
            <a:gsLst>
              <a:gs pos="30000">
                <a:srgbClr val="01000E">
                  <a:alpha val="80000"/>
                </a:srgbClr>
              </a:gs>
              <a:gs pos="80000">
                <a:srgbClr val="01000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id="{CD66E733-1095-3F95-37D2-4069B2CDAC55}"/>
              </a:ext>
            </a:extLst>
          </p:cNvPr>
          <p:cNvSpPr/>
          <p:nvPr/>
        </p:nvSpPr>
        <p:spPr>
          <a:xfrm>
            <a:off x="-758848" y="911408"/>
            <a:ext cx="2567712" cy="2567712"/>
          </a:xfrm>
          <a:prstGeom prst="ellipse">
            <a:avLst/>
          </a:prstGeom>
          <a:solidFill>
            <a:schemeClr val="accent1">
              <a:alpha val="0"/>
            </a:schemeClr>
          </a:solidFill>
          <a:ln w="22225">
            <a:solidFill>
              <a:schemeClr val="bg1">
                <a:alpha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id="{AE1F5B0F-1C48-BD23-8EDE-FAB72FEFBB3B}"/>
              </a:ext>
            </a:extLst>
          </p:cNvPr>
          <p:cNvSpPr/>
          <p:nvPr/>
        </p:nvSpPr>
        <p:spPr>
          <a:xfrm>
            <a:off x="9905846" y="1063625"/>
            <a:ext cx="2567712" cy="2567712"/>
          </a:xfrm>
          <a:prstGeom prst="ellipse">
            <a:avLst/>
          </a:prstGeom>
          <a:solidFill>
            <a:schemeClr val="accent1">
              <a:alpha val="0"/>
            </a:schemeClr>
          </a:solidFill>
          <a:ln w="22225">
            <a:solidFill>
              <a:schemeClr val="bg1">
                <a:alpha val="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07B3107-14FD-0F66-0FD5-12949364CBD0}"/>
              </a:ext>
            </a:extLst>
          </p:cNvPr>
          <p:cNvSpPr/>
          <p:nvPr/>
        </p:nvSpPr>
        <p:spPr>
          <a:xfrm>
            <a:off x="0" y="-57799"/>
            <a:ext cx="12192000" cy="6973598"/>
          </a:xfrm>
          <a:prstGeom prst="rect">
            <a:avLst/>
          </a:prstGeom>
          <a:blipFill dpi="0" rotWithShape="1">
            <a:blip r:embed="rId5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22" name="Oval 5">
            <a:extLst>
              <a:ext uri="{FF2B5EF4-FFF2-40B4-BE49-F238E27FC236}">
                <a16:creationId xmlns:a16="http://schemas.microsoft.com/office/drawing/2014/main" id="{AA4D3AFD-D6D1-E3D2-D890-1FE7CA13D872}"/>
              </a:ext>
            </a:extLst>
          </p:cNvPr>
          <p:cNvSpPr/>
          <p:nvPr/>
        </p:nvSpPr>
        <p:spPr>
          <a:xfrm>
            <a:off x="5138360" y="-2183952"/>
            <a:ext cx="8758431" cy="8758431"/>
          </a:xfrm>
          <a:prstGeom prst="ellipse">
            <a:avLst/>
          </a:prstGeom>
          <a:solidFill>
            <a:srgbClr val="056768">
              <a:alpha val="28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8" name="Oval 5">
            <a:extLst>
              <a:ext uri="{FF2B5EF4-FFF2-40B4-BE49-F238E27FC236}">
                <a16:creationId xmlns:a16="http://schemas.microsoft.com/office/drawing/2014/main" id="{5F5B9FA9-8D5F-EBE1-9E45-42BFAFE1996F}"/>
              </a:ext>
            </a:extLst>
          </p:cNvPr>
          <p:cNvSpPr/>
          <p:nvPr/>
        </p:nvSpPr>
        <p:spPr>
          <a:xfrm>
            <a:off x="-3036961" y="-3083671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19" name="Oval 5">
            <a:extLst>
              <a:ext uri="{FF2B5EF4-FFF2-40B4-BE49-F238E27FC236}">
                <a16:creationId xmlns:a16="http://schemas.microsoft.com/office/drawing/2014/main" id="{8CC9B394-B5FE-CB63-6AF9-4B4104C248CD}"/>
              </a:ext>
            </a:extLst>
          </p:cNvPr>
          <p:cNvSpPr/>
          <p:nvPr/>
        </p:nvSpPr>
        <p:spPr>
          <a:xfrm>
            <a:off x="6439238" y="1536677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5ADB804-4E7F-48BA-E0B9-7AC3D01E1FCF}"/>
              </a:ext>
            </a:extLst>
          </p:cNvPr>
          <p:cNvSpPr txBox="1"/>
          <p:nvPr/>
        </p:nvSpPr>
        <p:spPr>
          <a:xfrm>
            <a:off x="443077" y="2587144"/>
            <a:ext cx="8145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Romantismo</a:t>
            </a:r>
            <a:endParaRPr lang="en-US" sz="8000" spc="-30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1A47DE71-E2DF-3E2C-3E0A-41545C6661B3}"/>
              </a:ext>
            </a:extLst>
          </p:cNvPr>
          <p:cNvSpPr/>
          <p:nvPr/>
        </p:nvSpPr>
        <p:spPr>
          <a:xfrm flipV="1">
            <a:off x="450434" y="3772959"/>
            <a:ext cx="5302329" cy="5177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TextBox 2">
            <a:extLst>
              <a:ext uri="{FF2B5EF4-FFF2-40B4-BE49-F238E27FC236}">
                <a16:creationId xmlns:a16="http://schemas.microsoft.com/office/drawing/2014/main" id="{7A081F0F-C271-F9C1-01EB-74C1D7657329}"/>
              </a:ext>
            </a:extLst>
          </p:cNvPr>
          <p:cNvSpPr txBox="1"/>
          <p:nvPr/>
        </p:nvSpPr>
        <p:spPr>
          <a:xfrm>
            <a:off x="349874" y="1449935"/>
            <a:ext cx="899927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500" spc="-300" dirty="0">
                <a:ln>
                  <a:solidFill>
                    <a:schemeClr val="bg1">
                      <a:alpha val="25000"/>
                    </a:schemeClr>
                  </a:solidFill>
                </a:ln>
                <a:noFill/>
                <a:latin typeface="Causten Bold" panose="00000800000000000000" pitchFamily="50" charset="0"/>
                <a:cs typeface="Sora ExtraBold" pitchFamily="2" charset="0"/>
              </a:rPr>
              <a:t>1836-1881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182E4562-2E12-FD7C-066F-2DD2C0150C9F}"/>
              </a:ext>
            </a:extLst>
          </p:cNvPr>
          <p:cNvCxnSpPr>
            <a:cxnSpLocks/>
          </p:cNvCxnSpPr>
          <p:nvPr/>
        </p:nvCxnSpPr>
        <p:spPr>
          <a:xfrm>
            <a:off x="-709661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B0B7F7BA-41A2-9877-B19E-AD5089303504}"/>
              </a:ext>
            </a:extLst>
          </p:cNvPr>
          <p:cNvCxnSpPr>
            <a:cxnSpLocks/>
          </p:cNvCxnSpPr>
          <p:nvPr/>
        </p:nvCxnSpPr>
        <p:spPr>
          <a:xfrm flipH="1">
            <a:off x="-1393937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EEA4FAB1-5F1D-23B1-4CDB-DE24D98C0495}"/>
              </a:ext>
            </a:extLst>
          </p:cNvPr>
          <p:cNvCxnSpPr>
            <a:cxnSpLocks/>
          </p:cNvCxnSpPr>
          <p:nvPr/>
        </p:nvCxnSpPr>
        <p:spPr>
          <a:xfrm flipH="1">
            <a:off x="-1393937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5">
            <a:extLst>
              <a:ext uri="{FF2B5EF4-FFF2-40B4-BE49-F238E27FC236}">
                <a16:creationId xmlns:a16="http://schemas.microsoft.com/office/drawing/2014/main" id="{7A676B39-8C19-062D-00A0-E9B4AE7FAE64}"/>
              </a:ext>
            </a:extLst>
          </p:cNvPr>
          <p:cNvSpPr/>
          <p:nvPr/>
        </p:nvSpPr>
        <p:spPr>
          <a:xfrm>
            <a:off x="-1185189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993592D1-49D7-9E4C-9182-01F25807D792}"/>
              </a:ext>
            </a:extLst>
          </p:cNvPr>
          <p:cNvSpPr/>
          <p:nvPr/>
        </p:nvSpPr>
        <p:spPr>
          <a:xfrm>
            <a:off x="-1185189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8C86A37-D75D-06D0-B11A-135F7E61D796}"/>
              </a:ext>
            </a:extLst>
          </p:cNvPr>
          <p:cNvSpPr/>
          <p:nvPr/>
        </p:nvSpPr>
        <p:spPr>
          <a:xfrm>
            <a:off x="-1185189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1E5E1D-5F6E-2788-FDE4-B7E877591311}"/>
              </a:ext>
            </a:extLst>
          </p:cNvPr>
          <p:cNvSpPr/>
          <p:nvPr/>
        </p:nvSpPr>
        <p:spPr>
          <a:xfrm>
            <a:off x="-1185189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FB81BBE-3AE4-9C5A-F4D5-A7609DEA7640}"/>
              </a:ext>
            </a:extLst>
          </p:cNvPr>
          <p:cNvSpPr/>
          <p:nvPr/>
        </p:nvSpPr>
        <p:spPr>
          <a:xfrm>
            <a:off x="-1276349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 descr="Foto em preto e branco de homem olhando para o lado&#10;&#10;Descrição gerada automaticamente">
            <a:extLst>
              <a:ext uri="{FF2B5EF4-FFF2-40B4-BE49-F238E27FC236}">
                <a16:creationId xmlns:a16="http://schemas.microsoft.com/office/drawing/2014/main" id="{7389F85B-2B82-EE90-47F1-AFE0180ACE2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60" y="97558"/>
            <a:ext cx="4738772" cy="6858000"/>
          </a:xfrm>
          <a:prstGeom prst="rect">
            <a:avLst/>
          </a:prstGeom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id="{5B2FEF84-2ED6-92E0-C0EB-DD8A3863AF70}"/>
              </a:ext>
            </a:extLst>
          </p:cNvPr>
          <p:cNvGrpSpPr/>
          <p:nvPr/>
        </p:nvGrpSpPr>
        <p:grpSpPr>
          <a:xfrm>
            <a:off x="6439238" y="9139510"/>
            <a:ext cx="6784105" cy="8187577"/>
            <a:chOff x="7211641" y="877876"/>
            <a:chExt cx="4677516" cy="5645185"/>
          </a:xfrm>
        </p:grpSpPr>
        <p:sp>
          <p:nvSpPr>
            <p:cNvPr id="31" name="Fluxograma: Atraso 30">
              <a:extLst>
                <a:ext uri="{FF2B5EF4-FFF2-40B4-BE49-F238E27FC236}">
                  <a16:creationId xmlns:a16="http://schemas.microsoft.com/office/drawing/2014/main" id="{A8DB9A48-5C43-0326-6F7C-BFE16C9DB632}"/>
                </a:ext>
              </a:extLst>
            </p:cNvPr>
            <p:cNvSpPr/>
            <p:nvPr/>
          </p:nvSpPr>
          <p:spPr>
            <a:xfrm rot="16200000">
              <a:off x="6859541" y="1323160"/>
              <a:ext cx="5474899" cy="4584332"/>
            </a:xfrm>
            <a:prstGeom prst="flowChartDelay">
              <a:avLst/>
            </a:prstGeom>
            <a:noFill/>
            <a:ln w="3175">
              <a:solidFill>
                <a:srgbClr val="0567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lacial Indifference" pitchFamily="50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2" name="Imagem 31">
              <a:extLst>
                <a:ext uri="{FF2B5EF4-FFF2-40B4-BE49-F238E27FC236}">
                  <a16:creationId xmlns:a16="http://schemas.microsoft.com/office/drawing/2014/main" id="{CE00B618-1A12-A45B-E556-46F2A36E67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33" r="11833"/>
            <a:stretch/>
          </p:blipFill>
          <p:spPr>
            <a:xfrm>
              <a:off x="7211641" y="877876"/>
              <a:ext cx="4577290" cy="5645185"/>
            </a:xfrm>
            <a:custGeom>
              <a:avLst/>
              <a:gdLst>
                <a:gd name="connsiteX0" fmla="*/ 1379858 w 2759716"/>
                <a:gd name="connsiteY0" fmla="*/ 0 h 3403566"/>
                <a:gd name="connsiteX1" fmla="*/ 2759716 w 2759716"/>
                <a:gd name="connsiteY1" fmla="*/ 1701783 h 3403566"/>
                <a:gd name="connsiteX2" fmla="*/ 2759716 w 2759716"/>
                <a:gd name="connsiteY2" fmla="*/ 3403566 h 3403566"/>
                <a:gd name="connsiteX3" fmla="*/ 0 w 2759716"/>
                <a:gd name="connsiteY3" fmla="*/ 3403566 h 3403566"/>
                <a:gd name="connsiteX4" fmla="*/ 0 w 2759716"/>
                <a:gd name="connsiteY4" fmla="*/ 1701783 h 3403566"/>
                <a:gd name="connsiteX5" fmla="*/ 1379858 w 2759716"/>
                <a:gd name="connsiteY5" fmla="*/ 0 h 3403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59716" h="3403566">
                  <a:moveTo>
                    <a:pt x="1379858" y="0"/>
                  </a:moveTo>
                  <a:cubicBezTo>
                    <a:pt x="2141933" y="0"/>
                    <a:pt x="2759716" y="761914"/>
                    <a:pt x="2759716" y="1701783"/>
                  </a:cubicBezTo>
                  <a:lnTo>
                    <a:pt x="2759716" y="3403566"/>
                  </a:lnTo>
                  <a:lnTo>
                    <a:pt x="0" y="3403566"/>
                  </a:lnTo>
                  <a:lnTo>
                    <a:pt x="0" y="1701783"/>
                  </a:lnTo>
                  <a:cubicBezTo>
                    <a:pt x="0" y="761914"/>
                    <a:pt x="617783" y="0"/>
                    <a:pt x="1379858" y="0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855153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1.66667E-6 -0.04282 " pathEditMode="relative" rAng="0" ptsTypes="AA">
                                      <p:cBhvr>
                                        <p:cTn id="11" dur="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5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4" presetClass="pat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1.45833E-6 -0.04283 " pathEditMode="relative" rAng="0" ptsTypes="AA">
                                      <p:cBhvr>
                                        <p:cTn id="16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15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8" accel="49333" decel="22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E-6 -1.11111E-6 L 0.02995 -1.11111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45833E-6 0 L -0.01354 0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45833E-6 0 L -0.01354 0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ccel="50000" decel="50000" autoRev="1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1.45833E-6 0 L -0.01354 0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ntr" presetSubtype="8" accel="49333" decel="22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375E-6 2.22222E-6 L 0.02995 2.22222E-6 " pathEditMode="relative" rAng="0" ptsTypes="AA">
                                      <p:cBhvr>
                                        <p:cTn id="5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" presetClass="entr" presetSubtype="8" accel="49333" decel="22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path" presetSubtype="0" accel="49333" decel="50667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E-6 -2.22222E-6 L 0.02995 -2.22222E-6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22" grpId="0" animBg="1"/>
      <p:bldP spid="22" grpId="1" animBg="1"/>
      <p:bldP spid="22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3" grpId="0"/>
      <p:bldP spid="23" grpId="1"/>
      <p:bldP spid="25" grpId="0" animBg="1"/>
      <p:bldP spid="25" grpId="1" animBg="1"/>
      <p:bldP spid="26" grpId="0"/>
      <p:bldP spid="2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upo de pessoas fantasiadas&#10;&#10;Descrição gerada automaticamente com confiança média">
            <a:extLst>
              <a:ext uri="{FF2B5EF4-FFF2-40B4-BE49-F238E27FC236}">
                <a16:creationId xmlns:a16="http://schemas.microsoft.com/office/drawing/2014/main" id="{326229F1-50F0-07E6-BE35-F99DD2E4E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381129"/>
            <a:ext cx="12356127" cy="974975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"/>
            <a:ext cx="11617853" cy="7563394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504" y="4770832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2080061" y="1022175"/>
            <a:ext cx="9119602" cy="5383077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endParaRPr lang="pt-BR" sz="2000" b="1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2000" b="1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22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</a:t>
            </a:r>
            <a:r>
              <a:rPr lang="pt-BR" sz="2200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MEUS OITO ANOS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“Oh! Que saudades que tenho</a:t>
            </a:r>
            <a:b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 aurora da minha vida,</a:t>
            </a:r>
            <a:b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 minha infância querida</a:t>
            </a:r>
            <a:b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os anos não trazem mais!</a:t>
            </a:r>
            <a:b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amor, que sonhos, que flores,</a:t>
            </a:r>
            <a:b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Naquelas tardes fagueiras,</a:t>
            </a:r>
            <a:b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À sombra das bananeiras,</a:t>
            </a:r>
            <a:b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Debaixo dos laranjais!</a:t>
            </a:r>
          </a:p>
          <a:p>
            <a:pPr>
              <a:lnSpc>
                <a:spcPct val="114000"/>
              </a:lnSpc>
              <a:defRPr/>
            </a:pPr>
            <a:endParaRPr lang="pt-BR" sz="20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20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20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20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20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20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20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Como são belos os dias</a:t>
            </a:r>
            <a:b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Do despontar da existência!</a:t>
            </a:r>
            <a:b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-– Respira a alma inocência</a:t>
            </a:r>
            <a:b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Como perfumes a flor;</a:t>
            </a:r>
            <a:b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mar é –- lago sereno,</a:t>
            </a:r>
            <a:b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céu –- um manto azulado,</a:t>
            </a:r>
            <a:b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mundo -– um sonho dourado,</a:t>
            </a:r>
            <a:b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vida –- um hino d’amor! [...]” </a:t>
            </a:r>
          </a:p>
        </p:txBody>
      </p:sp>
    </p:spTree>
    <p:extLst>
      <p:ext uri="{BB962C8B-B14F-4D97-AF65-F5344CB8AC3E}">
        <p14:creationId xmlns:p14="http://schemas.microsoft.com/office/powerpoint/2010/main" val="1077208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-1.25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Grupo de pessoas fantasiadas&#10;&#10;Descrição gerada automaticamente com confiança média">
            <a:extLst>
              <a:ext uri="{FF2B5EF4-FFF2-40B4-BE49-F238E27FC236}">
                <a16:creationId xmlns:a16="http://schemas.microsoft.com/office/drawing/2014/main" id="{673D428C-BCF0-E220-7D1E-3B7BF1028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381129"/>
            <a:ext cx="12356127" cy="974975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648680" y="3312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AF2798F1-56E3-4353-B7AD-337FC39E01FF}"/>
              </a:ext>
            </a:extLst>
          </p:cNvPr>
          <p:cNvSpPr txBox="1"/>
          <p:nvPr/>
        </p:nvSpPr>
        <p:spPr>
          <a:xfrm>
            <a:off x="773533" y="1682214"/>
            <a:ext cx="5664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Lira dos </a:t>
            </a:r>
            <a:r>
              <a:rPr lang="en-US" sz="5400" i="1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vinte</a:t>
            </a:r>
            <a:r>
              <a:rPr lang="en-US" sz="5400" i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</a:t>
            </a:r>
            <a:r>
              <a:rPr lang="en-US" sz="5400" i="1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anos</a:t>
            </a:r>
            <a:endParaRPr lang="en-US" sz="5400" i="1" spc="-30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A3104A53-3368-8749-AAC4-8D1FB18D3D3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A44EE147-6D22-B8D9-98D0-89259DB40FCE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2">
            <a:extLst>
              <a:ext uri="{FF2B5EF4-FFF2-40B4-BE49-F238E27FC236}">
                <a16:creationId xmlns:a16="http://schemas.microsoft.com/office/drawing/2014/main" id="{FE43E8DC-72D3-B321-3192-3576CFA13AB5}"/>
              </a:ext>
            </a:extLst>
          </p:cNvPr>
          <p:cNvSpPr txBox="1"/>
          <p:nvPr/>
        </p:nvSpPr>
        <p:spPr>
          <a:xfrm>
            <a:off x="1166195" y="445104"/>
            <a:ext cx="4527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PARTE I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3098206E-89A7-00F4-C31B-8AC32A0B37C9}"/>
              </a:ext>
            </a:extLst>
          </p:cNvPr>
          <p:cNvSpPr/>
          <p:nvPr/>
        </p:nvSpPr>
        <p:spPr>
          <a:xfrm>
            <a:off x="977063" y="3778295"/>
            <a:ext cx="1969337" cy="2945778"/>
          </a:xfrm>
          <a:prstGeom prst="roundRect">
            <a:avLst>
              <a:gd name="adj" fmla="val 2508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7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Amor platônico por uma virgem pálida e intangível</a:t>
            </a:r>
            <a:endParaRPr lang="pt-BR" altLang="pt-BR" sz="17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  <a:p>
            <a:pPr algn="ctr">
              <a:lnSpc>
                <a:spcPct val="114000"/>
              </a:lnSpc>
              <a:spcBef>
                <a:spcPct val="0"/>
              </a:spcBef>
            </a:pPr>
            <a:endParaRPr lang="pt-BR" altLang="pt-BR" sz="14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7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Atmosfera onírica de brumas, cheia de devaneios</a:t>
            </a:r>
            <a:endParaRPr lang="pt-BR" altLang="pt-BR" sz="17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131A1BC6-5CA6-4B91-300C-CD1905472D5F}"/>
              </a:ext>
            </a:extLst>
          </p:cNvPr>
          <p:cNvSpPr/>
          <p:nvPr/>
        </p:nvSpPr>
        <p:spPr>
          <a:xfrm>
            <a:off x="3092196" y="3778295"/>
            <a:ext cx="2210447" cy="2945778"/>
          </a:xfrm>
          <a:prstGeom prst="roundRect">
            <a:avLst>
              <a:gd name="adj" fmla="val 2508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pt-BR" altLang="pt-BR" sz="17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Amor aturdido pelo medo e pela culpa diante do desejo sexual</a:t>
            </a:r>
          </a:p>
          <a:p>
            <a:pPr algn="ctr">
              <a:lnSpc>
                <a:spcPct val="114000"/>
              </a:lnSpc>
              <a:spcBef>
                <a:spcPct val="0"/>
              </a:spcBef>
            </a:pPr>
            <a:endParaRPr lang="pt-BR" altLang="pt-BR" sz="14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7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Desencadeando o fascínio pela morte (escapismo e evasão)</a:t>
            </a:r>
            <a:endParaRPr lang="pt-BR" altLang="pt-BR" sz="17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131CC287-72B7-31FB-8486-3E7798EC8027}"/>
              </a:ext>
            </a:extLst>
          </p:cNvPr>
          <p:cNvSpPr/>
          <p:nvPr/>
        </p:nvSpPr>
        <p:spPr>
          <a:xfrm>
            <a:off x="773534" y="2675178"/>
            <a:ext cx="3332482" cy="809053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22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“Mundo visionário e platônico!”</a:t>
            </a:r>
            <a:endParaRPr lang="en-US" sz="22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pic>
        <p:nvPicPr>
          <p:cNvPr id="15" name="Imagem 14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6266F120-8538-0B88-651E-9970BF7E2F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6247" y="7633554"/>
            <a:ext cx="18594880" cy="12105542"/>
          </a:xfrm>
          <a:prstGeom prst="rect">
            <a:avLst/>
          </a:prstGeom>
        </p:spPr>
      </p:pic>
      <p:pic>
        <p:nvPicPr>
          <p:cNvPr id="17" name="Imagem 16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685A01F5-926D-F705-6879-B2C1C19FD40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224" y="15844681"/>
            <a:ext cx="2936615" cy="29366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FFF766-A5B3-7F8D-A920-33B8A7BF2CC3}"/>
              </a:ext>
            </a:extLst>
          </p:cNvPr>
          <p:cNvSpPr txBox="1"/>
          <p:nvPr/>
        </p:nvSpPr>
        <p:spPr>
          <a:xfrm>
            <a:off x="931288" y="765737"/>
            <a:ext cx="7437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Álvares</a:t>
            </a:r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de Azevedo</a:t>
            </a:r>
          </a:p>
        </p:txBody>
      </p:sp>
      <p:pic>
        <p:nvPicPr>
          <p:cNvPr id="7" name="Imagem 6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2DC8847-A06F-1BF3-5964-386F86E8F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779" y="97520"/>
            <a:ext cx="6584462" cy="6973598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B53E5472-9F16-57BE-D041-09300BEF60B2}"/>
              </a:ext>
            </a:extLst>
          </p:cNvPr>
          <p:cNvSpPr/>
          <p:nvPr/>
        </p:nvSpPr>
        <p:spPr>
          <a:xfrm>
            <a:off x="7073715" y="1153592"/>
            <a:ext cx="4287020" cy="4283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</a:t>
            </a:r>
            <a:r>
              <a:rPr lang="pt-BR" sz="1600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LEMBRANÇA DE MORRER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“Quando em meu peito rebentar-se a fibra,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o espírito enlaça à dor vivente,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Não derramem por mim nem uma lágrima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Em pálpebra demente. [...]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 deixo a vida como deixa o tédio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Do deserto o poento caminheiro...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Como as horas de um longo pesadelo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se desfaz ao dobre de um sineiro...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Descansem o meu leito solitário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Na floresta dos homens esquecida,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À sombra de uma cruz! e escrevam nela: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–- Foi poeta, sonhou e amou na vida. -– [...]”</a:t>
            </a:r>
          </a:p>
        </p:txBody>
      </p:sp>
    </p:spTree>
    <p:extLst>
      <p:ext uri="{BB962C8B-B14F-4D97-AF65-F5344CB8AC3E}">
        <p14:creationId xmlns:p14="http://schemas.microsoft.com/office/powerpoint/2010/main" val="963427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2.5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11" grpId="0" animBg="1"/>
      <p:bldP spid="1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Grupo de pessoas fantasiadas&#10;&#10;Descrição gerada automaticamente com confiança média">
            <a:extLst>
              <a:ext uri="{FF2B5EF4-FFF2-40B4-BE49-F238E27FC236}">
                <a16:creationId xmlns:a16="http://schemas.microsoft.com/office/drawing/2014/main" id="{A66C85C0-F4FF-CCCB-1A6C-3016E4F2C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381129"/>
            <a:ext cx="12356127" cy="974975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AF2798F1-56E3-4353-B7AD-337FC39E01FF}"/>
              </a:ext>
            </a:extLst>
          </p:cNvPr>
          <p:cNvSpPr txBox="1"/>
          <p:nvPr/>
        </p:nvSpPr>
        <p:spPr>
          <a:xfrm>
            <a:off x="986180" y="648663"/>
            <a:ext cx="7437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Lira dos </a:t>
            </a:r>
            <a:r>
              <a:rPr lang="en-US" sz="5400" i="1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vinte</a:t>
            </a:r>
            <a:r>
              <a:rPr lang="en-US" sz="5400" i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</a:t>
            </a:r>
            <a:r>
              <a:rPr lang="en-US" sz="5400" i="1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anos</a:t>
            </a:r>
            <a:endParaRPr lang="en-US" sz="5400" i="1" spc="-30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A3104A53-3368-8749-AAC4-8D1FB18D3D3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A44EE147-6D22-B8D9-98D0-89259DB40FCE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15">
            <a:extLst>
              <a:ext uri="{FF2B5EF4-FFF2-40B4-BE49-F238E27FC236}">
                <a16:creationId xmlns:a16="http://schemas.microsoft.com/office/drawing/2014/main" id="{5414F0FB-FACE-2AF7-FCDB-34D7AFF95C78}"/>
              </a:ext>
            </a:extLst>
          </p:cNvPr>
          <p:cNvSpPr txBox="1"/>
          <p:nvPr/>
        </p:nvSpPr>
        <p:spPr>
          <a:xfrm>
            <a:off x="278335" y="1613594"/>
            <a:ext cx="2967319" cy="1544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pt-BR" sz="4400" b="1" spc="-15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Romantismo irônico e sarcástico</a:t>
            </a:r>
            <a:endParaRPr lang="en-US" sz="4400" b="1" spc="-15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</p:txBody>
      </p:sp>
      <p:cxnSp>
        <p:nvCxnSpPr>
          <p:cNvPr id="10" name="Straight Connector 18">
            <a:extLst>
              <a:ext uri="{FF2B5EF4-FFF2-40B4-BE49-F238E27FC236}">
                <a16:creationId xmlns:a16="http://schemas.microsoft.com/office/drawing/2014/main" id="{387E4C77-7E21-7883-E15D-2CA342E4E9BF}"/>
              </a:ext>
            </a:extLst>
          </p:cNvPr>
          <p:cNvCxnSpPr>
            <a:cxnSpLocks/>
          </p:cNvCxnSpPr>
          <p:nvPr/>
        </p:nvCxnSpPr>
        <p:spPr>
          <a:xfrm>
            <a:off x="461544" y="3965008"/>
            <a:ext cx="3208677" cy="20365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8">
            <a:extLst>
              <a:ext uri="{FF2B5EF4-FFF2-40B4-BE49-F238E27FC236}">
                <a16:creationId xmlns:a16="http://schemas.microsoft.com/office/drawing/2014/main" id="{CA115988-42C3-F4FE-A9B3-6B9BBC74ECF4}"/>
              </a:ext>
            </a:extLst>
          </p:cNvPr>
          <p:cNvSpPr/>
          <p:nvPr/>
        </p:nvSpPr>
        <p:spPr>
          <a:xfrm>
            <a:off x="3500569" y="1696353"/>
            <a:ext cx="3661612" cy="1944323"/>
          </a:xfrm>
          <a:prstGeom prst="roundRect">
            <a:avLst>
              <a:gd name="adj" fmla="val 5590"/>
            </a:avLst>
          </a:prstGeom>
          <a:solidFill>
            <a:srgbClr val="056768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E985975-FFCB-DB27-B574-4931BE014899}"/>
              </a:ext>
            </a:extLst>
          </p:cNvPr>
          <p:cNvSpPr txBox="1"/>
          <p:nvPr/>
        </p:nvSpPr>
        <p:spPr>
          <a:xfrm>
            <a:off x="2964609" y="1754925"/>
            <a:ext cx="47816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pt-BR" sz="2200" kern="0" dirty="0">
                <a:solidFill>
                  <a:schemeClr val="bg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Além do amor e da morte, </a:t>
            </a:r>
          </a:p>
          <a:p>
            <a:pPr algn="ctr" defTabSz="1219170">
              <a:buClr>
                <a:srgbClr val="000000"/>
              </a:buClr>
            </a:pPr>
            <a:r>
              <a:rPr lang="pt-BR" sz="2200" b="1" kern="0" dirty="0">
                <a:solidFill>
                  <a:schemeClr val="bg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temas mais próximos da realidade</a:t>
            </a:r>
            <a:r>
              <a:rPr lang="pt-BR" sz="2200" kern="0" dirty="0">
                <a:solidFill>
                  <a:schemeClr val="bg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 </a:t>
            </a:r>
          </a:p>
        </p:txBody>
      </p:sp>
      <p:sp>
        <p:nvSpPr>
          <p:cNvPr id="24" name="Rectangle: Rounded Corners 7">
            <a:extLst>
              <a:ext uri="{FF2B5EF4-FFF2-40B4-BE49-F238E27FC236}">
                <a16:creationId xmlns:a16="http://schemas.microsoft.com/office/drawing/2014/main" id="{22F3E7CF-4ED4-E8D0-0F87-7179FB7B30DD}"/>
              </a:ext>
            </a:extLst>
          </p:cNvPr>
          <p:cNvSpPr/>
          <p:nvPr/>
        </p:nvSpPr>
        <p:spPr>
          <a:xfrm>
            <a:off x="4291492" y="2988518"/>
            <a:ext cx="2757714" cy="9144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1700" b="1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Inserção do cotidiano mediante enfoque ultrarromântico</a:t>
            </a:r>
            <a:endParaRPr lang="en-US" sz="1700" i="1" dirty="0">
              <a:solidFill>
                <a:srgbClr val="056768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pic>
        <p:nvPicPr>
          <p:cNvPr id="28" name="Imagem 27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010E53E2-A1FA-D80C-D3CB-DA79B13FEC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913" y="-2918538"/>
            <a:ext cx="19449645" cy="12662006"/>
          </a:xfrm>
          <a:prstGeom prst="rect">
            <a:avLst/>
          </a:prstGeom>
        </p:spPr>
      </p:pic>
      <p:pic>
        <p:nvPicPr>
          <p:cNvPr id="29" name="Imagem 28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4E5A8EE0-A5D1-1FC2-C4C0-157A7C99CA5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9536" y="5459358"/>
            <a:ext cx="3071605" cy="3071605"/>
          </a:xfrm>
          <a:prstGeom prst="rect">
            <a:avLst/>
          </a:prstGeom>
        </p:spPr>
      </p:pic>
      <p:sp>
        <p:nvSpPr>
          <p:cNvPr id="30" name="TextBox 2">
            <a:extLst>
              <a:ext uri="{FF2B5EF4-FFF2-40B4-BE49-F238E27FC236}">
                <a16:creationId xmlns:a16="http://schemas.microsoft.com/office/drawing/2014/main" id="{FE43E8DC-72D3-B321-3192-3576CFA13AB5}"/>
              </a:ext>
            </a:extLst>
          </p:cNvPr>
          <p:cNvSpPr txBox="1"/>
          <p:nvPr/>
        </p:nvSpPr>
        <p:spPr>
          <a:xfrm>
            <a:off x="1166195" y="445104"/>
            <a:ext cx="4527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PARTE II</a:t>
            </a:r>
          </a:p>
        </p:txBody>
      </p:sp>
      <p:sp>
        <p:nvSpPr>
          <p:cNvPr id="2" name="Rectangle 28">
            <a:extLst>
              <a:ext uri="{FF2B5EF4-FFF2-40B4-BE49-F238E27FC236}">
                <a16:creationId xmlns:a16="http://schemas.microsoft.com/office/drawing/2014/main" id="{06568C4A-C4A0-881E-E620-8032CF08E98B}"/>
              </a:ext>
            </a:extLst>
          </p:cNvPr>
          <p:cNvSpPr/>
          <p:nvPr/>
        </p:nvSpPr>
        <p:spPr>
          <a:xfrm>
            <a:off x="355738" y="4218621"/>
            <a:ext cx="4978440" cy="1944323"/>
          </a:xfrm>
          <a:prstGeom prst="roundRect">
            <a:avLst>
              <a:gd name="adj" fmla="val 5590"/>
            </a:avLst>
          </a:prstGeom>
          <a:solidFill>
            <a:srgbClr val="056768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 dirty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11" name="Rectangle: Rounded Corners 7">
            <a:extLst>
              <a:ext uri="{FF2B5EF4-FFF2-40B4-BE49-F238E27FC236}">
                <a16:creationId xmlns:a16="http://schemas.microsoft.com/office/drawing/2014/main" id="{9DBCE5A6-CDD6-77C9-E9D5-09A6CE096DB3}"/>
              </a:ext>
            </a:extLst>
          </p:cNvPr>
          <p:cNvSpPr/>
          <p:nvPr/>
        </p:nvSpPr>
        <p:spPr>
          <a:xfrm>
            <a:off x="2291364" y="5891099"/>
            <a:ext cx="2757714" cy="57928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sz="1900" b="1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Extremo byronismo</a:t>
            </a:r>
            <a:endParaRPr lang="en-US" sz="1900" i="1" dirty="0">
              <a:solidFill>
                <a:srgbClr val="056768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9954589-C4BE-BF7C-FE0D-2EC2AC726944}"/>
              </a:ext>
            </a:extLst>
          </p:cNvPr>
          <p:cNvSpPr txBox="1"/>
          <p:nvPr/>
        </p:nvSpPr>
        <p:spPr>
          <a:xfrm>
            <a:off x="496338" y="4392493"/>
            <a:ext cx="47534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25000"/>
              </a:lnSpc>
              <a:buClr>
                <a:srgbClr val="000000"/>
              </a:buClr>
            </a:pPr>
            <a:r>
              <a:rPr lang="pt-BR" sz="2000" b="1" kern="0" dirty="0">
                <a:solidFill>
                  <a:schemeClr val="bg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Evasão </a:t>
            </a:r>
            <a:r>
              <a:rPr lang="pt-BR" sz="2000" kern="0" dirty="0">
                <a:solidFill>
                  <a:schemeClr val="bg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no vinho, nos charutos, na apologia à libertinagem e ao satanismo, bem como na idealização da morte</a:t>
            </a:r>
          </a:p>
        </p:txBody>
      </p:sp>
      <p:pic>
        <p:nvPicPr>
          <p:cNvPr id="8" name="Imagem 7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D467741A-F5BB-71AA-213C-1E26FCFED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549" y="1146252"/>
            <a:ext cx="4932682" cy="5216433"/>
          </a:xfrm>
          <a:prstGeom prst="rect">
            <a:avLst/>
          </a:prstGeom>
        </p:spPr>
      </p:pic>
      <p:sp>
        <p:nvSpPr>
          <p:cNvPr id="25" name="Rectangle: Rounded Corners 7">
            <a:extLst>
              <a:ext uri="{FF2B5EF4-FFF2-40B4-BE49-F238E27FC236}">
                <a16:creationId xmlns:a16="http://schemas.microsoft.com/office/drawing/2014/main" id="{6ACB9062-6000-B9AF-70BD-A236B4E6B3FF}"/>
              </a:ext>
            </a:extLst>
          </p:cNvPr>
          <p:cNvSpPr/>
          <p:nvPr/>
        </p:nvSpPr>
        <p:spPr>
          <a:xfrm>
            <a:off x="5381979" y="4201043"/>
            <a:ext cx="2103139" cy="91442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sz="1900" b="1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Tédio mórbido</a:t>
            </a:r>
            <a:endParaRPr lang="en-US" sz="1900" i="1" dirty="0">
              <a:solidFill>
                <a:srgbClr val="056768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3DA0549-023A-A1FF-85C9-FE2162B533F5}"/>
              </a:ext>
            </a:extLst>
          </p:cNvPr>
          <p:cNvSpPr txBox="1"/>
          <p:nvPr/>
        </p:nvSpPr>
        <p:spPr>
          <a:xfrm>
            <a:off x="7641075" y="1696353"/>
            <a:ext cx="5542633" cy="3581814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pt-BR" sz="2400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IDEIAS ÍNTIMAS</a:t>
            </a:r>
          </a:p>
          <a:p>
            <a:pPr>
              <a:lnSpc>
                <a:spcPct val="114000"/>
              </a:lnSpc>
              <a:defRPr/>
            </a:pPr>
            <a:endParaRPr lang="pt-BR" sz="12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</a:t>
            </a: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Vou ficando blasé: passeio os dias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Pelo meu corredor, sem companheiro,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Sem ler, nem poetar... Vivo fumando.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Minha casa não tem menores névoas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as deste céu d’inverno... Solitário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Passo as noites aqui e os dias longos...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Dei-me agora ao charuto em corpo e alma: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Debalde ali de um canto um beijo implora, 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Como a beleza que o Sultão despreza,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Meu cachimbo alemão abandonado! [...]”</a:t>
            </a:r>
          </a:p>
        </p:txBody>
      </p:sp>
      <p:sp>
        <p:nvSpPr>
          <p:cNvPr id="26" name="Rectangle: Rounded Corners 7">
            <a:extLst>
              <a:ext uri="{FF2B5EF4-FFF2-40B4-BE49-F238E27FC236}">
                <a16:creationId xmlns:a16="http://schemas.microsoft.com/office/drawing/2014/main" id="{48FBBF38-2D83-D322-2833-2F213EFB8C69}"/>
              </a:ext>
            </a:extLst>
          </p:cNvPr>
          <p:cNvSpPr/>
          <p:nvPr/>
        </p:nvSpPr>
        <p:spPr>
          <a:xfrm>
            <a:off x="5689917" y="3865721"/>
            <a:ext cx="1283558" cy="436350"/>
          </a:xfrm>
          <a:prstGeom prst="roundRect">
            <a:avLst>
              <a:gd name="adj" fmla="val 50000"/>
            </a:avLst>
          </a:prstGeom>
          <a:solidFill>
            <a:srgbClr val="078B8B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b="1" dirty="0">
                <a:solidFill>
                  <a:srgbClr val="EAE9E5"/>
                </a:solidFill>
                <a:latin typeface="Avenir Next LT Pro" panose="020B0504020202020204" pitchFamily="34" charset="0"/>
                <a:cs typeface="Sora ExtraBold" pitchFamily="2" charset="0"/>
              </a:rPr>
              <a:t>gerando</a:t>
            </a:r>
            <a:endParaRPr lang="en-US" dirty="0">
              <a:solidFill>
                <a:srgbClr val="EAE9E5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294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-0.06615 2.22222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6 -4.81481E-6 L -0.06615 -4.81481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-3.95833E-6 0.1625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-1.25E-6 0.07246 " pathEditMode="relative" rAng="0" ptsTypes="AA">
                                      <p:cBhvr>
                                        <p:cTn id="51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2" grpId="0" animBg="1"/>
      <p:bldP spid="12" grpId="1" animBg="1"/>
      <p:bldP spid="15" grpId="0"/>
      <p:bldP spid="24" grpId="0" animBg="1"/>
      <p:bldP spid="11" grpId="0" animBg="1"/>
      <p:bldP spid="17" grpId="0"/>
      <p:bldP spid="25" grpId="0" animBg="1"/>
      <p:bldP spid="13" grpId="0"/>
      <p:bldP spid="13" grpId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 descr="Grupo de pessoas fantasiadas&#10;&#10;Descrição gerada automaticamente com confiança média">
            <a:extLst>
              <a:ext uri="{FF2B5EF4-FFF2-40B4-BE49-F238E27FC236}">
                <a16:creationId xmlns:a16="http://schemas.microsoft.com/office/drawing/2014/main" id="{7EFEBFC2-0286-DC75-3D2A-1F0FEF4FD8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381129"/>
            <a:ext cx="12356127" cy="974975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A3104A53-3368-8749-AAC4-8D1FB18D3D3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A44EE147-6D22-B8D9-98D0-89259DB40FCE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D93A714E-10A5-7585-00FE-1578EE49082A}"/>
              </a:ext>
            </a:extLst>
          </p:cNvPr>
          <p:cNvSpPr/>
          <p:nvPr/>
        </p:nvSpPr>
        <p:spPr>
          <a:xfrm>
            <a:off x="1270866" y="2950326"/>
            <a:ext cx="3392565" cy="828497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19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Retomando a poesia sentimental e sonhadora</a:t>
            </a:r>
            <a:endParaRPr lang="en-US" sz="19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617C6EE3-1C9C-9E42-A06B-C6477D232D39}"/>
              </a:ext>
            </a:extLst>
          </p:cNvPr>
          <p:cNvSpPr/>
          <p:nvPr/>
        </p:nvSpPr>
        <p:spPr>
          <a:xfrm>
            <a:off x="1028519" y="2034590"/>
            <a:ext cx="5332060" cy="6775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056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latin typeface="Avenir Next LT Pro" panose="020B0504020202020204" pitchFamily="34" charset="0"/>
              </a:rPr>
              <a:t>Espécie de continuação da Parte I</a:t>
            </a:r>
          </a:p>
        </p:txBody>
      </p:sp>
      <p:pic>
        <p:nvPicPr>
          <p:cNvPr id="23" name="Imagem 22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0FC2DCCC-FEA9-0774-590E-6B64B315C8E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263" y="1136553"/>
            <a:ext cx="6208886" cy="6113416"/>
          </a:xfrm>
          <a:prstGeom prst="rect">
            <a:avLst/>
          </a:prstGeom>
        </p:spPr>
      </p:pic>
      <p:sp>
        <p:nvSpPr>
          <p:cNvPr id="27" name="TextBox 13">
            <a:extLst>
              <a:ext uri="{FF2B5EF4-FFF2-40B4-BE49-F238E27FC236}">
                <a16:creationId xmlns:a16="http://schemas.microsoft.com/office/drawing/2014/main" id="{0A9BEFAA-57A2-6F16-DFAC-2B836DE31023}"/>
              </a:ext>
            </a:extLst>
          </p:cNvPr>
          <p:cNvSpPr txBox="1"/>
          <p:nvPr/>
        </p:nvSpPr>
        <p:spPr>
          <a:xfrm>
            <a:off x="6922429" y="1899894"/>
            <a:ext cx="9119602" cy="4386522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</a:t>
            </a:r>
            <a:r>
              <a:rPr lang="pt-BR" sz="1600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ADEUS, MEUS SONHOS!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“Adeus, meus sonhos, eu pranteio e morro!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Não levo da existência uma saudade!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tanta vida que meu peito enchia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Morreu na minha triste mocidade!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Misérrimo! votei meus pobres dias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À sina doida de um amor sem fruto...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</a:t>
            </a:r>
            <a:r>
              <a:rPr lang="pt-BR" sz="1600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minh’alma</a:t>
            </a: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na treva agora dorme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Como um olhar que a morte envolve em luto.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me resta, meu Deus?!... morra comigo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estrela de meus cândidos amores,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Já que não levo no meu peito morto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Um punhado sequer de murchas flores!” </a:t>
            </a: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FE43E8DC-72D3-B321-3192-3576CFA13AB5}"/>
              </a:ext>
            </a:extLst>
          </p:cNvPr>
          <p:cNvSpPr txBox="1"/>
          <p:nvPr/>
        </p:nvSpPr>
        <p:spPr>
          <a:xfrm>
            <a:off x="1166195" y="445104"/>
            <a:ext cx="45274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pc="600" dirty="0">
                <a:solidFill>
                  <a:srgbClr val="FFFF00">
                    <a:alpha val="44000"/>
                  </a:srgbClr>
                </a:solidFill>
                <a:latin typeface="Causten Light" panose="00000400000000000000" pitchFamily="50" charset="0"/>
                <a:cs typeface="Sora ExtraBold" pitchFamily="2" charset="0"/>
              </a:rPr>
              <a:t>PARTE III</a:t>
            </a:r>
          </a:p>
        </p:txBody>
      </p:sp>
      <p:sp>
        <p:nvSpPr>
          <p:cNvPr id="25" name="TextBox 2">
            <a:extLst>
              <a:ext uri="{FF2B5EF4-FFF2-40B4-BE49-F238E27FC236}">
                <a16:creationId xmlns:a16="http://schemas.microsoft.com/office/drawing/2014/main" id="{AF2798F1-56E3-4353-B7AD-337FC39E01FF}"/>
              </a:ext>
            </a:extLst>
          </p:cNvPr>
          <p:cNvSpPr txBox="1"/>
          <p:nvPr/>
        </p:nvSpPr>
        <p:spPr>
          <a:xfrm>
            <a:off x="986180" y="648663"/>
            <a:ext cx="7437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Lira dos </a:t>
            </a:r>
            <a:r>
              <a:rPr lang="en-US" sz="5400" i="1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vinte</a:t>
            </a:r>
            <a:r>
              <a:rPr lang="en-US" sz="5400" i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</a:t>
            </a:r>
            <a:r>
              <a:rPr lang="en-US" sz="5400" i="1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anos</a:t>
            </a:r>
            <a:endParaRPr lang="en-US" sz="5400" i="1" spc="-30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080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-4.79167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6.25E-7 0.07245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44444E-6 L 3.125E-6 0.07245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7" grpId="0" animBg="1"/>
      <p:bldP spid="17" grpId="1" animBg="1"/>
      <p:bldP spid="27" grpId="0"/>
      <p:bldP spid="2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or do sol no céu&#10;&#10;Descrição gerada automaticamente com confiança média">
            <a:extLst>
              <a:ext uri="{FF2B5EF4-FFF2-40B4-BE49-F238E27FC236}">
                <a16:creationId xmlns:a16="http://schemas.microsoft.com/office/drawing/2014/main" id="{2CCE1DD9-355B-B48A-5039-179C2AD9F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85" y="-858599"/>
            <a:ext cx="12778153" cy="843589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extBox 15">
            <a:extLst>
              <a:ext uri="{FF2B5EF4-FFF2-40B4-BE49-F238E27FC236}">
                <a16:creationId xmlns:a16="http://schemas.microsoft.com/office/drawing/2014/main" id="{82ABAE24-3D7E-9285-6458-E8DB77F7A33D}"/>
              </a:ext>
            </a:extLst>
          </p:cNvPr>
          <p:cNvSpPr txBox="1"/>
          <p:nvPr/>
        </p:nvSpPr>
        <p:spPr>
          <a:xfrm>
            <a:off x="760917" y="2639158"/>
            <a:ext cx="4303454" cy="1726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pt-BR" sz="7200" b="1" spc="-15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Poeta epígono</a:t>
            </a:r>
            <a:endParaRPr lang="en-US" sz="7200" b="1" spc="-15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</p:txBody>
      </p:sp>
      <p:cxnSp>
        <p:nvCxnSpPr>
          <p:cNvPr id="3" name="Straight Connector 18">
            <a:extLst>
              <a:ext uri="{FF2B5EF4-FFF2-40B4-BE49-F238E27FC236}">
                <a16:creationId xmlns:a16="http://schemas.microsoft.com/office/drawing/2014/main" id="{D80C2547-70AC-D7D4-8CFD-0BA1B0A4E78A}"/>
              </a:ext>
            </a:extLst>
          </p:cNvPr>
          <p:cNvCxnSpPr>
            <a:cxnSpLocks/>
          </p:cNvCxnSpPr>
          <p:nvPr/>
        </p:nvCxnSpPr>
        <p:spPr>
          <a:xfrm flipV="1">
            <a:off x="1254034" y="4381282"/>
            <a:ext cx="3810337" cy="2090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28">
            <a:extLst>
              <a:ext uri="{FF2B5EF4-FFF2-40B4-BE49-F238E27FC236}">
                <a16:creationId xmlns:a16="http://schemas.microsoft.com/office/drawing/2014/main" id="{885FC92B-F670-F85C-4D66-16E96FCDD976}"/>
              </a:ext>
            </a:extLst>
          </p:cNvPr>
          <p:cNvSpPr/>
          <p:nvPr/>
        </p:nvSpPr>
        <p:spPr>
          <a:xfrm>
            <a:off x="5222127" y="2231437"/>
            <a:ext cx="5768752" cy="4247739"/>
          </a:xfrm>
          <a:prstGeom prst="roundRect">
            <a:avLst>
              <a:gd name="adj" fmla="val 5590"/>
            </a:avLst>
          </a:prstGeom>
          <a:solidFill>
            <a:srgbClr val="056768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A963181A-267A-E40B-DA68-CEB3BA39BB58}"/>
              </a:ext>
            </a:extLst>
          </p:cNvPr>
          <p:cNvSpPr txBox="1"/>
          <p:nvPr/>
        </p:nvSpPr>
        <p:spPr>
          <a:xfrm>
            <a:off x="986180" y="648663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Fagundes</a:t>
            </a:r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Varela</a:t>
            </a:r>
          </a:p>
        </p:txBody>
      </p:sp>
      <p:sp>
        <p:nvSpPr>
          <p:cNvPr id="24" name="Google Shape;472;p13">
            <a:extLst>
              <a:ext uri="{FF2B5EF4-FFF2-40B4-BE49-F238E27FC236}">
                <a16:creationId xmlns:a16="http://schemas.microsoft.com/office/drawing/2014/main" id="{EABE308B-831E-435B-5F63-8BE991571ACE}"/>
              </a:ext>
            </a:extLst>
          </p:cNvPr>
          <p:cNvSpPr/>
          <p:nvPr/>
        </p:nvSpPr>
        <p:spPr>
          <a:xfrm>
            <a:off x="5540160" y="5542869"/>
            <a:ext cx="5132686" cy="848646"/>
          </a:xfrm>
          <a:custGeom>
            <a:avLst/>
            <a:gdLst/>
            <a:ahLst/>
            <a:cxnLst/>
            <a:rect l="l" t="t" r="r" b="b"/>
            <a:pathLst>
              <a:path w="4330643" h="5207082" fill="none" extrusionOk="0">
                <a:moveTo>
                  <a:pt x="0" y="0"/>
                </a:moveTo>
                <a:cubicBezTo>
                  <a:pt x="2027270" y="-49533"/>
                  <a:pt x="2659989" y="-14809"/>
                  <a:pt x="4330643" y="0"/>
                </a:cubicBezTo>
                <a:cubicBezTo>
                  <a:pt x="4418282" y="1550330"/>
                  <a:pt x="4257964" y="2828268"/>
                  <a:pt x="4330643" y="5207082"/>
                </a:cubicBezTo>
                <a:cubicBezTo>
                  <a:pt x="3496425" y="5158851"/>
                  <a:pt x="640357" y="5291537"/>
                  <a:pt x="0" y="5207082"/>
                </a:cubicBezTo>
                <a:cubicBezTo>
                  <a:pt x="-38581" y="4087512"/>
                  <a:pt x="63341" y="1584302"/>
                  <a:pt x="0" y="0"/>
                </a:cubicBezTo>
                <a:close/>
              </a:path>
              <a:path w="4330643" h="5207082" extrusionOk="0">
                <a:moveTo>
                  <a:pt x="0" y="0"/>
                </a:moveTo>
                <a:cubicBezTo>
                  <a:pt x="1442531" y="118645"/>
                  <a:pt x="3418264" y="116012"/>
                  <a:pt x="4330643" y="0"/>
                </a:cubicBezTo>
                <a:cubicBezTo>
                  <a:pt x="4197761" y="1366951"/>
                  <a:pt x="4415594" y="4234367"/>
                  <a:pt x="4330643" y="5207082"/>
                </a:cubicBezTo>
                <a:cubicBezTo>
                  <a:pt x="2352092" y="5341682"/>
                  <a:pt x="698714" y="5049886"/>
                  <a:pt x="0" y="5207082"/>
                </a:cubicBezTo>
                <a:cubicBezTo>
                  <a:pt x="-20187" y="4075861"/>
                  <a:pt x="-152480" y="2503574"/>
                  <a:pt x="0" y="0"/>
                </a:cubicBezTo>
                <a:close/>
              </a:path>
            </a:pathLst>
          </a:custGeom>
          <a:solidFill>
            <a:srgbClr val="EAE9E5">
              <a:alpha val="19000"/>
            </a:srgbClr>
          </a:solidFill>
          <a:ln>
            <a:solidFill>
              <a:srgbClr val="EAE9E5">
                <a:alpha val="43000"/>
              </a:srgbClr>
            </a:solidFill>
          </a:ln>
          <a:effectLst>
            <a:outerShdw blurRad="406400" dist="38100" dir="8100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dirty="0">
              <a:solidFill>
                <a:prstClr val="white"/>
              </a:solidFill>
              <a:latin typeface="Avenir Next LT Pro" panose="020B0504020202020204" pitchFamily="34" charset="0"/>
              <a:sym typeface="Arial"/>
            </a:endParaRPr>
          </a:p>
          <a:p>
            <a:pPr algn="ctr"/>
            <a:r>
              <a:rPr lang="pt-BR" sz="2000" b="1" dirty="0">
                <a:solidFill>
                  <a:prstClr val="white"/>
                </a:solidFill>
                <a:latin typeface="Avenir Next LT Pro" panose="020B0504020202020204" pitchFamily="34" charset="0"/>
                <a:sym typeface="Arial"/>
              </a:rPr>
              <a:t>Figura na 2ª Geração por mera cronologia</a:t>
            </a:r>
            <a:endParaRPr lang="pt-BR" sz="2000" dirty="0">
              <a:solidFill>
                <a:prstClr val="white"/>
              </a:solidFill>
              <a:latin typeface="Avenir Next LT Pro" panose="020B0504020202020204" pitchFamily="34" charset="0"/>
              <a:sym typeface="Arial"/>
            </a:endParaRPr>
          </a:p>
        </p:txBody>
      </p:sp>
      <p:pic>
        <p:nvPicPr>
          <p:cNvPr id="25" name="Imagem 24" descr="Desenho de homem de terno e gravata&#10;&#10;Descrição gerada automaticamente">
            <a:extLst>
              <a:ext uri="{FF2B5EF4-FFF2-40B4-BE49-F238E27FC236}">
                <a16:creationId xmlns:a16="http://schemas.microsoft.com/office/drawing/2014/main" id="{8B353834-F850-4BB2-51E5-6EF81C9B6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746" y="765571"/>
            <a:ext cx="4215664" cy="504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673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0.06614 3.7037E-7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6 -3.7037E-7 L -0.06615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0.1625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75E-6 1.11111E-6 L -3.75E-6 0.07245 " pathEditMode="relative" rAng="0" ptsTypes="AA">
                                      <p:cBhvr>
                                        <p:cTn id="26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 animBg="1"/>
      <p:bldP spid="8" grpId="1" animBg="1"/>
      <p:bldP spid="24" grpId="0" animBg="1"/>
      <p:bldP spid="2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or do sol no céu&#10;&#10;Descrição gerada automaticamente com confiança média">
            <a:extLst>
              <a:ext uri="{FF2B5EF4-FFF2-40B4-BE49-F238E27FC236}">
                <a16:creationId xmlns:a16="http://schemas.microsoft.com/office/drawing/2014/main" id="{1ACB61B6-99B8-B164-2465-20B0158E3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85" y="-858599"/>
            <a:ext cx="12778153" cy="843589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463209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"/>
            <a:ext cx="11617853" cy="7563394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504" y="4770832"/>
            <a:ext cx="1834761" cy="1834761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523800D5-D4F6-5DDC-A159-12065C70C021}"/>
              </a:ext>
            </a:extLst>
          </p:cNvPr>
          <p:cNvSpPr txBox="1"/>
          <p:nvPr/>
        </p:nvSpPr>
        <p:spPr>
          <a:xfrm>
            <a:off x="1942597" y="7793559"/>
            <a:ext cx="9119602" cy="4829207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Flor de maracujá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“Pelas rosas, pelos lírios,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Pelas abelhas, sinhá,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Pelas notas mais chorosas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Do canto do sabiá,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Pelo cálice de angústias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 flor do maracujá! [...]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 tudo o que o céu revela!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 tudo o que a terra dá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Eu te juro que 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minh’alma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 tua alma escrava está!...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Guarda contigo esse emblema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 flor do maracujá! [...]”</a:t>
            </a:r>
          </a:p>
          <a:p>
            <a:pPr>
              <a:lnSpc>
                <a:spcPct val="114000"/>
              </a:lnSpc>
              <a:defRPr/>
            </a:pP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3544700" y="1058938"/>
            <a:ext cx="5195047" cy="5218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21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</a:t>
            </a:r>
            <a:r>
              <a:rPr lang="pt-BR" sz="2100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CÂNTICO DO CALVÁRIO</a:t>
            </a:r>
          </a:p>
          <a:p>
            <a:pPr>
              <a:lnSpc>
                <a:spcPct val="114000"/>
              </a:lnSpc>
              <a:defRPr/>
            </a:pPr>
            <a:endParaRPr lang="pt-BR" sz="12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21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“[...] Eras na vida a pomba predileta</a:t>
            </a:r>
          </a:p>
          <a:p>
            <a:pPr>
              <a:lnSpc>
                <a:spcPct val="114000"/>
              </a:lnSpc>
              <a:defRPr/>
            </a:pPr>
            <a:r>
              <a:rPr lang="pt-BR" sz="21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sobre um mar de angústias conduzia</a:t>
            </a:r>
          </a:p>
          <a:p>
            <a:pPr>
              <a:lnSpc>
                <a:spcPct val="114000"/>
              </a:lnSpc>
              <a:defRPr/>
            </a:pPr>
            <a:r>
              <a:rPr lang="pt-BR" sz="21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Ramo da esperança. -– Eras a estrela</a:t>
            </a:r>
          </a:p>
          <a:p>
            <a:pPr>
              <a:lnSpc>
                <a:spcPct val="114000"/>
              </a:lnSpc>
              <a:defRPr/>
            </a:pPr>
            <a:r>
              <a:rPr lang="pt-BR" sz="21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entre as névoas do inverno cintila</a:t>
            </a:r>
          </a:p>
          <a:p>
            <a:pPr>
              <a:lnSpc>
                <a:spcPct val="114000"/>
              </a:lnSpc>
              <a:defRPr/>
            </a:pPr>
            <a:r>
              <a:rPr lang="pt-BR" sz="21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Apontando o caminho ao pegureiro.</a:t>
            </a:r>
          </a:p>
          <a:p>
            <a:pPr>
              <a:lnSpc>
                <a:spcPct val="114000"/>
              </a:lnSpc>
              <a:defRPr/>
            </a:pPr>
            <a:r>
              <a:rPr lang="pt-BR" sz="21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Eras a messe de um dourado estio.</a:t>
            </a:r>
          </a:p>
          <a:p>
            <a:pPr>
              <a:lnSpc>
                <a:spcPct val="114000"/>
              </a:lnSpc>
              <a:defRPr/>
            </a:pPr>
            <a:r>
              <a:rPr lang="pt-BR" sz="21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Eras o idílio de um amor sublime.</a:t>
            </a:r>
          </a:p>
          <a:p>
            <a:pPr>
              <a:lnSpc>
                <a:spcPct val="114000"/>
              </a:lnSpc>
              <a:defRPr/>
            </a:pPr>
            <a:r>
              <a:rPr lang="pt-BR" sz="21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Eras a glória, –- a inspiração, –- a pátria,</a:t>
            </a:r>
          </a:p>
          <a:p>
            <a:pPr>
              <a:lnSpc>
                <a:spcPct val="114000"/>
              </a:lnSpc>
              <a:defRPr/>
            </a:pPr>
            <a:r>
              <a:rPr lang="pt-BR" sz="21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porvir do teu pai! Ah! no entanto,</a:t>
            </a:r>
          </a:p>
          <a:p>
            <a:pPr>
              <a:lnSpc>
                <a:spcPct val="114000"/>
              </a:lnSpc>
              <a:defRPr/>
            </a:pPr>
            <a:r>
              <a:rPr lang="pt-BR" sz="21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Pomba, -– varou-te a flecha do destino!</a:t>
            </a:r>
          </a:p>
          <a:p>
            <a:pPr>
              <a:lnSpc>
                <a:spcPct val="114000"/>
              </a:lnSpc>
              <a:defRPr/>
            </a:pPr>
            <a:r>
              <a:rPr lang="pt-BR" sz="21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Astro, -– engoliu-te o temporal do norte!</a:t>
            </a:r>
          </a:p>
          <a:p>
            <a:pPr>
              <a:lnSpc>
                <a:spcPct val="114000"/>
              </a:lnSpc>
              <a:defRPr/>
            </a:pPr>
            <a:r>
              <a:rPr lang="pt-BR" sz="21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Teto –- caíste! -– Crença, já não vives! [...]”</a:t>
            </a:r>
          </a:p>
        </p:txBody>
      </p:sp>
    </p:spTree>
    <p:extLst>
      <p:ext uri="{BB962C8B-B14F-4D97-AF65-F5344CB8AC3E}">
        <p14:creationId xmlns:p14="http://schemas.microsoft.com/office/powerpoint/2010/main" val="415817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31" descr="Por do sol no céu&#10;&#10;Descrição gerada automaticamente com confiança média">
            <a:extLst>
              <a:ext uri="{FF2B5EF4-FFF2-40B4-BE49-F238E27FC236}">
                <a16:creationId xmlns:a16="http://schemas.microsoft.com/office/drawing/2014/main" id="{CEFE6987-6958-BBFF-A4D6-DFAD39029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85" y="-858599"/>
            <a:ext cx="12778153" cy="843589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id="{99480542-E484-3597-8434-E666C85A5C05}"/>
              </a:ext>
            </a:extLst>
          </p:cNvPr>
          <p:cNvSpPr/>
          <p:nvPr/>
        </p:nvSpPr>
        <p:spPr>
          <a:xfrm>
            <a:off x="1097779" y="2896141"/>
            <a:ext cx="5386510" cy="1261315"/>
          </a:xfrm>
          <a:prstGeom prst="roundRect">
            <a:avLst>
              <a:gd name="adj" fmla="val 2653"/>
            </a:avLst>
          </a:prstGeom>
          <a:solidFill>
            <a:srgbClr val="056768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11" name="TextBox 29">
            <a:extLst>
              <a:ext uri="{FF2B5EF4-FFF2-40B4-BE49-F238E27FC236}">
                <a16:creationId xmlns:a16="http://schemas.microsoft.com/office/drawing/2014/main" id="{525FEEDA-95CB-E761-5A26-78CB0CC2B8F6}"/>
              </a:ext>
            </a:extLst>
          </p:cNvPr>
          <p:cNvSpPr txBox="1"/>
          <p:nvPr/>
        </p:nvSpPr>
        <p:spPr>
          <a:xfrm>
            <a:off x="1428684" y="3026893"/>
            <a:ext cx="5347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b="1" spc="-150" dirty="0">
                <a:solidFill>
                  <a:schemeClr val="bg1"/>
                </a:solidFill>
                <a:latin typeface="Causten Semi Bold" panose="00000700000000000000" pitchFamily="50" charset="0"/>
                <a:cs typeface="Sora ExtraBold" pitchFamily="2" charset="0"/>
              </a:rPr>
              <a:t>Castro Alves</a:t>
            </a:r>
          </a:p>
        </p:txBody>
      </p:sp>
      <p:cxnSp>
        <p:nvCxnSpPr>
          <p:cNvPr id="12" name="Straight Connector 31">
            <a:extLst>
              <a:ext uri="{FF2B5EF4-FFF2-40B4-BE49-F238E27FC236}">
                <a16:creationId xmlns:a16="http://schemas.microsoft.com/office/drawing/2014/main" id="{5EB01A82-29E2-767B-8397-EDA681103722}"/>
              </a:ext>
            </a:extLst>
          </p:cNvPr>
          <p:cNvCxnSpPr>
            <a:cxnSpLocks/>
          </p:cNvCxnSpPr>
          <p:nvPr/>
        </p:nvCxnSpPr>
        <p:spPr>
          <a:xfrm>
            <a:off x="1552125" y="3904241"/>
            <a:ext cx="4424919" cy="5641"/>
          </a:xfrm>
          <a:prstGeom prst="line">
            <a:avLst/>
          </a:prstGeom>
          <a:ln w="508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4">
            <a:extLst>
              <a:ext uri="{FF2B5EF4-FFF2-40B4-BE49-F238E27FC236}">
                <a16:creationId xmlns:a16="http://schemas.microsoft.com/office/drawing/2014/main" id="{F79CF6AB-85E4-9302-DBDF-E2AF984C59A1}"/>
              </a:ext>
            </a:extLst>
          </p:cNvPr>
          <p:cNvSpPr/>
          <p:nvPr/>
        </p:nvSpPr>
        <p:spPr>
          <a:xfrm rot="5400000">
            <a:off x="2958068" y="2617412"/>
            <a:ext cx="1277641" cy="4998221"/>
          </a:xfrm>
          <a:prstGeom prst="rect">
            <a:avLst/>
          </a:prstGeom>
          <a:noFill/>
          <a:ln>
            <a:solidFill>
              <a:srgbClr val="056768"/>
            </a:solidFill>
          </a:ln>
          <a:effectLst>
            <a:outerShdw blurRad="520700" dist="38100" dir="5400000" sx="93000" sy="93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17" name="TextBox 25">
            <a:extLst>
              <a:ext uri="{FF2B5EF4-FFF2-40B4-BE49-F238E27FC236}">
                <a16:creationId xmlns:a16="http://schemas.microsoft.com/office/drawing/2014/main" id="{AD437DBF-A033-8FDD-93DC-52109242AA59}"/>
              </a:ext>
            </a:extLst>
          </p:cNvPr>
          <p:cNvSpPr txBox="1"/>
          <p:nvPr/>
        </p:nvSpPr>
        <p:spPr>
          <a:xfrm>
            <a:off x="1256371" y="4609804"/>
            <a:ext cx="4960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Representou uma evolução quanto </a:t>
            </a:r>
          </a:p>
          <a:p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 seus antecessores, </a:t>
            </a:r>
            <a:r>
              <a:rPr lang="pt-BR" sz="20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haja vista sua consciência humanitária, social e política</a:t>
            </a:r>
            <a:endParaRPr lang="en-US" sz="20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4588F7AB-7174-3D57-57BB-72A8182A1BE4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C44AE794-4211-6FA5-217B-87C56347F9C4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">
            <a:extLst>
              <a:ext uri="{FF2B5EF4-FFF2-40B4-BE49-F238E27FC236}">
                <a16:creationId xmlns:a16="http://schemas.microsoft.com/office/drawing/2014/main" id="{AB3385BB-2A72-1D55-C0E7-8E1BB6072763}"/>
              </a:ext>
            </a:extLst>
          </p:cNvPr>
          <p:cNvSpPr txBox="1"/>
          <p:nvPr/>
        </p:nvSpPr>
        <p:spPr>
          <a:xfrm>
            <a:off x="1166195" y="566127"/>
            <a:ext cx="3543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POESIA ROMÂNTICA</a:t>
            </a:r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9B3B5178-3D54-A5F2-5CB6-67172DAE93FA}"/>
              </a:ext>
            </a:extLst>
          </p:cNvPr>
          <p:cNvSpPr txBox="1"/>
          <p:nvPr/>
        </p:nvSpPr>
        <p:spPr>
          <a:xfrm>
            <a:off x="1055688" y="596956"/>
            <a:ext cx="75484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pc="-12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3ª</a:t>
            </a:r>
            <a:r>
              <a:rPr lang="en-US" sz="8500" spc="-12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</a:t>
            </a:r>
            <a:r>
              <a:rPr lang="en-US" sz="11500" spc="-12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GERAÇÃO</a:t>
            </a:r>
          </a:p>
        </p:txBody>
      </p:sp>
      <p:sp>
        <p:nvSpPr>
          <p:cNvPr id="31" name="TextBox 25">
            <a:extLst>
              <a:ext uri="{FF2B5EF4-FFF2-40B4-BE49-F238E27FC236}">
                <a16:creationId xmlns:a16="http://schemas.microsoft.com/office/drawing/2014/main" id="{CC73EAC5-5B56-E4E9-C49E-CDF75E7DAB92}"/>
              </a:ext>
            </a:extLst>
          </p:cNvPr>
          <p:cNvSpPr txBox="1"/>
          <p:nvPr/>
        </p:nvSpPr>
        <p:spPr>
          <a:xfrm>
            <a:off x="1163263" y="2202128"/>
            <a:ext cx="72522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pt-BR" sz="2200" kern="0" dirty="0">
                <a:solidFill>
                  <a:prstClr val="white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Condoreira ou Hugoana</a:t>
            </a:r>
          </a:p>
        </p:txBody>
      </p:sp>
      <p:pic>
        <p:nvPicPr>
          <p:cNvPr id="33" name="Imagem 32" descr="Foto em preto e branco de homem olhando para o lado&#10;&#10;Descrição gerada automaticamente">
            <a:extLst>
              <a:ext uri="{FF2B5EF4-FFF2-40B4-BE49-F238E27FC236}">
                <a16:creationId xmlns:a16="http://schemas.microsoft.com/office/drawing/2014/main" id="{8C3B971B-8B14-D532-D95B-C082664C4E9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511" y="28900"/>
            <a:ext cx="4738772" cy="6858000"/>
          </a:xfrm>
          <a:prstGeom prst="rect">
            <a:avLst/>
          </a:prstGeom>
        </p:spPr>
      </p:pic>
      <p:pic>
        <p:nvPicPr>
          <p:cNvPr id="34" name="Imagem 33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C88BA6F0-FE75-5457-9ABA-BABE242A65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9611" y="-11488835"/>
            <a:ext cx="20152482" cy="9336920"/>
          </a:xfrm>
          <a:prstGeom prst="rect">
            <a:avLst/>
          </a:prstGeom>
        </p:spPr>
      </p:pic>
      <p:pic>
        <p:nvPicPr>
          <p:cNvPr id="35" name="Imagem 34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2B3375BD-32D2-B7A2-B5BF-9A37E974187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703" y="-5211907"/>
            <a:ext cx="3182601" cy="318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54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80000" decel="2000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9" dur="250" fill="hold"/>
                                        <p:tgtEl>
                                          <p:spTgt spid="3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4.44444E-6 L -0.06614 -4.44444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2.5E-6 0.1625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3.54167E-6 0.07246 " pathEditMode="relative" rAng="0" ptsTypes="AA">
                                      <p:cBhvr>
                                        <p:cTn id="25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-4.81481E-6 L -0.06614 -4.81481E-6 " pathEditMode="relative" rAng="0" ptsTypes="AA">
                                      <p:cBhvr>
                                        <p:cTn id="30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-0.06614 -2.59259E-6 " pathEditMode="relative" rAng="0" ptsTypes="AA">
                                      <p:cBhvr>
                                        <p:cTn id="37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-0.06615 -2.22222E-6 " pathEditMode="relative" rAng="0" ptsTypes="AA">
                                      <p:cBhvr>
                                        <p:cTn id="42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1" grpId="1"/>
      <p:bldP spid="15" grpId="0" animBg="1"/>
      <p:bldP spid="15" grpId="1" animBg="1"/>
      <p:bldP spid="17" grpId="0"/>
      <p:bldP spid="17" grpId="1"/>
      <p:bldP spid="30" grpId="0"/>
      <p:bldP spid="30" grpId="1"/>
      <p:bldP spid="31" grpId="0"/>
      <p:bldP spid="3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Por do sol no céu&#10;&#10;Descrição gerada automaticamente com confiança média">
            <a:extLst>
              <a:ext uri="{FF2B5EF4-FFF2-40B4-BE49-F238E27FC236}">
                <a16:creationId xmlns:a16="http://schemas.microsoft.com/office/drawing/2014/main" id="{10ACE488-5365-90A3-4530-E68B9F42BF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85" y="-858599"/>
            <a:ext cx="12778153" cy="843589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AF2798F1-56E3-4353-B7AD-337FC39E01FF}"/>
              </a:ext>
            </a:extLst>
          </p:cNvPr>
          <p:cNvSpPr txBox="1"/>
          <p:nvPr/>
        </p:nvSpPr>
        <p:spPr>
          <a:xfrm>
            <a:off x="986180" y="648663"/>
            <a:ext cx="9610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Espumas flutuantes</a:t>
            </a:r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(1870)</a:t>
            </a:r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A3104A53-3368-8749-AAC4-8D1FB18D3D3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A44EE147-6D22-B8D9-98D0-89259DB40FCE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2">
            <a:extLst>
              <a:ext uri="{FF2B5EF4-FFF2-40B4-BE49-F238E27FC236}">
                <a16:creationId xmlns:a16="http://schemas.microsoft.com/office/drawing/2014/main" id="{FE43E8DC-72D3-B321-3192-3576CFA13AB5}"/>
              </a:ext>
            </a:extLst>
          </p:cNvPr>
          <p:cNvSpPr txBox="1"/>
          <p:nvPr/>
        </p:nvSpPr>
        <p:spPr>
          <a:xfrm>
            <a:off x="1166195" y="566127"/>
            <a:ext cx="4527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CASTRO ALVES</a:t>
            </a:r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id="{1C05470F-D78A-130F-7A26-C1D9F924532B}"/>
              </a:ext>
            </a:extLst>
          </p:cNvPr>
          <p:cNvSpPr/>
          <p:nvPr/>
        </p:nvSpPr>
        <p:spPr>
          <a:xfrm>
            <a:off x="1031928" y="2610115"/>
            <a:ext cx="4523429" cy="1278225"/>
          </a:xfrm>
          <a:prstGeom prst="roundRect">
            <a:avLst>
              <a:gd name="adj" fmla="val 2653"/>
            </a:avLst>
          </a:prstGeom>
          <a:solidFill>
            <a:srgbClr val="06787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11" name="TextBox 29">
            <a:extLst>
              <a:ext uri="{FF2B5EF4-FFF2-40B4-BE49-F238E27FC236}">
                <a16:creationId xmlns:a16="http://schemas.microsoft.com/office/drawing/2014/main" id="{13A7D290-8CFF-0E48-21F7-8F788DA2790F}"/>
              </a:ext>
            </a:extLst>
          </p:cNvPr>
          <p:cNvSpPr txBox="1"/>
          <p:nvPr/>
        </p:nvSpPr>
        <p:spPr>
          <a:xfrm>
            <a:off x="1241005" y="3046614"/>
            <a:ext cx="56862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spc="-150" dirty="0">
                <a:solidFill>
                  <a:schemeClr val="bg1"/>
                </a:solidFill>
                <a:latin typeface="Causten Semi Bold" panose="00000700000000000000" pitchFamily="50" charset="0"/>
                <a:cs typeface="Sora ExtraBold" pitchFamily="2" charset="0"/>
              </a:rPr>
              <a:t>Poesia épico-social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04A7CFD-1D85-6728-F07B-263A41228450}"/>
              </a:ext>
            </a:extLst>
          </p:cNvPr>
          <p:cNvSpPr txBox="1"/>
          <p:nvPr/>
        </p:nvSpPr>
        <p:spPr>
          <a:xfrm>
            <a:off x="1264346" y="2729787"/>
            <a:ext cx="4021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2000" kern="0" spc="300" dirty="0">
                <a:solidFill>
                  <a:schemeClr val="bg1"/>
                </a:solidFill>
                <a:latin typeface="Causten Light" panose="00000400000000000000" pitchFamily="50" charset="0"/>
                <a:cs typeface="Mondia" panose="02000500060000000003" pitchFamily="50" charset="0"/>
                <a:sym typeface="Arial"/>
              </a:rPr>
              <a:t>TEMAS</a:t>
            </a:r>
          </a:p>
        </p:txBody>
      </p:sp>
      <p:sp>
        <p:nvSpPr>
          <p:cNvPr id="13" name="Rectangle 24">
            <a:extLst>
              <a:ext uri="{FF2B5EF4-FFF2-40B4-BE49-F238E27FC236}">
                <a16:creationId xmlns:a16="http://schemas.microsoft.com/office/drawing/2014/main" id="{E907A9C3-B6E1-3BF1-BBF8-DDBD2309B28A}"/>
              </a:ext>
            </a:extLst>
          </p:cNvPr>
          <p:cNvSpPr/>
          <p:nvPr/>
        </p:nvSpPr>
        <p:spPr>
          <a:xfrm rot="5400000">
            <a:off x="2399312" y="2678067"/>
            <a:ext cx="1985894" cy="4720662"/>
          </a:xfrm>
          <a:prstGeom prst="rect">
            <a:avLst/>
          </a:prstGeom>
          <a:noFill/>
          <a:ln>
            <a:solidFill>
              <a:srgbClr val="056768"/>
            </a:solidFill>
          </a:ln>
          <a:effectLst>
            <a:outerShdw blurRad="520700" dist="38100" dir="5400000" sx="93000" sy="93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15" name="TextBox 25">
            <a:extLst>
              <a:ext uri="{FF2B5EF4-FFF2-40B4-BE49-F238E27FC236}">
                <a16:creationId xmlns:a16="http://schemas.microsoft.com/office/drawing/2014/main" id="{FF29A6C0-1ADF-8DA4-5901-CDFEE88878D0}"/>
              </a:ext>
            </a:extLst>
          </p:cNvPr>
          <p:cNvSpPr txBox="1"/>
          <p:nvPr/>
        </p:nvSpPr>
        <p:spPr>
          <a:xfrm>
            <a:off x="1275559" y="4277799"/>
            <a:ext cx="4279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 figura do poeta surge como um ser messiânico e engajado em causas políticas e sociais a </a:t>
            </a: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fim de mudar seu país e o próprio continente americano</a:t>
            </a:r>
            <a:endParaRPr lang="en-US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pic>
        <p:nvPicPr>
          <p:cNvPr id="29" name="Imagem 28" descr="Foto em preto e branco de homem olhando para o lado&#10;&#10;Descrição gerada automaticamente">
            <a:extLst>
              <a:ext uri="{FF2B5EF4-FFF2-40B4-BE49-F238E27FC236}">
                <a16:creationId xmlns:a16="http://schemas.microsoft.com/office/drawing/2014/main" id="{D8E0E7F8-626E-1779-3FE4-205E0208FF4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2402" y="-4527340"/>
            <a:ext cx="8291350" cy="11999328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F1564F91-AFEF-1C50-86B3-DEBC501D1F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1175" y="7622805"/>
            <a:ext cx="18243034" cy="8452247"/>
          </a:xfrm>
          <a:prstGeom prst="rect">
            <a:avLst/>
          </a:prstGeom>
        </p:spPr>
      </p:pic>
      <p:pic>
        <p:nvPicPr>
          <p:cNvPr id="31" name="Imagem 30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AA54B-FEC8-684E-0E47-CB8EF65119B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139" y="13316612"/>
            <a:ext cx="2881049" cy="2881049"/>
          </a:xfrm>
          <a:prstGeom prst="rect">
            <a:avLst/>
          </a:prstGeom>
        </p:spPr>
      </p:pic>
      <p:pic>
        <p:nvPicPr>
          <p:cNvPr id="2" name="Imagem 1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7BBE5FE2-0D7F-C979-D1B1-6113B5037F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902" y="1379872"/>
            <a:ext cx="7243448" cy="4829465"/>
          </a:xfrm>
          <a:prstGeom prst="rect">
            <a:avLst/>
          </a:prstGeom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302E5DE3-3F5C-0C7D-C473-EBDB6C17E4C2}"/>
              </a:ext>
            </a:extLst>
          </p:cNvPr>
          <p:cNvSpPr txBox="1"/>
          <p:nvPr/>
        </p:nvSpPr>
        <p:spPr>
          <a:xfrm>
            <a:off x="7485100" y="1897642"/>
            <a:ext cx="7071713" cy="3793924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2200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LIVRO E A AMÉRICA</a:t>
            </a:r>
          </a:p>
          <a:p>
            <a:pPr>
              <a:lnSpc>
                <a:spcPct val="114000"/>
              </a:lnSpc>
              <a:defRPr/>
            </a:pPr>
            <a:endParaRPr lang="pt-BR" sz="900" b="1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“Oh! Bendito o que semeia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Livros... Livros à mão cheia...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manda o povo pensar!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livro caindo n’alma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É germe -– que faz a palma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É chuva –- que faz o mar.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Bravo a quem salva o futuro</a:t>
            </a:r>
          </a:p>
          <a:p>
            <a:pPr>
              <a:lnSpc>
                <a:spcPct val="114000"/>
              </a:lnSpc>
              <a:defRPr/>
            </a:pP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Fecundando a multidão!... [...]”</a:t>
            </a:r>
          </a:p>
          <a:p>
            <a:pPr>
              <a:lnSpc>
                <a:spcPct val="114000"/>
              </a:lnSpc>
              <a:defRPr/>
            </a:pP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599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3.75E-6 0.07246 " pathEditMode="relative" rAng="0" ptsTypes="AA">
                                      <p:cBhvr>
                                        <p:cTn id="13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85185E-6 L -0.06615 -1.85185E-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-0.06615 1.11111E-6 " pathEditMode="relative" rAng="0" ptsTypes="AA">
                                      <p:cBhvr>
                                        <p:cTn id="25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1.25E-6 0.07245 " pathEditMode="relative" rAng="0" ptsTypes="AA">
                                      <p:cBhvr>
                                        <p:cTn id="30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  <p:bldP spid="13" grpId="0" animBg="1"/>
      <p:bldP spid="13" grpId="1" animBg="1"/>
      <p:bldP spid="15" grpId="0"/>
      <p:bldP spid="15" grpId="1"/>
      <p:bldP spid="3" grpId="0"/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Por do sol no céu&#10;&#10;Descrição gerada automaticamente com confiança média">
            <a:extLst>
              <a:ext uri="{FF2B5EF4-FFF2-40B4-BE49-F238E27FC236}">
                <a16:creationId xmlns:a16="http://schemas.microsoft.com/office/drawing/2014/main" id="{24F30422-4086-3B58-ED2A-77C795E72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85" y="-858599"/>
            <a:ext cx="12778153" cy="843589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-200586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70936" y="-5267533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2879300" y="2249977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AF2798F1-56E3-4353-B7AD-337FC39E01FF}"/>
              </a:ext>
            </a:extLst>
          </p:cNvPr>
          <p:cNvSpPr txBox="1"/>
          <p:nvPr/>
        </p:nvSpPr>
        <p:spPr>
          <a:xfrm>
            <a:off x="986180" y="445723"/>
            <a:ext cx="98559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Espumas flutuantes</a:t>
            </a:r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(1870)</a:t>
            </a:r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A3104A53-3368-8749-AAC4-8D1FB18D3D3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A44EE147-6D22-B8D9-98D0-89259DB40FCE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2">
            <a:extLst>
              <a:ext uri="{FF2B5EF4-FFF2-40B4-BE49-F238E27FC236}">
                <a16:creationId xmlns:a16="http://schemas.microsoft.com/office/drawing/2014/main" id="{FE43E8DC-72D3-B321-3192-3576CFA13AB5}"/>
              </a:ext>
            </a:extLst>
          </p:cNvPr>
          <p:cNvSpPr txBox="1"/>
          <p:nvPr/>
        </p:nvSpPr>
        <p:spPr>
          <a:xfrm>
            <a:off x="986180" y="206016"/>
            <a:ext cx="4527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CASTRO ALVES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6098BAD7-E37D-D997-9E7A-02985416D03C}"/>
              </a:ext>
            </a:extLst>
          </p:cNvPr>
          <p:cNvCxnSpPr>
            <a:cxnSpLocks/>
          </p:cNvCxnSpPr>
          <p:nvPr/>
        </p:nvCxnSpPr>
        <p:spPr>
          <a:xfrm flipH="1" flipV="1">
            <a:off x="-211207" y="3286213"/>
            <a:ext cx="12956275" cy="0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10">
            <a:extLst>
              <a:ext uri="{FF2B5EF4-FFF2-40B4-BE49-F238E27FC236}">
                <a16:creationId xmlns:a16="http://schemas.microsoft.com/office/drawing/2014/main" id="{5E9C76E6-2258-2BB7-0AF1-8393AFA7223C}"/>
              </a:ext>
            </a:extLst>
          </p:cNvPr>
          <p:cNvGrpSpPr/>
          <p:nvPr/>
        </p:nvGrpSpPr>
        <p:grpSpPr>
          <a:xfrm>
            <a:off x="1578294" y="2551598"/>
            <a:ext cx="744933" cy="836617"/>
            <a:chOff x="7203551" y="4137455"/>
            <a:chExt cx="638598" cy="583941"/>
          </a:xfrm>
        </p:grpSpPr>
        <p:sp>
          <p:nvSpPr>
            <p:cNvPr id="8" name="Rectangle: Rounded Corners 12">
              <a:extLst>
                <a:ext uri="{FF2B5EF4-FFF2-40B4-BE49-F238E27FC236}">
                  <a16:creationId xmlns:a16="http://schemas.microsoft.com/office/drawing/2014/main" id="{9BF399B9-AF19-97BD-C9F9-6E50541451DC}"/>
                </a:ext>
              </a:extLst>
            </p:cNvPr>
            <p:cNvSpPr/>
            <p:nvPr/>
          </p:nvSpPr>
          <p:spPr>
            <a:xfrm>
              <a:off x="7230880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chemeClr val="bg1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  <p:sp>
          <p:nvSpPr>
            <p:cNvPr id="17" name="Rectangle 13" descr="Selo 1 com preenchimento sólido">
              <a:extLst>
                <a:ext uri="{FF2B5EF4-FFF2-40B4-BE49-F238E27FC236}">
                  <a16:creationId xmlns:a16="http://schemas.microsoft.com/office/drawing/2014/main" id="{EF87568D-07F0-6D31-C57E-AB71DCA210A6}"/>
                </a:ext>
              </a:extLst>
            </p:cNvPr>
            <p:cNvSpPr/>
            <p:nvPr/>
          </p:nvSpPr>
          <p:spPr>
            <a:xfrm>
              <a:off x="7203551" y="4181554"/>
              <a:ext cx="638598" cy="495739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</p:grpSp>
      <p:sp>
        <p:nvSpPr>
          <p:cNvPr id="23" name="TextBox 7">
            <a:extLst>
              <a:ext uri="{FF2B5EF4-FFF2-40B4-BE49-F238E27FC236}">
                <a16:creationId xmlns:a16="http://schemas.microsoft.com/office/drawing/2014/main" id="{D39DDDB1-30E7-CD96-5390-434F2FF4ABB9}"/>
              </a:ext>
            </a:extLst>
          </p:cNvPr>
          <p:cNvSpPr txBox="1"/>
          <p:nvPr/>
        </p:nvSpPr>
        <p:spPr>
          <a:xfrm>
            <a:off x="598078" y="3432796"/>
            <a:ext cx="2933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Ânsia de um sentimento limitado ao desejo febril</a:t>
            </a: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sem concretização</a:t>
            </a:r>
            <a:endParaRPr lang="pt-BR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grpSp>
        <p:nvGrpSpPr>
          <p:cNvPr id="24" name="Group 10">
            <a:extLst>
              <a:ext uri="{FF2B5EF4-FFF2-40B4-BE49-F238E27FC236}">
                <a16:creationId xmlns:a16="http://schemas.microsoft.com/office/drawing/2014/main" id="{85C65F28-966D-4749-F262-3EC8DFCBABC7}"/>
              </a:ext>
            </a:extLst>
          </p:cNvPr>
          <p:cNvGrpSpPr/>
          <p:nvPr/>
        </p:nvGrpSpPr>
        <p:grpSpPr>
          <a:xfrm>
            <a:off x="5529546" y="2634707"/>
            <a:ext cx="744933" cy="836617"/>
            <a:chOff x="7203551" y="4137455"/>
            <a:chExt cx="638598" cy="583941"/>
          </a:xfrm>
        </p:grpSpPr>
        <p:sp>
          <p:nvSpPr>
            <p:cNvPr id="25" name="Rectangle: Rounded Corners 12">
              <a:extLst>
                <a:ext uri="{FF2B5EF4-FFF2-40B4-BE49-F238E27FC236}">
                  <a16:creationId xmlns:a16="http://schemas.microsoft.com/office/drawing/2014/main" id="{9771B970-4739-DF87-4934-ECCEE3B22BA7}"/>
                </a:ext>
              </a:extLst>
            </p:cNvPr>
            <p:cNvSpPr/>
            <p:nvPr/>
          </p:nvSpPr>
          <p:spPr>
            <a:xfrm>
              <a:off x="7230880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chemeClr val="bg1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  <p:sp>
          <p:nvSpPr>
            <p:cNvPr id="26" name="Rectangle 13" descr="Crachá com preenchimento sólido">
              <a:extLst>
                <a:ext uri="{FF2B5EF4-FFF2-40B4-BE49-F238E27FC236}">
                  <a16:creationId xmlns:a16="http://schemas.microsoft.com/office/drawing/2014/main" id="{F3883996-2F43-B620-407B-9055FF15C194}"/>
                </a:ext>
              </a:extLst>
            </p:cNvPr>
            <p:cNvSpPr/>
            <p:nvPr/>
          </p:nvSpPr>
          <p:spPr>
            <a:xfrm>
              <a:off x="7203551" y="4181554"/>
              <a:ext cx="638598" cy="495739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</p:grpSp>
      <p:sp>
        <p:nvSpPr>
          <p:cNvPr id="27" name="TextBox 7">
            <a:extLst>
              <a:ext uri="{FF2B5EF4-FFF2-40B4-BE49-F238E27FC236}">
                <a16:creationId xmlns:a16="http://schemas.microsoft.com/office/drawing/2014/main" id="{2026EA75-5970-705D-E902-17D9889334A9}"/>
              </a:ext>
            </a:extLst>
          </p:cNvPr>
          <p:cNvSpPr txBox="1"/>
          <p:nvPr/>
        </p:nvSpPr>
        <p:spPr>
          <a:xfrm>
            <a:off x="4493095" y="3451401"/>
            <a:ext cx="2768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Alusões sexuais </a:t>
            </a: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ambíguas e maliciosas</a:t>
            </a:r>
          </a:p>
        </p:txBody>
      </p:sp>
      <p:grpSp>
        <p:nvGrpSpPr>
          <p:cNvPr id="28" name="Group 10">
            <a:extLst>
              <a:ext uri="{FF2B5EF4-FFF2-40B4-BE49-F238E27FC236}">
                <a16:creationId xmlns:a16="http://schemas.microsoft.com/office/drawing/2014/main" id="{C4B10442-6F7F-195A-CFC3-108FA15C5B39}"/>
              </a:ext>
            </a:extLst>
          </p:cNvPr>
          <p:cNvGrpSpPr/>
          <p:nvPr/>
        </p:nvGrpSpPr>
        <p:grpSpPr>
          <a:xfrm>
            <a:off x="9235242" y="2614785"/>
            <a:ext cx="744933" cy="836617"/>
            <a:chOff x="7203551" y="4137455"/>
            <a:chExt cx="638598" cy="583941"/>
          </a:xfrm>
        </p:grpSpPr>
        <p:sp>
          <p:nvSpPr>
            <p:cNvPr id="29" name="Rectangle: Rounded Corners 12">
              <a:extLst>
                <a:ext uri="{FF2B5EF4-FFF2-40B4-BE49-F238E27FC236}">
                  <a16:creationId xmlns:a16="http://schemas.microsoft.com/office/drawing/2014/main" id="{E6BFADFB-6905-D14F-0EA3-0584F0FCAD8F}"/>
                </a:ext>
              </a:extLst>
            </p:cNvPr>
            <p:cNvSpPr/>
            <p:nvPr/>
          </p:nvSpPr>
          <p:spPr>
            <a:xfrm>
              <a:off x="7230880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chemeClr val="bg1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  <p:sp>
          <p:nvSpPr>
            <p:cNvPr id="30" name="Rectangle 13" descr="Selo 3 com preenchimento sólido">
              <a:extLst>
                <a:ext uri="{FF2B5EF4-FFF2-40B4-BE49-F238E27FC236}">
                  <a16:creationId xmlns:a16="http://schemas.microsoft.com/office/drawing/2014/main" id="{2CD4724C-1B36-3D2A-84C4-4A5FBBB33CF4}"/>
                </a:ext>
              </a:extLst>
            </p:cNvPr>
            <p:cNvSpPr/>
            <p:nvPr/>
          </p:nvSpPr>
          <p:spPr>
            <a:xfrm>
              <a:off x="7203551" y="4181554"/>
              <a:ext cx="638598" cy="495739"/>
            </a:xfrm>
            <a:prstGeom prst="rect">
              <a:avLst/>
            </a:prstGeom>
            <a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</p:grpSp>
      <p:sp>
        <p:nvSpPr>
          <p:cNvPr id="31" name="TextBox 7">
            <a:extLst>
              <a:ext uri="{FF2B5EF4-FFF2-40B4-BE49-F238E27FC236}">
                <a16:creationId xmlns:a16="http://schemas.microsoft.com/office/drawing/2014/main" id="{104A4BA7-A08F-D7D7-AC48-3721E117DB26}"/>
              </a:ext>
            </a:extLst>
          </p:cNvPr>
          <p:cNvSpPr txBox="1"/>
          <p:nvPr/>
        </p:nvSpPr>
        <p:spPr>
          <a:xfrm>
            <a:off x="7992626" y="3451402"/>
            <a:ext cx="304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Exaltação do amor como </a:t>
            </a:r>
            <a:r>
              <a:rPr lang="pt-BR" b="1" u="sng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concretização física</a:t>
            </a:r>
            <a:endParaRPr lang="pt-BR" u="sng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4" name="Rectangle: Rounded Corners 7">
            <a:extLst>
              <a:ext uri="{FF2B5EF4-FFF2-40B4-BE49-F238E27FC236}">
                <a16:creationId xmlns:a16="http://schemas.microsoft.com/office/drawing/2014/main" id="{214BE3BC-46FD-8739-4D74-EAF7E9D6A891}"/>
              </a:ext>
            </a:extLst>
          </p:cNvPr>
          <p:cNvSpPr/>
          <p:nvPr/>
        </p:nvSpPr>
        <p:spPr>
          <a:xfrm>
            <a:off x="8152097" y="4060042"/>
            <a:ext cx="2690074" cy="777335"/>
          </a:xfrm>
          <a:prstGeom prst="roundRect">
            <a:avLst>
              <a:gd name="adj" fmla="val 5000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17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 principal contribuição do poeta para o tema</a:t>
            </a:r>
            <a:endParaRPr lang="en-US" sz="17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6" name="Rectangle 24">
            <a:extLst>
              <a:ext uri="{FF2B5EF4-FFF2-40B4-BE49-F238E27FC236}">
                <a16:creationId xmlns:a16="http://schemas.microsoft.com/office/drawing/2014/main" id="{53299AEE-7C7B-6F08-8833-CB14C1BD903E}"/>
              </a:ext>
            </a:extLst>
          </p:cNvPr>
          <p:cNvSpPr/>
          <p:nvPr/>
        </p:nvSpPr>
        <p:spPr>
          <a:xfrm rot="5400000">
            <a:off x="5150020" y="2177509"/>
            <a:ext cx="1712646" cy="7433555"/>
          </a:xfrm>
          <a:prstGeom prst="rect">
            <a:avLst/>
          </a:prstGeom>
          <a:noFill/>
          <a:ln>
            <a:solidFill>
              <a:srgbClr val="056768"/>
            </a:solidFill>
          </a:ln>
          <a:effectLst>
            <a:outerShdw blurRad="520700" dist="38100" dir="5400000" sx="93000" sy="93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37" name="TextBox 25">
            <a:extLst>
              <a:ext uri="{FF2B5EF4-FFF2-40B4-BE49-F238E27FC236}">
                <a16:creationId xmlns:a16="http://schemas.microsoft.com/office/drawing/2014/main" id="{D7C629AD-131B-93DD-42A3-3A5454DB25B7}"/>
              </a:ext>
            </a:extLst>
          </p:cNvPr>
          <p:cNvSpPr txBox="1"/>
          <p:nvPr/>
        </p:nvSpPr>
        <p:spPr>
          <a:xfrm>
            <a:off x="3092654" y="5198576"/>
            <a:ext cx="6863026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 linguagem dos poemas amorosos demonstra certo amadurecimento: </a:t>
            </a:r>
          </a:p>
          <a:p>
            <a:endParaRPr lang="pt-BR" sz="11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  <a:p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negação do tom retórico dos temas condoreiros em prol de uma forma de expressão mais simples e coloquial</a:t>
            </a:r>
            <a:endParaRPr lang="en-US" sz="14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9" name="Rectangle 28">
            <a:extLst>
              <a:ext uri="{FF2B5EF4-FFF2-40B4-BE49-F238E27FC236}">
                <a16:creationId xmlns:a16="http://schemas.microsoft.com/office/drawing/2014/main" id="{0579CEAC-C80D-6A2A-2687-738D7656F62E}"/>
              </a:ext>
            </a:extLst>
          </p:cNvPr>
          <p:cNvSpPr/>
          <p:nvPr/>
        </p:nvSpPr>
        <p:spPr>
          <a:xfrm>
            <a:off x="7870877" y="229857"/>
            <a:ext cx="3388652" cy="1278225"/>
          </a:xfrm>
          <a:prstGeom prst="roundRect">
            <a:avLst>
              <a:gd name="adj" fmla="val 2653"/>
            </a:avLst>
          </a:prstGeom>
          <a:solidFill>
            <a:srgbClr val="06787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9C26327-1820-4181-BD39-79738E363A5B}"/>
              </a:ext>
            </a:extLst>
          </p:cNvPr>
          <p:cNvSpPr txBox="1"/>
          <p:nvPr/>
        </p:nvSpPr>
        <p:spPr>
          <a:xfrm>
            <a:off x="7969606" y="379004"/>
            <a:ext cx="4021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2000" kern="0" spc="300" dirty="0">
                <a:solidFill>
                  <a:schemeClr val="bg1"/>
                </a:solidFill>
                <a:latin typeface="Causten Light" panose="00000400000000000000" pitchFamily="50" charset="0"/>
                <a:cs typeface="Mondia" panose="02000500060000000003" pitchFamily="50" charset="0"/>
                <a:sym typeface="Arial"/>
              </a:rPr>
              <a:t>TEMA</a:t>
            </a:r>
          </a:p>
        </p:txBody>
      </p:sp>
      <p:sp>
        <p:nvSpPr>
          <p:cNvPr id="11" name="TextBox 29">
            <a:extLst>
              <a:ext uri="{FF2B5EF4-FFF2-40B4-BE49-F238E27FC236}">
                <a16:creationId xmlns:a16="http://schemas.microsoft.com/office/drawing/2014/main" id="{191F69DC-46E5-7DC2-1326-786280639AA0}"/>
              </a:ext>
            </a:extLst>
          </p:cNvPr>
          <p:cNvSpPr txBox="1"/>
          <p:nvPr/>
        </p:nvSpPr>
        <p:spPr>
          <a:xfrm>
            <a:off x="7912547" y="672446"/>
            <a:ext cx="4691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spc="-150" dirty="0">
                <a:solidFill>
                  <a:schemeClr val="bg1"/>
                </a:solidFill>
                <a:latin typeface="Causten Semi Bold" panose="00000700000000000000" pitchFamily="50" charset="0"/>
                <a:cs typeface="Sora ExtraBold" pitchFamily="2" charset="0"/>
              </a:rPr>
              <a:t>Poesia amorosa</a:t>
            </a:r>
          </a:p>
        </p:txBody>
      </p:sp>
      <p:sp>
        <p:nvSpPr>
          <p:cNvPr id="13" name="Rectangle 24">
            <a:extLst>
              <a:ext uri="{FF2B5EF4-FFF2-40B4-BE49-F238E27FC236}">
                <a16:creationId xmlns:a16="http://schemas.microsoft.com/office/drawing/2014/main" id="{E907A9C3-B6E1-3BF1-BBF8-DDBD2309B28A}"/>
              </a:ext>
            </a:extLst>
          </p:cNvPr>
          <p:cNvSpPr/>
          <p:nvPr/>
        </p:nvSpPr>
        <p:spPr>
          <a:xfrm rot="5400000">
            <a:off x="5425602" y="-216679"/>
            <a:ext cx="638158" cy="4617962"/>
          </a:xfrm>
          <a:prstGeom prst="rect">
            <a:avLst/>
          </a:prstGeom>
          <a:noFill/>
          <a:ln>
            <a:solidFill>
              <a:srgbClr val="056768"/>
            </a:solidFill>
          </a:ln>
          <a:effectLst>
            <a:outerShdw blurRad="520700" dist="38100" dir="5400000" sx="93000" sy="93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12" name="TextBox 25">
            <a:extLst>
              <a:ext uri="{FF2B5EF4-FFF2-40B4-BE49-F238E27FC236}">
                <a16:creationId xmlns:a16="http://schemas.microsoft.com/office/drawing/2014/main" id="{DE7A4EA2-6BEC-75D7-948F-4C596ACF95FD}"/>
              </a:ext>
            </a:extLst>
          </p:cNvPr>
          <p:cNvSpPr txBox="1"/>
          <p:nvPr/>
        </p:nvSpPr>
        <p:spPr>
          <a:xfrm>
            <a:off x="3531909" y="1826934"/>
            <a:ext cx="4521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Aborda o amor sob 3 formas enfoques:</a:t>
            </a:r>
            <a:endParaRPr lang="en-US" sz="14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1852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91667E-6 1.11111E-6 L -2.91667E-6 0.07245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1111E-6 L -1.875E-6 0.07245 " pathEditMode="relative" rAng="0" ptsTypes="AA">
                                      <p:cBhvr>
                                        <p:cTn id="21" dur="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1.66667E-6 0.07245 " pathEditMode="relative" rAng="0" ptsTypes="AA">
                                      <p:cBhvr>
                                        <p:cTn id="32" dur="5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07407E-6 L 2.70833E-6 0.07246 " pathEditMode="relative" rAng="0" ptsTypes="AA">
                                      <p:cBhvr>
                                        <p:cTn id="41" dur="75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-0.06615 3.7037E-7 " pathEditMode="relative" rAng="0" ptsTypes="AA">
                                      <p:cBhvr>
                                        <p:cTn id="46" dur="75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06615 3.33333E-6 " pathEditMode="relative" rAng="0" ptsTypes="AA">
                                      <p:cBhvr>
                                        <p:cTn id="51" dur="75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-0.06615 3.7037E-7 " pathEditMode="relative" rAng="0" ptsTypes="AA">
                                      <p:cBhvr>
                                        <p:cTn id="60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06615 -3.33333E-6 " pathEditMode="relative" rAng="0" ptsTypes="AA">
                                      <p:cBhvr>
                                        <p:cTn id="65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  <p:bldP spid="31" grpId="0"/>
      <p:bldP spid="34" grpId="0" animBg="1"/>
      <p:bldP spid="34" grpId="1" animBg="1"/>
      <p:bldP spid="36" grpId="0" animBg="1"/>
      <p:bldP spid="36" grpId="1" animBg="1"/>
      <p:bldP spid="37" grpId="0"/>
      <p:bldP spid="37" grpId="1"/>
      <p:bldP spid="10" grpId="0"/>
      <p:bldP spid="13" grpId="0" animBg="1"/>
      <p:bldP spid="13" grpId="1" animBg="1"/>
      <p:bldP spid="12" grpId="0"/>
      <p:bldP spid="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or do sol no céu&#10;&#10;Descrição gerada automaticamente com confiança média">
            <a:extLst>
              <a:ext uri="{FF2B5EF4-FFF2-40B4-BE49-F238E27FC236}">
                <a16:creationId xmlns:a16="http://schemas.microsoft.com/office/drawing/2014/main" id="{D7DD54E3-E8B6-783A-6C6F-F28DB60FA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85" y="-858599"/>
            <a:ext cx="12778153" cy="843589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463209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"/>
            <a:ext cx="11617853" cy="5954088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347" y="3670557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1824567" y="874258"/>
            <a:ext cx="9928163" cy="4899355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endParaRPr lang="pt-BR" sz="2000" b="1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20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</a:t>
            </a:r>
            <a:r>
              <a:rPr lang="pt-BR" sz="2000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BOA NOITE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“[...] É noite, pois! Durmamos Julieta!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Recende a alcova ao trescalar das flores.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Fechemos sobre nós estas cortinas...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São as asas dos arcanjos dos amores. [...]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Mulher do meu amor! 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Quando aos meus beijos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Treme tua alma, como a lira ao vento,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Das teclas do teu seio que harmonias,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escalas de suspiros, bebo atento!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Ai! Canta a cavatina do delírio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,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Ri, suspira, soluça, anseia e chora...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Marion! Marion!... É noite ainda.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importa os raios de uma nova aurora?!...”</a:t>
            </a:r>
          </a:p>
          <a:p>
            <a:pPr>
              <a:lnSpc>
                <a:spcPct val="114000"/>
              </a:lnSpc>
              <a:defRPr/>
            </a:pP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709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-1.25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m 40" descr="Pessoas em cima de cavalo&#10;&#10;Descrição gerada automaticamente">
            <a:extLst>
              <a:ext uri="{FF2B5EF4-FFF2-40B4-BE49-F238E27FC236}">
                <a16:creationId xmlns:a16="http://schemas.microsoft.com/office/drawing/2014/main" id="{397ED802-9597-F606-71FB-64AF8E198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655920"/>
            <a:ext cx="12403017" cy="831123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8BB6D664-D4D1-C8ED-ED13-913AC48E68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60614F0-8386-1ECB-0E43-A3F4153A68A6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">
            <a:extLst>
              <a:ext uri="{FF2B5EF4-FFF2-40B4-BE49-F238E27FC236}">
                <a16:creationId xmlns:a16="http://schemas.microsoft.com/office/drawing/2014/main" id="{A52FDBC9-2CBF-659D-F869-B5A9CDE3E5A3}"/>
              </a:ext>
            </a:extLst>
          </p:cNvPr>
          <p:cNvSpPr txBox="1"/>
          <p:nvPr/>
        </p:nvSpPr>
        <p:spPr>
          <a:xfrm>
            <a:off x="1166195" y="566127"/>
            <a:ext cx="3543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POESIA ROMÂNTICA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C11C0DDF-7D4B-FA5A-9F3D-45631846E39F}"/>
              </a:ext>
            </a:extLst>
          </p:cNvPr>
          <p:cNvSpPr txBox="1"/>
          <p:nvPr/>
        </p:nvSpPr>
        <p:spPr>
          <a:xfrm>
            <a:off x="1055688" y="2230429"/>
            <a:ext cx="4166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pt-BR" sz="2000" kern="0" dirty="0">
                <a:solidFill>
                  <a:prstClr val="white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Nacionalista ou indianista</a:t>
            </a:r>
            <a:endParaRPr lang="pt-BR" sz="1600" kern="0" dirty="0">
              <a:solidFill>
                <a:prstClr val="white"/>
              </a:solidFill>
              <a:latin typeface="Avenir Next LT Pro" panose="020B0504020202020204" pitchFamily="34" charset="0"/>
              <a:cs typeface="Mondia" panose="02000500060000000003" pitchFamily="50" charset="0"/>
              <a:sym typeface="Arial"/>
            </a:endParaRPr>
          </a:p>
        </p:txBody>
      </p:sp>
      <p:sp>
        <p:nvSpPr>
          <p:cNvPr id="31" name="Rectangle 28">
            <a:extLst>
              <a:ext uri="{FF2B5EF4-FFF2-40B4-BE49-F238E27FC236}">
                <a16:creationId xmlns:a16="http://schemas.microsoft.com/office/drawing/2014/main" id="{33B9636F-8AE6-0205-EFE8-74D374808811}"/>
              </a:ext>
            </a:extLst>
          </p:cNvPr>
          <p:cNvSpPr/>
          <p:nvPr/>
        </p:nvSpPr>
        <p:spPr>
          <a:xfrm>
            <a:off x="1044418" y="2867919"/>
            <a:ext cx="7008330" cy="3386931"/>
          </a:xfrm>
          <a:prstGeom prst="roundRect">
            <a:avLst>
              <a:gd name="adj" fmla="val 2653"/>
            </a:avLst>
          </a:prstGeom>
          <a:solidFill>
            <a:srgbClr val="06787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A2ED9331-FF86-D96D-B1D8-91B46929684D}"/>
              </a:ext>
            </a:extLst>
          </p:cNvPr>
          <p:cNvSpPr txBox="1"/>
          <p:nvPr/>
        </p:nvSpPr>
        <p:spPr>
          <a:xfrm>
            <a:off x="1505435" y="3040776"/>
            <a:ext cx="57967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2200" kern="0" spc="300" dirty="0">
                <a:solidFill>
                  <a:schemeClr val="bg1"/>
                </a:solidFill>
                <a:latin typeface="Causten Light" panose="00000400000000000000" pitchFamily="50" charset="0"/>
                <a:cs typeface="Mondia" panose="02000500060000000003" pitchFamily="50" charset="0"/>
                <a:sym typeface="Arial"/>
              </a:rPr>
              <a:t>GONÇALVES DE MAGALHÃES</a:t>
            </a:r>
          </a:p>
        </p:txBody>
      </p:sp>
      <p:sp>
        <p:nvSpPr>
          <p:cNvPr id="34" name="Rectangle: Rounded Corners 7">
            <a:extLst>
              <a:ext uri="{FF2B5EF4-FFF2-40B4-BE49-F238E27FC236}">
                <a16:creationId xmlns:a16="http://schemas.microsoft.com/office/drawing/2014/main" id="{957774B4-140C-895E-8B89-13CF03970E41}"/>
              </a:ext>
            </a:extLst>
          </p:cNvPr>
          <p:cNvSpPr/>
          <p:nvPr/>
        </p:nvSpPr>
        <p:spPr>
          <a:xfrm>
            <a:off x="1360408" y="3641098"/>
            <a:ext cx="1200058" cy="5326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b="1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1836</a:t>
            </a:r>
            <a:endParaRPr lang="en-US" sz="1400" i="1" dirty="0">
              <a:solidFill>
                <a:srgbClr val="056768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5" name="Google Shape;472;p13">
            <a:extLst>
              <a:ext uri="{FF2B5EF4-FFF2-40B4-BE49-F238E27FC236}">
                <a16:creationId xmlns:a16="http://schemas.microsoft.com/office/drawing/2014/main" id="{F52DF4E6-DA2F-0014-F48F-A10FF34DD880}"/>
              </a:ext>
            </a:extLst>
          </p:cNvPr>
          <p:cNvSpPr/>
          <p:nvPr/>
        </p:nvSpPr>
        <p:spPr>
          <a:xfrm>
            <a:off x="2773307" y="3535789"/>
            <a:ext cx="4340219" cy="759546"/>
          </a:xfrm>
          <a:custGeom>
            <a:avLst/>
            <a:gdLst/>
            <a:ahLst/>
            <a:cxnLst/>
            <a:rect l="l" t="t" r="r" b="b"/>
            <a:pathLst>
              <a:path w="4330643" h="5207082" fill="none" extrusionOk="0">
                <a:moveTo>
                  <a:pt x="0" y="0"/>
                </a:moveTo>
                <a:cubicBezTo>
                  <a:pt x="2027270" y="-49533"/>
                  <a:pt x="2659989" y="-14809"/>
                  <a:pt x="4330643" y="0"/>
                </a:cubicBezTo>
                <a:cubicBezTo>
                  <a:pt x="4418282" y="1550330"/>
                  <a:pt x="4257964" y="2828268"/>
                  <a:pt x="4330643" y="5207082"/>
                </a:cubicBezTo>
                <a:cubicBezTo>
                  <a:pt x="3496425" y="5158851"/>
                  <a:pt x="640357" y="5291537"/>
                  <a:pt x="0" y="5207082"/>
                </a:cubicBezTo>
                <a:cubicBezTo>
                  <a:pt x="-38581" y="4087512"/>
                  <a:pt x="63341" y="1584302"/>
                  <a:pt x="0" y="0"/>
                </a:cubicBezTo>
                <a:close/>
              </a:path>
              <a:path w="4330643" h="5207082" extrusionOk="0">
                <a:moveTo>
                  <a:pt x="0" y="0"/>
                </a:moveTo>
                <a:cubicBezTo>
                  <a:pt x="1442531" y="118645"/>
                  <a:pt x="3418264" y="116012"/>
                  <a:pt x="4330643" y="0"/>
                </a:cubicBezTo>
                <a:cubicBezTo>
                  <a:pt x="4197761" y="1366951"/>
                  <a:pt x="4415594" y="4234367"/>
                  <a:pt x="4330643" y="5207082"/>
                </a:cubicBezTo>
                <a:cubicBezTo>
                  <a:pt x="2352092" y="5341682"/>
                  <a:pt x="698714" y="5049886"/>
                  <a:pt x="0" y="5207082"/>
                </a:cubicBezTo>
                <a:cubicBezTo>
                  <a:pt x="-20187" y="4075861"/>
                  <a:pt x="-152480" y="2503574"/>
                  <a:pt x="0" y="0"/>
                </a:cubicBezTo>
                <a:close/>
              </a:path>
            </a:pathLst>
          </a:custGeom>
          <a:solidFill>
            <a:srgbClr val="EAE9E5">
              <a:alpha val="19000"/>
            </a:srgbClr>
          </a:solidFill>
          <a:ln>
            <a:solidFill>
              <a:srgbClr val="EAE9E5">
                <a:alpha val="43000"/>
              </a:srgbClr>
            </a:solidFill>
          </a:ln>
          <a:effectLst>
            <a:outerShdw blurRad="406400" dist="38100" dir="8100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100" b="1" i="1" dirty="0">
                <a:solidFill>
                  <a:prstClr val="white"/>
                </a:solidFill>
                <a:latin typeface="Causten Semi Bold" panose="00000700000000000000" pitchFamily="50" charset="0"/>
                <a:sym typeface="Arial"/>
              </a:rPr>
              <a:t>Suspiros poéticos </a:t>
            </a:r>
          </a:p>
          <a:p>
            <a:pPr algn="ctr"/>
            <a:r>
              <a:rPr lang="pt-BR" sz="2100" b="1" i="1" dirty="0">
                <a:solidFill>
                  <a:prstClr val="white"/>
                </a:solidFill>
                <a:latin typeface="Causten Semi Bold" panose="00000700000000000000" pitchFamily="50" charset="0"/>
                <a:sym typeface="Arial"/>
              </a:rPr>
              <a:t>e saudades</a:t>
            </a:r>
            <a:endParaRPr lang="pt-BR" sz="2100" i="1" dirty="0">
              <a:solidFill>
                <a:prstClr val="white"/>
              </a:solidFill>
              <a:latin typeface="Causten" panose="00000500000000000000" pitchFamily="50" charset="0"/>
              <a:sym typeface="Arial"/>
            </a:endParaRPr>
          </a:p>
        </p:txBody>
      </p:sp>
      <p:sp>
        <p:nvSpPr>
          <p:cNvPr id="36" name="Rectangle 24">
            <a:extLst>
              <a:ext uri="{FF2B5EF4-FFF2-40B4-BE49-F238E27FC236}">
                <a16:creationId xmlns:a16="http://schemas.microsoft.com/office/drawing/2014/main" id="{FDB014FE-E7B0-4C09-D27D-0DF86DBE4DB4}"/>
              </a:ext>
            </a:extLst>
          </p:cNvPr>
          <p:cNvSpPr/>
          <p:nvPr/>
        </p:nvSpPr>
        <p:spPr>
          <a:xfrm>
            <a:off x="2560466" y="4361825"/>
            <a:ext cx="4659480" cy="996648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56768"/>
            </a:solidFill>
          </a:ln>
          <a:effectLst>
            <a:outerShdw blurRad="520700" dist="38100" dir="5400000" sx="93000" sy="93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pt-BR" sz="1700" b="1" dirty="0">
                <a:solidFill>
                  <a:srgbClr val="121C29"/>
                </a:solidFill>
                <a:latin typeface="Avenir Next LT Pro" panose="020B0504020202020204" pitchFamily="34" charset="0"/>
                <a:cs typeface="Sora ExtraBold" pitchFamily="2" charset="0"/>
              </a:rPr>
              <a:t>Maior importância histórica do que estética: </a:t>
            </a:r>
          </a:p>
          <a:p>
            <a:pPr algn="ctr">
              <a:lnSpc>
                <a:spcPct val="114000"/>
              </a:lnSpc>
            </a:pPr>
            <a:r>
              <a:rPr lang="pt-BR" sz="1700" dirty="0">
                <a:solidFill>
                  <a:srgbClr val="121C29"/>
                </a:solidFill>
                <a:latin typeface="Avenir Next LT Pro" panose="020B0504020202020204" pitchFamily="34" charset="0"/>
                <a:cs typeface="Sora ExtraBold" pitchFamily="2" charset="0"/>
              </a:rPr>
              <a:t>a obra inaugura a estética romântica no Brasil</a:t>
            </a:r>
            <a:endParaRPr lang="pt-BR" sz="1700" b="1" dirty="0">
              <a:solidFill>
                <a:srgbClr val="121C29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7" name="Rectangle 24">
            <a:extLst>
              <a:ext uri="{FF2B5EF4-FFF2-40B4-BE49-F238E27FC236}">
                <a16:creationId xmlns:a16="http://schemas.microsoft.com/office/drawing/2014/main" id="{A3A6F523-E9F9-ABF2-FACD-FBFE8E777938}"/>
              </a:ext>
            </a:extLst>
          </p:cNvPr>
          <p:cNvSpPr/>
          <p:nvPr/>
        </p:nvSpPr>
        <p:spPr>
          <a:xfrm>
            <a:off x="2560466" y="5469924"/>
            <a:ext cx="4659480" cy="694082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56768"/>
            </a:solidFill>
          </a:ln>
          <a:effectLst>
            <a:outerShdw blurRad="520700" dist="38100" dir="5400000" sx="93000" sy="93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4000"/>
              </a:lnSpc>
            </a:pPr>
            <a:r>
              <a:rPr lang="pt-BR" sz="1700" b="1" dirty="0">
                <a:solidFill>
                  <a:srgbClr val="121C29"/>
                </a:solidFill>
                <a:latin typeface="Avenir Next LT Pro" panose="020B0504020202020204" pitchFamily="34" charset="0"/>
                <a:cs typeface="Sora ExtraBold" pitchFamily="2" charset="0"/>
              </a:rPr>
              <a:t> Temas: </a:t>
            </a:r>
            <a:r>
              <a:rPr lang="pt-BR" sz="1700" dirty="0">
                <a:solidFill>
                  <a:srgbClr val="121C29"/>
                </a:solidFill>
                <a:latin typeface="Avenir Next LT Pro" panose="020B0504020202020204" pitchFamily="34" charset="0"/>
                <a:cs typeface="Sora ExtraBold" pitchFamily="2" charset="0"/>
              </a:rPr>
              <a:t>Natureza e religiosidade panteísta</a:t>
            </a:r>
          </a:p>
        </p:txBody>
      </p:sp>
      <p:pic>
        <p:nvPicPr>
          <p:cNvPr id="43" name="Imagem 42" descr="Desenho de homem de terno e gravata&#10;&#10;Descrição gerada automaticamente">
            <a:extLst>
              <a:ext uri="{FF2B5EF4-FFF2-40B4-BE49-F238E27FC236}">
                <a16:creationId xmlns:a16="http://schemas.microsoft.com/office/drawing/2014/main" id="{BFC7181A-1561-1FFF-C80C-DD1F98B81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743" y="645538"/>
            <a:ext cx="5279082" cy="6267655"/>
          </a:xfrm>
          <a:prstGeom prst="rect">
            <a:avLst/>
          </a:prstGeom>
        </p:spPr>
      </p:pic>
      <p:sp>
        <p:nvSpPr>
          <p:cNvPr id="44" name="Rectangle: Rounded Corners 7">
            <a:extLst>
              <a:ext uri="{FF2B5EF4-FFF2-40B4-BE49-F238E27FC236}">
                <a16:creationId xmlns:a16="http://schemas.microsoft.com/office/drawing/2014/main" id="{1C409890-C22E-04C8-AA1B-A9D4641334E0}"/>
              </a:ext>
            </a:extLst>
          </p:cNvPr>
          <p:cNvSpPr/>
          <p:nvPr/>
        </p:nvSpPr>
        <p:spPr>
          <a:xfrm>
            <a:off x="15648706" y="1884217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>
              <a:alpha val="10000"/>
            </a:srgbClr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b="1" dirty="0">
                <a:solidFill>
                  <a:schemeClr val="bg1">
                    <a:alpha val="10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1ª </a:t>
            </a:r>
            <a:r>
              <a:rPr lang="en-US" b="1" dirty="0" err="1">
                <a:solidFill>
                  <a:schemeClr val="bg1">
                    <a:alpha val="10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Geração</a:t>
            </a:r>
            <a:r>
              <a:rPr lang="en-US" b="1" dirty="0">
                <a:solidFill>
                  <a:schemeClr val="bg1">
                    <a:alpha val="10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1600" dirty="0" err="1">
                <a:solidFill>
                  <a:schemeClr val="bg1">
                    <a:alpha val="10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Nacionalismo</a:t>
            </a:r>
            <a:r>
              <a:rPr lang="en-US" sz="1600" dirty="0">
                <a:solidFill>
                  <a:schemeClr val="bg1">
                    <a:alpha val="10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 e </a:t>
            </a:r>
            <a:r>
              <a:rPr lang="en-US" sz="1600" dirty="0" err="1">
                <a:solidFill>
                  <a:schemeClr val="bg1">
                    <a:alpha val="10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indianismo</a:t>
            </a:r>
            <a:endParaRPr lang="en-US" sz="1600" dirty="0">
              <a:solidFill>
                <a:schemeClr val="bg1">
                  <a:alpha val="10000"/>
                </a:schemeClr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5" name="Rectangle: Rounded Corners 7">
            <a:extLst>
              <a:ext uri="{FF2B5EF4-FFF2-40B4-BE49-F238E27FC236}">
                <a16:creationId xmlns:a16="http://schemas.microsoft.com/office/drawing/2014/main" id="{89B980C0-F835-51BD-A3E1-674690D0CD7D}"/>
              </a:ext>
            </a:extLst>
          </p:cNvPr>
          <p:cNvSpPr/>
          <p:nvPr/>
        </p:nvSpPr>
        <p:spPr>
          <a:xfrm>
            <a:off x="19167501" y="1884217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>
              <a:alpha val="10000"/>
            </a:srgbClr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b="1" dirty="0">
                <a:solidFill>
                  <a:schemeClr val="bg1">
                    <a:alpha val="10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2ª </a:t>
            </a:r>
            <a:r>
              <a:rPr lang="en-US" b="1" dirty="0" err="1">
                <a:solidFill>
                  <a:schemeClr val="bg1">
                    <a:alpha val="10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Geração</a:t>
            </a:r>
            <a:r>
              <a:rPr lang="en-US" b="1" dirty="0">
                <a:solidFill>
                  <a:schemeClr val="bg1">
                    <a:alpha val="10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1600" dirty="0" err="1">
                <a:solidFill>
                  <a:schemeClr val="bg1">
                    <a:alpha val="10000"/>
                  </a:schemeClr>
                </a:solidFill>
                <a:latin typeface="Avenir Next LT Pro" panose="020B0504020202020204" pitchFamily="34" charset="0"/>
                <a:cs typeface="Sora ExtraBold" pitchFamily="2" charset="0"/>
              </a:rPr>
              <a:t>Ultrarromantismo</a:t>
            </a:r>
            <a:endParaRPr lang="en-US" sz="1600" dirty="0">
              <a:solidFill>
                <a:schemeClr val="bg1">
                  <a:alpha val="10000"/>
                </a:schemeClr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6" name="Rectangle: Rounded Corners 7">
            <a:extLst>
              <a:ext uri="{FF2B5EF4-FFF2-40B4-BE49-F238E27FC236}">
                <a16:creationId xmlns:a16="http://schemas.microsoft.com/office/drawing/2014/main" id="{4086AC85-4844-4398-1D02-EC2A04AA427D}"/>
              </a:ext>
            </a:extLst>
          </p:cNvPr>
          <p:cNvSpPr/>
          <p:nvPr/>
        </p:nvSpPr>
        <p:spPr>
          <a:xfrm>
            <a:off x="22686295" y="1884217"/>
            <a:ext cx="2801132" cy="960585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3ª </a:t>
            </a:r>
            <a:r>
              <a:rPr lang="en-US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Geração</a:t>
            </a:r>
            <a:r>
              <a:rPr lang="en-US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1600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Condoreirismo</a:t>
            </a:r>
            <a:r>
              <a:rPr lang="en-US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e </a:t>
            </a:r>
            <a:r>
              <a:rPr lang="en-US" sz="1600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republicanismo</a:t>
            </a:r>
            <a:endParaRPr lang="en-US" sz="16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7" name="Rectangle 15">
            <a:extLst>
              <a:ext uri="{FF2B5EF4-FFF2-40B4-BE49-F238E27FC236}">
                <a16:creationId xmlns:a16="http://schemas.microsoft.com/office/drawing/2014/main" id="{9961EB69-311E-8DE4-B7B4-86E975211EC5}"/>
              </a:ext>
            </a:extLst>
          </p:cNvPr>
          <p:cNvSpPr/>
          <p:nvPr/>
        </p:nvSpPr>
        <p:spPr>
          <a:xfrm>
            <a:off x="22733668" y="2959606"/>
            <a:ext cx="2801132" cy="3191560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1A192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16">
            <a:extLst>
              <a:ext uri="{FF2B5EF4-FFF2-40B4-BE49-F238E27FC236}">
                <a16:creationId xmlns:a16="http://schemas.microsoft.com/office/drawing/2014/main" id="{CD3A90B6-FF54-7634-4A66-1862A7A5C793}"/>
              </a:ext>
            </a:extLst>
          </p:cNvPr>
          <p:cNvSpPr txBox="1"/>
          <p:nvPr/>
        </p:nvSpPr>
        <p:spPr>
          <a:xfrm>
            <a:off x="22733668" y="3061705"/>
            <a:ext cx="2801132" cy="2140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t-BR" sz="1400" dirty="0">
                <a:solidFill>
                  <a:schemeClr val="bg1"/>
                </a:solidFill>
                <a:latin typeface="Avenir Next LT Pro" panose="020B0604020202020204" charset="0"/>
              </a:rPr>
              <a:t>Castro Alves | Os escravos </a:t>
            </a:r>
            <a:r>
              <a:rPr lang="pt-BR" sz="1400" b="0" dirty="0">
                <a:solidFill>
                  <a:schemeClr val="bg1"/>
                </a:solidFill>
                <a:latin typeface="Avenir Next LT Pro" panose="020B0604020202020204" charset="0"/>
              </a:rPr>
              <a:t> Abolicionismo e republicanismo</a:t>
            </a:r>
          </a:p>
          <a:p>
            <a:pPr algn="l">
              <a:lnSpc>
                <a:spcPct val="120000"/>
              </a:lnSpc>
            </a:pPr>
            <a:r>
              <a:rPr lang="pt-BR" sz="1400" b="0" i="1" dirty="0">
                <a:solidFill>
                  <a:schemeClr val="bg1"/>
                </a:solidFill>
                <a:latin typeface="Avenir Next LT Pro" panose="020B0604020202020204" charset="0"/>
              </a:rPr>
              <a:t>(“Vozes d’África” e “Navio negreiro”)</a:t>
            </a:r>
          </a:p>
          <a:p>
            <a:pPr algn="l">
              <a:lnSpc>
                <a:spcPct val="120000"/>
              </a:lnSpc>
            </a:pPr>
            <a:endParaRPr lang="pt-BR" sz="1400" b="0" i="1" dirty="0">
              <a:solidFill>
                <a:schemeClr val="bg1"/>
              </a:solidFill>
              <a:latin typeface="Avenir Next LT Pro" panose="020B0604020202020204" charset="0"/>
            </a:endParaRPr>
          </a:p>
          <a:p>
            <a:pPr algn="l">
              <a:lnSpc>
                <a:spcPct val="120000"/>
              </a:lnSpc>
            </a:pPr>
            <a:r>
              <a:rPr lang="pt-BR" sz="1400" dirty="0">
                <a:solidFill>
                  <a:schemeClr val="bg1"/>
                </a:solidFill>
                <a:latin typeface="Avenir Next LT Pro" panose="020B0604020202020204" charset="0"/>
              </a:rPr>
              <a:t>Sousândrade</a:t>
            </a:r>
          </a:p>
          <a:p>
            <a:pPr algn="l">
              <a:lnSpc>
                <a:spcPct val="120000"/>
              </a:lnSpc>
            </a:pPr>
            <a:endParaRPr lang="pt-BR" sz="1400" b="0" dirty="0">
              <a:solidFill>
                <a:schemeClr val="bg1"/>
              </a:solidFill>
              <a:latin typeface="Avenir Next LT Pro" panose="020B0604020202020204" charset="0"/>
            </a:endParaRPr>
          </a:p>
          <a:p>
            <a:pPr algn="l">
              <a:lnSpc>
                <a:spcPct val="120000"/>
              </a:lnSpc>
            </a:pPr>
            <a:endParaRPr lang="pt-BR" sz="1400" dirty="0">
              <a:solidFill>
                <a:schemeClr val="bg1"/>
              </a:solidFill>
              <a:latin typeface="Avenir Next LT Pro" panose="020B0604020202020204" charset="0"/>
            </a:endParaRPr>
          </a:p>
        </p:txBody>
      </p:sp>
      <p:sp>
        <p:nvSpPr>
          <p:cNvPr id="32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38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203847" y="-49776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40" name="TextBox 20">
            <a:extLst>
              <a:ext uri="{FF2B5EF4-FFF2-40B4-BE49-F238E27FC236}">
                <a16:creationId xmlns:a16="http://schemas.microsoft.com/office/drawing/2014/main" id="{924FF495-D70A-D034-B8CD-130389B1B397}"/>
              </a:ext>
            </a:extLst>
          </p:cNvPr>
          <p:cNvSpPr txBox="1"/>
          <p:nvPr/>
        </p:nvSpPr>
        <p:spPr>
          <a:xfrm>
            <a:off x="1055688" y="596956"/>
            <a:ext cx="1087173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pc="-12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1ª</a:t>
            </a:r>
            <a:r>
              <a:rPr lang="en-US" sz="8000" spc="-12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</a:t>
            </a:r>
            <a:r>
              <a:rPr lang="en-US" sz="11500" spc="-12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GERAÇÃO</a:t>
            </a:r>
          </a:p>
        </p:txBody>
      </p:sp>
    </p:spTree>
    <p:extLst>
      <p:ext uri="{BB962C8B-B14F-4D97-AF65-F5344CB8AC3E}">
        <p14:creationId xmlns:p14="http://schemas.microsoft.com/office/powerpoint/2010/main" val="3130308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875E-6 -4.44444E-6 L -0.06614 -4.44444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3.125E-6 0.162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4.81481E-6 L -0.06615 -4.81481E-6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1.85185E-6 L -0.06615 1.85185E-6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75E-6 3.33333E-6 L -3.75E-6 0.07245 " pathEditMode="relative" rAng="0" ptsTypes="AA">
                                      <p:cBhvr>
                                        <p:cTn id="37" dur="75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31" grpId="0" animBg="1"/>
      <p:bldP spid="31" grpId="1" animBg="1"/>
      <p:bldP spid="33" grpId="0"/>
      <p:bldP spid="34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 descr="Por do sol no céu&#10;&#10;Descrição gerada automaticamente com confiança média">
            <a:extLst>
              <a:ext uri="{FF2B5EF4-FFF2-40B4-BE49-F238E27FC236}">
                <a16:creationId xmlns:a16="http://schemas.microsoft.com/office/drawing/2014/main" id="{51D42139-C04F-DEFC-45E0-72226D423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85" y="-858599"/>
            <a:ext cx="12778153" cy="843589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289701" y="-5398907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AF2798F1-56E3-4353-B7AD-337FC39E01FF}"/>
              </a:ext>
            </a:extLst>
          </p:cNvPr>
          <p:cNvSpPr txBox="1"/>
          <p:nvPr/>
        </p:nvSpPr>
        <p:spPr>
          <a:xfrm>
            <a:off x="986180" y="648663"/>
            <a:ext cx="9825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Espumas flutuantes</a:t>
            </a:r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(1870)</a:t>
            </a:r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A3104A53-3368-8749-AAC4-8D1FB18D3D3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A44EE147-6D22-B8D9-98D0-89259DB40FCE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2">
            <a:extLst>
              <a:ext uri="{FF2B5EF4-FFF2-40B4-BE49-F238E27FC236}">
                <a16:creationId xmlns:a16="http://schemas.microsoft.com/office/drawing/2014/main" id="{FE43E8DC-72D3-B321-3192-3576CFA13AB5}"/>
              </a:ext>
            </a:extLst>
          </p:cNvPr>
          <p:cNvSpPr txBox="1"/>
          <p:nvPr/>
        </p:nvSpPr>
        <p:spPr>
          <a:xfrm>
            <a:off x="1166195" y="566127"/>
            <a:ext cx="4527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CASTRO ALVES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617C6EE3-1C9C-9E42-A06B-C6477D232D39}"/>
              </a:ext>
            </a:extLst>
          </p:cNvPr>
          <p:cNvSpPr/>
          <p:nvPr/>
        </p:nvSpPr>
        <p:spPr>
          <a:xfrm>
            <a:off x="1028518" y="2034590"/>
            <a:ext cx="6549503" cy="6775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056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b="1" dirty="0">
                <a:latin typeface="Avenir Next LT Pro" panose="020B0504020202020204" pitchFamily="34" charset="0"/>
              </a:rPr>
              <a:t> Lirismo existencial</a:t>
            </a:r>
          </a:p>
        </p:txBody>
      </p:sp>
      <p:pic>
        <p:nvPicPr>
          <p:cNvPr id="23" name="Imagem 22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0FC2DCCC-FEA9-0774-590E-6B64B315C8E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263" y="1387439"/>
            <a:ext cx="6208886" cy="6113416"/>
          </a:xfrm>
          <a:prstGeom prst="rect">
            <a:avLst/>
          </a:prstGeom>
        </p:spPr>
      </p:pic>
      <p:sp>
        <p:nvSpPr>
          <p:cNvPr id="27" name="TextBox 13">
            <a:extLst>
              <a:ext uri="{FF2B5EF4-FFF2-40B4-BE49-F238E27FC236}">
                <a16:creationId xmlns:a16="http://schemas.microsoft.com/office/drawing/2014/main" id="{0A9BEFAA-57A2-6F16-DFAC-2B836DE31023}"/>
              </a:ext>
            </a:extLst>
          </p:cNvPr>
          <p:cNvSpPr txBox="1"/>
          <p:nvPr/>
        </p:nvSpPr>
        <p:spPr>
          <a:xfrm>
            <a:off x="6922429" y="2126958"/>
            <a:ext cx="9119602" cy="4386522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Mocidade e morte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“Quando eu morrer... não lancem meu cadáver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No fosso de um sombrio cemitério...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Odeio o mausoléu que espera o morto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Como o viajante desse hotel funéreo.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 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Corre nas veias negras desse mármore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Não sei que sangue vil de messalina,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cova, num bocejo indiferente,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Abre ao primeiro a boca libertina.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Ei-la a nau do sepulcro – o cemitério...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povo estranho no porão profundo!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Emigrantes sombrios que se embarcam</a:t>
            </a: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Para as plagas sem fim do outro mundo. [...]”</a:t>
            </a:r>
          </a:p>
        </p:txBody>
      </p:sp>
      <p:sp>
        <p:nvSpPr>
          <p:cNvPr id="3" name="Rectangle: Top Corners Rounded 1">
            <a:extLst>
              <a:ext uri="{FF2B5EF4-FFF2-40B4-BE49-F238E27FC236}">
                <a16:creationId xmlns:a16="http://schemas.microsoft.com/office/drawing/2014/main" id="{D9592F97-899A-CAA4-0441-17D20FB5A9E3}"/>
              </a:ext>
            </a:extLst>
          </p:cNvPr>
          <p:cNvSpPr/>
          <p:nvPr/>
        </p:nvSpPr>
        <p:spPr>
          <a:xfrm rot="5400000">
            <a:off x="2221386" y="1880998"/>
            <a:ext cx="1560609" cy="380762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56768">
              <a:alpha val="5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0">
            <a:extLst>
              <a:ext uri="{FF2B5EF4-FFF2-40B4-BE49-F238E27FC236}">
                <a16:creationId xmlns:a16="http://schemas.microsoft.com/office/drawing/2014/main" id="{67E9A57E-8B46-27DD-6433-0DB0F184B519}"/>
              </a:ext>
            </a:extLst>
          </p:cNvPr>
          <p:cNvGrpSpPr/>
          <p:nvPr/>
        </p:nvGrpSpPr>
        <p:grpSpPr>
          <a:xfrm>
            <a:off x="1126034" y="3339404"/>
            <a:ext cx="868102" cy="890810"/>
            <a:chOff x="7166686" y="4137455"/>
            <a:chExt cx="744185" cy="621766"/>
          </a:xfrm>
        </p:grpSpPr>
        <p:sp>
          <p:nvSpPr>
            <p:cNvPr id="10" name="Rectangle: Rounded Corners 12">
              <a:extLst>
                <a:ext uri="{FF2B5EF4-FFF2-40B4-BE49-F238E27FC236}">
                  <a16:creationId xmlns:a16="http://schemas.microsoft.com/office/drawing/2014/main" id="{4C8FF294-F894-3C1B-36F5-58E947AD6A9A}"/>
                </a:ext>
              </a:extLst>
            </p:cNvPr>
            <p:cNvSpPr/>
            <p:nvPr/>
          </p:nvSpPr>
          <p:spPr>
            <a:xfrm>
              <a:off x="7230880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chemeClr val="bg1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FD32363D-1F7C-4DF9-D0B3-8CDFB97E3C0E}"/>
                </a:ext>
              </a:extLst>
            </p:cNvPr>
            <p:cNvSpPr/>
            <p:nvPr/>
          </p:nvSpPr>
          <p:spPr>
            <a:xfrm>
              <a:off x="7166686" y="4175281"/>
              <a:ext cx="744185" cy="583940"/>
            </a:xfrm>
            <a:prstGeom prst="rect">
              <a:avLst/>
            </a:prstGeom>
            <a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2167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</p:grpSp>
      <p:sp>
        <p:nvSpPr>
          <p:cNvPr id="13" name="TextBox 7">
            <a:extLst>
              <a:ext uri="{FF2B5EF4-FFF2-40B4-BE49-F238E27FC236}">
                <a16:creationId xmlns:a16="http://schemas.microsoft.com/office/drawing/2014/main" id="{BAFA6491-E075-7FBE-BDFC-1A0C5FB8A23B}"/>
              </a:ext>
            </a:extLst>
          </p:cNvPr>
          <p:cNvSpPr txBox="1"/>
          <p:nvPr/>
        </p:nvSpPr>
        <p:spPr>
          <a:xfrm>
            <a:off x="1982303" y="3181053"/>
            <a:ext cx="2843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Ao sentir a vida ameaçada, o eu-lírico reflete sobre a beleza simples de estar vivo</a:t>
            </a:r>
          </a:p>
        </p:txBody>
      </p:sp>
    </p:spTree>
    <p:extLst>
      <p:ext uri="{BB962C8B-B14F-4D97-AF65-F5344CB8AC3E}">
        <p14:creationId xmlns:p14="http://schemas.microsoft.com/office/powerpoint/2010/main" val="15312522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-4.79167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3.125E-6 0.0724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85185E-6 L -4.58333E-6 0.0724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1.85185E-6 L -3.75E-6 0.1625 " pathEditMode="relative" rAng="0" ptsTypes="AA">
                                      <p:cBhvr>
                                        <p:cTn id="30" dur="750" spd="-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7" grpId="0"/>
      <p:bldP spid="27" grpId="1"/>
      <p:bldP spid="3" grpId="0" animBg="1"/>
      <p:bldP spid="3" grpId="1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or do sol no céu&#10;&#10;Descrição gerada automaticamente com confiança média">
            <a:extLst>
              <a:ext uri="{FF2B5EF4-FFF2-40B4-BE49-F238E27FC236}">
                <a16:creationId xmlns:a16="http://schemas.microsoft.com/office/drawing/2014/main" id="{255E687B-2D8E-E2BB-AF9A-2703C8CBA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85" y="-858599"/>
            <a:ext cx="12778153" cy="843589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AF2798F1-56E3-4353-B7AD-337FC39E01FF}"/>
              </a:ext>
            </a:extLst>
          </p:cNvPr>
          <p:cNvSpPr txBox="1"/>
          <p:nvPr/>
        </p:nvSpPr>
        <p:spPr>
          <a:xfrm>
            <a:off x="986180" y="648663"/>
            <a:ext cx="9677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Espumas flutuantes</a:t>
            </a:r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(1870)</a:t>
            </a:r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A3104A53-3368-8749-AAC4-8D1FB18D3D3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A44EE147-6D22-B8D9-98D0-89259DB40FCE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2">
            <a:extLst>
              <a:ext uri="{FF2B5EF4-FFF2-40B4-BE49-F238E27FC236}">
                <a16:creationId xmlns:a16="http://schemas.microsoft.com/office/drawing/2014/main" id="{FE43E8DC-72D3-B321-3192-3576CFA13AB5}"/>
              </a:ext>
            </a:extLst>
          </p:cNvPr>
          <p:cNvSpPr txBox="1"/>
          <p:nvPr/>
        </p:nvSpPr>
        <p:spPr>
          <a:xfrm>
            <a:off x="1166195" y="566127"/>
            <a:ext cx="4527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CASTRO ALVES</a:t>
            </a:r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D93A714E-10A5-7585-00FE-1578EE49082A}"/>
              </a:ext>
            </a:extLst>
          </p:cNvPr>
          <p:cNvSpPr/>
          <p:nvPr/>
        </p:nvSpPr>
        <p:spPr>
          <a:xfrm>
            <a:off x="1270866" y="2950326"/>
            <a:ext cx="3392565" cy="828497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sz="19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Projeção metafórica dos estados anímicos do poeta</a:t>
            </a:r>
            <a:endParaRPr lang="en-US" sz="19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5E95834D-BF94-9FC6-F44D-6AA51B47A6A7}"/>
              </a:ext>
            </a:extLst>
          </p:cNvPr>
          <p:cNvSpPr/>
          <p:nvPr/>
        </p:nvSpPr>
        <p:spPr>
          <a:xfrm>
            <a:off x="1270866" y="3719338"/>
            <a:ext cx="3392565" cy="676041"/>
          </a:xfrm>
          <a:prstGeom prst="roundRect">
            <a:avLst>
              <a:gd name="adj" fmla="val 2508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7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Sentimento panteísta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617C6EE3-1C9C-9E42-A06B-C6477D232D39}"/>
              </a:ext>
            </a:extLst>
          </p:cNvPr>
          <p:cNvSpPr/>
          <p:nvPr/>
        </p:nvSpPr>
        <p:spPr>
          <a:xfrm>
            <a:off x="1028518" y="2034590"/>
            <a:ext cx="6549503" cy="6775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056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b="1" dirty="0">
                <a:latin typeface="Avenir Next LT Pro" panose="020B0504020202020204" pitchFamily="34" charset="0"/>
              </a:rPr>
              <a:t>  Natureza</a:t>
            </a:r>
          </a:p>
        </p:txBody>
      </p:sp>
      <p:pic>
        <p:nvPicPr>
          <p:cNvPr id="23" name="Imagem 22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0FC2DCCC-FEA9-0774-590E-6B64B315C8E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263" y="1387439"/>
            <a:ext cx="6208886" cy="6113416"/>
          </a:xfrm>
          <a:prstGeom prst="rect">
            <a:avLst/>
          </a:prstGeom>
        </p:spPr>
      </p:pic>
      <p:sp>
        <p:nvSpPr>
          <p:cNvPr id="27" name="TextBox 13">
            <a:extLst>
              <a:ext uri="{FF2B5EF4-FFF2-40B4-BE49-F238E27FC236}">
                <a16:creationId xmlns:a16="http://schemas.microsoft.com/office/drawing/2014/main" id="{0A9BEFAA-57A2-6F16-DFAC-2B836DE31023}"/>
              </a:ext>
            </a:extLst>
          </p:cNvPr>
          <p:cNvSpPr txBox="1"/>
          <p:nvPr/>
        </p:nvSpPr>
        <p:spPr>
          <a:xfrm>
            <a:off x="6922429" y="2126958"/>
            <a:ext cx="9119602" cy="3722301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Murmúrios da tarde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“Ontem à tarde, quando o sol morria,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natureza era um poema santo,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 cada moita a escuridão saia,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 cada gruta rebentava um canto,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Ontem à tarde, quando o sol morria.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Do céu azul na profundeza escura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Brilhava a estrela, como um fruto louro,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qual a foice, que no chão fulgura,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Mostrava a lua o </a:t>
            </a:r>
            <a:r>
              <a:rPr lang="pt-BR" sz="1600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semicirc’lo</a:t>
            </a: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d’ouro,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Do céu azul na profundeza escura. [...]”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4FFE2161-61AA-77F5-206C-DE0A30C41815}"/>
              </a:ext>
            </a:extLst>
          </p:cNvPr>
          <p:cNvSpPr/>
          <p:nvPr/>
        </p:nvSpPr>
        <p:spPr>
          <a:xfrm>
            <a:off x="1270865" y="4612628"/>
            <a:ext cx="3392565" cy="676041"/>
          </a:xfrm>
          <a:prstGeom prst="roundRect">
            <a:avLst>
              <a:gd name="adj" fmla="val 2508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52000" rtlCol="0" anchor="t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7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Enorme plasticidade</a:t>
            </a:r>
          </a:p>
          <a:p>
            <a:pPr algn="ctr">
              <a:lnSpc>
                <a:spcPct val="114000"/>
              </a:lnSpc>
              <a:spcBef>
                <a:spcPct val="0"/>
              </a:spcBef>
            </a:pPr>
            <a:endParaRPr lang="pt-BR" altLang="pt-BR" sz="17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0" name="Rectangle: Top Corners Rounded 1">
            <a:extLst>
              <a:ext uri="{FF2B5EF4-FFF2-40B4-BE49-F238E27FC236}">
                <a16:creationId xmlns:a16="http://schemas.microsoft.com/office/drawing/2014/main" id="{6C323BD7-0278-71D9-6FC7-987A61F85114}"/>
              </a:ext>
            </a:extLst>
          </p:cNvPr>
          <p:cNvSpPr/>
          <p:nvPr/>
        </p:nvSpPr>
        <p:spPr>
          <a:xfrm rot="5400000">
            <a:off x="2109686" y="7516762"/>
            <a:ext cx="1560609" cy="380762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56768">
              <a:alpha val="5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id="{E146EB51-C0F6-403B-53FE-EA6755DB7EE0}"/>
              </a:ext>
            </a:extLst>
          </p:cNvPr>
          <p:cNvGrpSpPr/>
          <p:nvPr/>
        </p:nvGrpSpPr>
        <p:grpSpPr>
          <a:xfrm>
            <a:off x="1014334" y="8975168"/>
            <a:ext cx="868102" cy="890810"/>
            <a:chOff x="7166686" y="4137455"/>
            <a:chExt cx="744185" cy="62176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4292D61-6E7C-D417-869F-4A57ACAD0F76}"/>
                </a:ext>
              </a:extLst>
            </p:cNvPr>
            <p:cNvSpPr/>
            <p:nvPr/>
          </p:nvSpPr>
          <p:spPr>
            <a:xfrm>
              <a:off x="7230880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chemeClr val="bg1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id="{A533E71C-6571-58C1-3213-C97AD8E75B03}"/>
                </a:ext>
              </a:extLst>
            </p:cNvPr>
            <p:cNvSpPr/>
            <p:nvPr/>
          </p:nvSpPr>
          <p:spPr>
            <a:xfrm>
              <a:off x="7166686" y="4175281"/>
              <a:ext cx="744185" cy="583940"/>
            </a:xfrm>
            <a:prstGeom prst="rect">
              <a:avLst/>
            </a:prstGeom>
            <a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b="-2167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</p:grpSp>
      <p:sp>
        <p:nvSpPr>
          <p:cNvPr id="24" name="TextBox 7">
            <a:extLst>
              <a:ext uri="{FF2B5EF4-FFF2-40B4-BE49-F238E27FC236}">
                <a16:creationId xmlns:a16="http://schemas.microsoft.com/office/drawing/2014/main" id="{65ED7D71-E1CA-B348-9E3B-B9156A6D2A10}"/>
              </a:ext>
            </a:extLst>
          </p:cNvPr>
          <p:cNvSpPr txBox="1"/>
          <p:nvPr/>
        </p:nvSpPr>
        <p:spPr>
          <a:xfrm>
            <a:off x="1870603" y="9005075"/>
            <a:ext cx="28435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Ao sentir a vida ameaçada, o eu-lírico reflete sobre a </a:t>
            </a: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beleza simples de estar vivo</a:t>
            </a:r>
          </a:p>
        </p:txBody>
      </p:sp>
    </p:spTree>
    <p:extLst>
      <p:ext uri="{BB962C8B-B14F-4D97-AF65-F5344CB8AC3E}">
        <p14:creationId xmlns:p14="http://schemas.microsoft.com/office/powerpoint/2010/main" val="216509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6.25E-7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 descr="Por do sol no céu&#10;&#10;Descrição gerada automaticamente com confiança média">
            <a:extLst>
              <a:ext uri="{FF2B5EF4-FFF2-40B4-BE49-F238E27FC236}">
                <a16:creationId xmlns:a16="http://schemas.microsoft.com/office/drawing/2014/main" id="{3D5AC612-EF7A-47C0-94AB-C18F739D2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85" y="-858599"/>
            <a:ext cx="12778153" cy="843589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50924" y="223143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AF2798F1-56E3-4353-B7AD-337FC39E01FF}"/>
              </a:ext>
            </a:extLst>
          </p:cNvPr>
          <p:cNvSpPr txBox="1"/>
          <p:nvPr/>
        </p:nvSpPr>
        <p:spPr>
          <a:xfrm>
            <a:off x="986180" y="648663"/>
            <a:ext cx="74373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Os escravos</a:t>
            </a:r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(1883)</a:t>
            </a:r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A3104A53-3368-8749-AAC4-8D1FB18D3D3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A44EE147-6D22-B8D9-98D0-89259DB40FCE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2">
            <a:extLst>
              <a:ext uri="{FF2B5EF4-FFF2-40B4-BE49-F238E27FC236}">
                <a16:creationId xmlns:a16="http://schemas.microsoft.com/office/drawing/2014/main" id="{FE43E8DC-72D3-B321-3192-3576CFA13AB5}"/>
              </a:ext>
            </a:extLst>
          </p:cNvPr>
          <p:cNvSpPr txBox="1"/>
          <p:nvPr/>
        </p:nvSpPr>
        <p:spPr>
          <a:xfrm>
            <a:off x="1166195" y="566127"/>
            <a:ext cx="4527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CASTRO ALVES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799A3650-FFAA-C895-FFF8-34937176E2F5}"/>
              </a:ext>
            </a:extLst>
          </p:cNvPr>
          <p:cNvSpPr txBox="1"/>
          <p:nvPr/>
        </p:nvSpPr>
        <p:spPr>
          <a:xfrm>
            <a:off x="676944" y="2652221"/>
            <a:ext cx="6205063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pt-BR" sz="4800" b="1" spc="-15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Reunião de poetas </a:t>
            </a:r>
            <a:r>
              <a:rPr lang="pt-BR" sz="4800" b="1" spc="-15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antiescravocratas</a:t>
            </a:r>
            <a:endParaRPr lang="en-US" sz="4800" b="1" spc="-15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</p:txBody>
      </p:sp>
      <p:cxnSp>
        <p:nvCxnSpPr>
          <p:cNvPr id="10" name="Straight Connector 18">
            <a:extLst>
              <a:ext uri="{FF2B5EF4-FFF2-40B4-BE49-F238E27FC236}">
                <a16:creationId xmlns:a16="http://schemas.microsoft.com/office/drawing/2014/main" id="{FE7E5DE0-D39C-0A11-3319-97B1AFE50B8A}"/>
              </a:ext>
            </a:extLst>
          </p:cNvPr>
          <p:cNvCxnSpPr>
            <a:cxnSpLocks/>
          </p:cNvCxnSpPr>
          <p:nvPr/>
        </p:nvCxnSpPr>
        <p:spPr>
          <a:xfrm flipV="1">
            <a:off x="952370" y="3814354"/>
            <a:ext cx="5775001" cy="867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8">
            <a:extLst>
              <a:ext uri="{FF2B5EF4-FFF2-40B4-BE49-F238E27FC236}">
                <a16:creationId xmlns:a16="http://schemas.microsoft.com/office/drawing/2014/main" id="{466A9420-C397-0806-8E9A-12A9D54245CA}"/>
              </a:ext>
            </a:extLst>
          </p:cNvPr>
          <p:cNvSpPr/>
          <p:nvPr/>
        </p:nvSpPr>
        <p:spPr>
          <a:xfrm>
            <a:off x="6924731" y="2231436"/>
            <a:ext cx="4978440" cy="2654071"/>
          </a:xfrm>
          <a:prstGeom prst="roundRect">
            <a:avLst>
              <a:gd name="adj" fmla="val 5590"/>
            </a:avLst>
          </a:prstGeom>
          <a:solidFill>
            <a:srgbClr val="056768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38A80CEB-E8C7-8DFE-FB46-D6304AB4EAC8}"/>
              </a:ext>
            </a:extLst>
          </p:cNvPr>
          <p:cNvSpPr txBox="1"/>
          <p:nvPr/>
        </p:nvSpPr>
        <p:spPr>
          <a:xfrm>
            <a:off x="7039025" y="2449874"/>
            <a:ext cx="5265029" cy="457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25000"/>
              </a:lnSpc>
              <a:buClr>
                <a:srgbClr val="000000"/>
              </a:buClr>
            </a:pPr>
            <a:r>
              <a:rPr lang="pt-BR" sz="1900" b="1" kern="0" dirty="0">
                <a:solidFill>
                  <a:schemeClr val="bg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Poema </a:t>
            </a:r>
            <a:r>
              <a:rPr lang="pt-BR" sz="1900" b="1" i="1" kern="0" dirty="0">
                <a:solidFill>
                  <a:schemeClr val="bg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O navio negreiro: Tragédia no mar</a:t>
            </a:r>
            <a:endParaRPr lang="pt-BR" sz="1900" kern="0" dirty="0">
              <a:solidFill>
                <a:schemeClr val="bg1"/>
              </a:solidFill>
              <a:latin typeface="Avenir Next LT Pro" panose="020B0504020202020204" pitchFamily="34" charset="0"/>
              <a:cs typeface="Mondia" panose="02000500060000000003" pitchFamily="50" charset="0"/>
              <a:sym typeface="Arial"/>
            </a:endParaRPr>
          </a:p>
        </p:txBody>
      </p:sp>
      <p:sp>
        <p:nvSpPr>
          <p:cNvPr id="28" name="Rectangle: Rounded Corners 7">
            <a:extLst>
              <a:ext uri="{FF2B5EF4-FFF2-40B4-BE49-F238E27FC236}">
                <a16:creationId xmlns:a16="http://schemas.microsoft.com/office/drawing/2014/main" id="{7C4D17CA-2A68-5AE5-8BAA-6CA84F02CE46}"/>
              </a:ext>
            </a:extLst>
          </p:cNvPr>
          <p:cNvSpPr/>
          <p:nvPr/>
        </p:nvSpPr>
        <p:spPr>
          <a:xfrm>
            <a:off x="7466225" y="3093618"/>
            <a:ext cx="3900792" cy="1310030"/>
          </a:xfrm>
          <a:prstGeom prst="roundRect">
            <a:avLst>
              <a:gd name="adj" fmla="val 21083"/>
            </a:avLst>
          </a:prstGeom>
          <a:solidFill>
            <a:schemeClr val="bg1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sz="1900" b="1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Denúncia de extrema crueldade a que eram submetidos os negros na travessia </a:t>
            </a:r>
            <a:r>
              <a:rPr lang="pt-BR" sz="1900" b="1" dirty="0" err="1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oceância</a:t>
            </a:r>
            <a:endParaRPr lang="en-US" sz="1900" i="1" dirty="0">
              <a:solidFill>
                <a:srgbClr val="056768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87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06615 0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1.85185E-6 L -0.06615 -1.85185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3.33333E-6 0.1625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2" grpId="0" animBg="1"/>
      <p:bldP spid="12" grpId="1" animBg="1"/>
      <p:bldP spid="27" grpId="0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or do sol no céu&#10;&#10;Descrição gerada automaticamente com confiança média">
            <a:extLst>
              <a:ext uri="{FF2B5EF4-FFF2-40B4-BE49-F238E27FC236}">
                <a16:creationId xmlns:a16="http://schemas.microsoft.com/office/drawing/2014/main" id="{0A47E868-1015-194F-0A6A-A856C9B20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85" y="-858599"/>
            <a:ext cx="12778153" cy="843589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463209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2"/>
            <a:ext cx="11617853" cy="7115459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371" y="286027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2080061" y="1022175"/>
            <a:ext cx="9119602" cy="9544279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</a:t>
            </a:r>
            <a:r>
              <a:rPr lang="pt-BR" sz="1600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NAVIO NEGREIRO</a:t>
            </a:r>
          </a:p>
          <a:p>
            <a:pPr>
              <a:lnSpc>
                <a:spcPct val="114000"/>
              </a:lnSpc>
              <a:defRPr/>
            </a:pPr>
            <a:r>
              <a:rPr lang="pt-BR" sz="16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V</a:t>
            </a: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Senhor Deus dos desgraçados!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Dizei-me vós, Senhor Deus!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 é loucura... se é verdade 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Tanto horror perante os céus?!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Ó mar, por que não apagas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Co’a</a:t>
            </a: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esponja de tuas vagas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 teu manto este borrão?...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Astros! noites! tempestades!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Rolai das imensidades!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Varrei os mares, tufão! 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[...] São os filhos do deserto,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Onde a terra esposa a luz.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Onde vive em campo aberto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tribo dos homens nus...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São os guerreiros ousados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com os tigres mosqueados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Combatem na solidão.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Ontem simples, fortes, bravos.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Hoje míseros escravos,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Sem luz, sem ar, sem razão...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[...] Ontem a Serra Leoa,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guerra, a caça ao leão,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sono dormido à toa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Sob as tendas d’amplidão!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Hoje... o porão negro, fundo,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Infecto, apertado, imundo,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Tendo a peste por jaguar...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o sono sempre cortado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Pelo arranco de um finado,</a:t>
            </a:r>
          </a:p>
          <a:p>
            <a:pPr>
              <a:lnSpc>
                <a:spcPct val="114000"/>
              </a:lnSpc>
              <a:defRPr/>
            </a:pPr>
            <a: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o baque de um corpo ao mar... [...]”  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B2798275-6689-384D-0273-EFB19521D5DF}"/>
              </a:ext>
            </a:extLst>
          </p:cNvPr>
          <p:cNvSpPr txBox="1"/>
          <p:nvPr/>
        </p:nvSpPr>
        <p:spPr>
          <a:xfrm>
            <a:off x="2125149" y="8225529"/>
            <a:ext cx="9119602" cy="5425973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 navio negreiro</a:t>
            </a:r>
          </a:p>
          <a:p>
            <a:pPr>
              <a:lnSpc>
                <a:spcPct val="114000"/>
              </a:lnSpc>
              <a:defRPr/>
            </a:pPr>
            <a:r>
              <a:rPr lang="pt-BR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IV</a:t>
            </a: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Era um sonho dantesco... o tombadilho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das luzernas avermelha o brilho.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Em sangue a se banhar.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Tinir de ferros... estalar de açoite...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Legiões de homens negros como a noite,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Horrendos a dançar...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Negras mulheres, suspendendo às tetas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Magras crianças, cujas bocas pretas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Rega o sangue das mães: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Outras moças, mas nuas e espantadas,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No turbilhão de espectros arrastadas,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Em ânsia e mágoa vãs!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08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1.25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or do sol no céu&#10;&#10;Descrição gerada automaticamente com confiança média">
            <a:extLst>
              <a:ext uri="{FF2B5EF4-FFF2-40B4-BE49-F238E27FC236}">
                <a16:creationId xmlns:a16="http://schemas.microsoft.com/office/drawing/2014/main" id="{FDCF4FF4-E1A2-29D9-62BA-0AB6EEBD42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585" y="-858599"/>
            <a:ext cx="12778153" cy="843589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463209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2"/>
            <a:ext cx="11617853" cy="7115459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371" y="286027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2080061" y="1143198"/>
            <a:ext cx="9119602" cy="7636386"/>
          </a:xfrm>
          <a:prstGeom prst="rect">
            <a:avLst/>
          </a:prstGeom>
          <a:noFill/>
        </p:spPr>
        <p:txBody>
          <a:bodyPr wrap="square" numCol="1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20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</a:t>
            </a:r>
            <a:r>
              <a:rPr lang="pt-BR" sz="2000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VOZES D’ÁFRICA</a:t>
            </a:r>
          </a:p>
          <a:p>
            <a:pPr>
              <a:lnSpc>
                <a:spcPct val="114000"/>
              </a:lnSpc>
              <a:defRPr/>
            </a:pPr>
            <a:endParaRPr lang="pt-BR" sz="11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“Deus! ó Deus! onde estás que não respondes?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Em que mundo, em 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qu’estrela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tu t’escondes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Embuçado nos céus?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Há dois mil anos te mandei meu grito,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embalde desde então corre o infinito...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Onde estás, Senhor Deus?... 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Qual Prometeu* tu me amarraste um dia 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Do deserto na rubra penedia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–- Infinito: galé*!... 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 abutre – me deste o sol candente, 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 a terra de Suez -– foi a corrente 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me ligaste ao pé... [...]”</a:t>
            </a: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br>
              <a:rPr lang="pt-BR" sz="16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6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472;p13">
            <a:extLst>
              <a:ext uri="{FF2B5EF4-FFF2-40B4-BE49-F238E27FC236}">
                <a16:creationId xmlns:a16="http://schemas.microsoft.com/office/drawing/2014/main" id="{53EC1352-4D5C-FDDA-707C-2D35FB4600CA}"/>
              </a:ext>
            </a:extLst>
          </p:cNvPr>
          <p:cNvSpPr/>
          <p:nvPr/>
        </p:nvSpPr>
        <p:spPr>
          <a:xfrm>
            <a:off x="7029994" y="2211208"/>
            <a:ext cx="4169669" cy="3033145"/>
          </a:xfrm>
          <a:custGeom>
            <a:avLst/>
            <a:gdLst/>
            <a:ahLst/>
            <a:cxnLst/>
            <a:rect l="l" t="t" r="r" b="b"/>
            <a:pathLst>
              <a:path w="4330643" h="5207082" fill="none" extrusionOk="0">
                <a:moveTo>
                  <a:pt x="0" y="0"/>
                </a:moveTo>
                <a:cubicBezTo>
                  <a:pt x="2027270" y="-49533"/>
                  <a:pt x="2659989" y="-14809"/>
                  <a:pt x="4330643" y="0"/>
                </a:cubicBezTo>
                <a:cubicBezTo>
                  <a:pt x="4418282" y="1550330"/>
                  <a:pt x="4257964" y="2828268"/>
                  <a:pt x="4330643" y="5207082"/>
                </a:cubicBezTo>
                <a:cubicBezTo>
                  <a:pt x="3496425" y="5158851"/>
                  <a:pt x="640357" y="5291537"/>
                  <a:pt x="0" y="5207082"/>
                </a:cubicBezTo>
                <a:cubicBezTo>
                  <a:pt x="-38581" y="4087512"/>
                  <a:pt x="63341" y="1584302"/>
                  <a:pt x="0" y="0"/>
                </a:cubicBezTo>
                <a:close/>
              </a:path>
              <a:path w="4330643" h="5207082" extrusionOk="0">
                <a:moveTo>
                  <a:pt x="0" y="0"/>
                </a:moveTo>
                <a:cubicBezTo>
                  <a:pt x="1442531" y="118645"/>
                  <a:pt x="3418264" y="116012"/>
                  <a:pt x="4330643" y="0"/>
                </a:cubicBezTo>
                <a:cubicBezTo>
                  <a:pt x="4197761" y="1366951"/>
                  <a:pt x="4415594" y="4234367"/>
                  <a:pt x="4330643" y="5207082"/>
                </a:cubicBezTo>
                <a:cubicBezTo>
                  <a:pt x="2352092" y="5341682"/>
                  <a:pt x="698714" y="5049886"/>
                  <a:pt x="0" y="5207082"/>
                </a:cubicBezTo>
                <a:cubicBezTo>
                  <a:pt x="-20187" y="4075861"/>
                  <a:pt x="-152480" y="2503574"/>
                  <a:pt x="0" y="0"/>
                </a:cubicBezTo>
                <a:close/>
              </a:path>
            </a:pathLst>
          </a:custGeom>
          <a:solidFill>
            <a:srgbClr val="056768">
              <a:alpha val="71373"/>
            </a:srgbClr>
          </a:solidFill>
          <a:ln w="12700" cap="flat" cmpd="sng">
            <a:solidFill>
              <a:srgbClr val="056768">
                <a:alpha val="52000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pt-BR" sz="1600" b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Vocabulário:</a:t>
            </a:r>
          </a:p>
          <a:p>
            <a:pPr>
              <a:lnSpc>
                <a:spcPct val="150000"/>
              </a:lnSpc>
            </a:pPr>
            <a:r>
              <a:rPr lang="pt-BR" sz="1400" b="1" i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Prometeu</a:t>
            </a:r>
            <a:r>
              <a:rPr lang="pt-BR" sz="1400" b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: </a:t>
            </a:r>
            <a:r>
              <a:rPr lang="pt-BR" sz="1400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segundo o mito grego, era um titã que, por roubar o fogo dos deuses e entregá-lo aos homens, foi severamente castigado por Zeus e acabou acorrentado no alto de uma montanha para que seu fígado fosse comido todos os dias por uma águia enorme;</a:t>
            </a:r>
          </a:p>
          <a:p>
            <a:pPr>
              <a:lnSpc>
                <a:spcPct val="150000"/>
              </a:lnSpc>
            </a:pPr>
            <a:endParaRPr lang="pt-BR" sz="400" b="1" dirty="0">
              <a:solidFill>
                <a:schemeClr val="bg1"/>
              </a:solidFill>
              <a:latin typeface="Avenir Next LT Pro" panose="020B0504020202020204" pitchFamily="34" charset="0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r>
              <a:rPr lang="pt-BR" sz="1400" b="1" i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Galé</a:t>
            </a:r>
            <a:r>
              <a:rPr lang="pt-BR" sz="1400" b="1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: </a:t>
            </a:r>
            <a:r>
              <a:rPr lang="pt-BR" sz="1400" dirty="0">
                <a:solidFill>
                  <a:schemeClr val="bg1"/>
                </a:solidFill>
                <a:latin typeface="Avenir Next LT Pro" panose="020B0504020202020204" pitchFamily="34" charset="0"/>
                <a:cs typeface="Arial"/>
                <a:sym typeface="Arial"/>
              </a:rPr>
              <a:t>trabalho forçado.</a:t>
            </a:r>
          </a:p>
        </p:txBody>
      </p:sp>
      <p:pic>
        <p:nvPicPr>
          <p:cNvPr id="11" name="Imagem 10" descr="Foto em preto e branco de homem com bigode&#10;&#10;Descrição gerada automaticamente">
            <a:extLst>
              <a:ext uri="{FF2B5EF4-FFF2-40B4-BE49-F238E27FC236}">
                <a16:creationId xmlns:a16="http://schemas.microsoft.com/office/drawing/2014/main" id="{F28B4FAD-6A4F-CB81-39D1-38EE4EE6F3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305" y="-3363907"/>
            <a:ext cx="9581973" cy="1146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813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1.25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022E-16 -1.48148E-6 L 1.11022E-16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2" grpId="0" animBg="1"/>
      <p:bldP spid="2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Uma imagem contendo edifício, vaca, rebanho, grupo&#10;&#10;Descrição gerada automaticamente">
            <a:extLst>
              <a:ext uri="{FF2B5EF4-FFF2-40B4-BE49-F238E27FC236}">
                <a16:creationId xmlns:a16="http://schemas.microsoft.com/office/drawing/2014/main" id="{49D2BE83-D281-9F5F-4EE4-DBEAE0E94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104" y="-1605227"/>
            <a:ext cx="13301472" cy="1022782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8BB6D664-D4D1-C8ED-ED13-913AC48E68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60614F0-8386-1ECB-0E43-A3F4153A68A6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">
            <a:extLst>
              <a:ext uri="{FF2B5EF4-FFF2-40B4-BE49-F238E27FC236}">
                <a16:creationId xmlns:a16="http://schemas.microsoft.com/office/drawing/2014/main" id="{A52FDBC9-2CBF-659D-F869-B5A9CDE3E5A3}"/>
              </a:ext>
            </a:extLst>
          </p:cNvPr>
          <p:cNvSpPr txBox="1"/>
          <p:nvPr/>
        </p:nvSpPr>
        <p:spPr>
          <a:xfrm>
            <a:off x="1166195" y="566127"/>
            <a:ext cx="3543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POESIA ROMÂNTICA</a:t>
            </a: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924FF495-D70A-D034-B8CD-130389B1B397}"/>
              </a:ext>
            </a:extLst>
          </p:cNvPr>
          <p:cNvSpPr txBox="1"/>
          <p:nvPr/>
        </p:nvSpPr>
        <p:spPr>
          <a:xfrm>
            <a:off x="1055688" y="596956"/>
            <a:ext cx="75484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pc="-12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3ª</a:t>
            </a:r>
            <a:r>
              <a:rPr lang="en-US" sz="10000" spc="-12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</a:t>
            </a:r>
            <a:r>
              <a:rPr lang="en-US" sz="11500" spc="-12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GERAÇÃO</a:t>
            </a:r>
          </a:p>
        </p:txBody>
      </p:sp>
      <p:sp>
        <p:nvSpPr>
          <p:cNvPr id="31" name="Rectangle 28">
            <a:extLst>
              <a:ext uri="{FF2B5EF4-FFF2-40B4-BE49-F238E27FC236}">
                <a16:creationId xmlns:a16="http://schemas.microsoft.com/office/drawing/2014/main" id="{33B9636F-8AE6-0205-EFE8-74D374808811}"/>
              </a:ext>
            </a:extLst>
          </p:cNvPr>
          <p:cNvSpPr/>
          <p:nvPr/>
        </p:nvSpPr>
        <p:spPr>
          <a:xfrm>
            <a:off x="1044417" y="2867920"/>
            <a:ext cx="7166349" cy="3245498"/>
          </a:xfrm>
          <a:prstGeom prst="roundRect">
            <a:avLst>
              <a:gd name="adj" fmla="val 2653"/>
            </a:avLst>
          </a:prstGeom>
          <a:solidFill>
            <a:srgbClr val="06787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A2ED9331-FF86-D96D-B1D8-91B46929684D}"/>
              </a:ext>
            </a:extLst>
          </p:cNvPr>
          <p:cNvSpPr txBox="1"/>
          <p:nvPr/>
        </p:nvSpPr>
        <p:spPr>
          <a:xfrm>
            <a:off x="1229778" y="2964153"/>
            <a:ext cx="57967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3500" b="1" kern="0" spc="300" dirty="0">
                <a:solidFill>
                  <a:schemeClr val="bg1"/>
                </a:solidFill>
                <a:latin typeface="Causten Light" panose="00000400000000000000" pitchFamily="50" charset="0"/>
                <a:cs typeface="Mondia" panose="02000500060000000003" pitchFamily="50" charset="0"/>
                <a:sym typeface="Arial"/>
              </a:rPr>
              <a:t>SOUSÂNDRADE</a:t>
            </a:r>
          </a:p>
        </p:txBody>
      </p:sp>
      <p:sp>
        <p:nvSpPr>
          <p:cNvPr id="34" name="Rectangle: Rounded Corners 7">
            <a:extLst>
              <a:ext uri="{FF2B5EF4-FFF2-40B4-BE49-F238E27FC236}">
                <a16:creationId xmlns:a16="http://schemas.microsoft.com/office/drawing/2014/main" id="{957774B4-140C-895E-8B89-13CF03970E41}"/>
              </a:ext>
            </a:extLst>
          </p:cNvPr>
          <p:cNvSpPr/>
          <p:nvPr/>
        </p:nvSpPr>
        <p:spPr>
          <a:xfrm>
            <a:off x="1282368" y="3784791"/>
            <a:ext cx="1278098" cy="5326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Atenção</a:t>
            </a:r>
            <a:r>
              <a:rPr lang="en-US" sz="1600" b="1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!</a:t>
            </a:r>
            <a:endParaRPr lang="en-US" sz="1400" i="1" dirty="0">
              <a:solidFill>
                <a:srgbClr val="056768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5" name="Google Shape;472;p13">
            <a:extLst>
              <a:ext uri="{FF2B5EF4-FFF2-40B4-BE49-F238E27FC236}">
                <a16:creationId xmlns:a16="http://schemas.microsoft.com/office/drawing/2014/main" id="{F52DF4E6-DA2F-0014-F48F-A10FF34DD880}"/>
              </a:ext>
            </a:extLst>
          </p:cNvPr>
          <p:cNvSpPr/>
          <p:nvPr/>
        </p:nvSpPr>
        <p:spPr>
          <a:xfrm>
            <a:off x="2734118" y="3645162"/>
            <a:ext cx="5279441" cy="822606"/>
          </a:xfrm>
          <a:custGeom>
            <a:avLst/>
            <a:gdLst/>
            <a:ahLst/>
            <a:cxnLst/>
            <a:rect l="l" t="t" r="r" b="b"/>
            <a:pathLst>
              <a:path w="4330643" h="5207082" fill="none" extrusionOk="0">
                <a:moveTo>
                  <a:pt x="0" y="0"/>
                </a:moveTo>
                <a:cubicBezTo>
                  <a:pt x="2027270" y="-49533"/>
                  <a:pt x="2659989" y="-14809"/>
                  <a:pt x="4330643" y="0"/>
                </a:cubicBezTo>
                <a:cubicBezTo>
                  <a:pt x="4418282" y="1550330"/>
                  <a:pt x="4257964" y="2828268"/>
                  <a:pt x="4330643" y="5207082"/>
                </a:cubicBezTo>
                <a:cubicBezTo>
                  <a:pt x="3496425" y="5158851"/>
                  <a:pt x="640357" y="5291537"/>
                  <a:pt x="0" y="5207082"/>
                </a:cubicBezTo>
                <a:cubicBezTo>
                  <a:pt x="-38581" y="4087512"/>
                  <a:pt x="63341" y="1584302"/>
                  <a:pt x="0" y="0"/>
                </a:cubicBezTo>
                <a:close/>
              </a:path>
              <a:path w="4330643" h="5207082" extrusionOk="0">
                <a:moveTo>
                  <a:pt x="0" y="0"/>
                </a:moveTo>
                <a:cubicBezTo>
                  <a:pt x="1442531" y="118645"/>
                  <a:pt x="3418264" y="116012"/>
                  <a:pt x="4330643" y="0"/>
                </a:cubicBezTo>
                <a:cubicBezTo>
                  <a:pt x="4197761" y="1366951"/>
                  <a:pt x="4415594" y="4234367"/>
                  <a:pt x="4330643" y="5207082"/>
                </a:cubicBezTo>
                <a:cubicBezTo>
                  <a:pt x="2352092" y="5341682"/>
                  <a:pt x="698714" y="5049886"/>
                  <a:pt x="0" y="5207082"/>
                </a:cubicBezTo>
                <a:cubicBezTo>
                  <a:pt x="-20187" y="4075861"/>
                  <a:pt x="-152480" y="2503574"/>
                  <a:pt x="0" y="0"/>
                </a:cubicBezTo>
                <a:close/>
              </a:path>
            </a:pathLst>
          </a:custGeom>
          <a:solidFill>
            <a:srgbClr val="EAE9E5">
              <a:alpha val="19000"/>
            </a:srgbClr>
          </a:solidFill>
          <a:ln>
            <a:solidFill>
              <a:srgbClr val="EAE9E5">
                <a:alpha val="43000"/>
              </a:srgbClr>
            </a:solidFill>
          </a:ln>
          <a:effectLst>
            <a:outerShdw blurRad="406400" dist="38100" dir="8100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prstClr val="white"/>
                </a:solidFill>
                <a:latin typeface="Causten Semi Bold" panose="00000700000000000000" pitchFamily="50" charset="0"/>
                <a:sym typeface="Arial"/>
              </a:rPr>
              <a:t>É enquadrado na 3ª geração somente pelo critério cronológico</a:t>
            </a:r>
            <a:endParaRPr lang="pt-BR" sz="2000" dirty="0">
              <a:solidFill>
                <a:prstClr val="white"/>
              </a:solidFill>
              <a:latin typeface="Causten" panose="00000500000000000000" pitchFamily="50" charset="0"/>
              <a:sym typeface="Arial"/>
            </a:endParaRPr>
          </a:p>
        </p:txBody>
      </p:sp>
      <p:sp>
        <p:nvSpPr>
          <p:cNvPr id="36" name="Rectangle 24">
            <a:extLst>
              <a:ext uri="{FF2B5EF4-FFF2-40B4-BE49-F238E27FC236}">
                <a16:creationId xmlns:a16="http://schemas.microsoft.com/office/drawing/2014/main" id="{FDB014FE-E7B0-4C09-D27D-0DF86DBE4DB4}"/>
              </a:ext>
            </a:extLst>
          </p:cNvPr>
          <p:cNvSpPr/>
          <p:nvPr/>
        </p:nvSpPr>
        <p:spPr>
          <a:xfrm>
            <a:off x="2679949" y="4596957"/>
            <a:ext cx="5333610" cy="9651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56768"/>
            </a:solidFill>
          </a:ln>
          <a:effectLst>
            <a:outerShdw blurRad="520700" dist="38100" dir="5400000" sx="93000" sy="93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pt-BR" sz="2200" b="1" dirty="0">
                <a:solidFill>
                  <a:srgbClr val="121C29"/>
                </a:solidFill>
                <a:latin typeface="Avenir Next LT Pro" panose="020B0504020202020204" pitchFamily="34" charset="0"/>
                <a:cs typeface="Sora ExtraBold" pitchFamily="2" charset="0"/>
              </a:rPr>
              <a:t>Sua obra é muito inovadora tanto </a:t>
            </a:r>
          </a:p>
          <a:p>
            <a:pPr algn="ctr">
              <a:lnSpc>
                <a:spcPct val="114000"/>
              </a:lnSpc>
            </a:pPr>
            <a:r>
              <a:rPr lang="pt-BR" sz="2200" b="1" dirty="0">
                <a:solidFill>
                  <a:srgbClr val="121C29"/>
                </a:solidFill>
                <a:latin typeface="Avenir Next LT Pro" panose="020B0504020202020204" pitchFamily="34" charset="0"/>
                <a:cs typeface="Sora ExtraBold" pitchFamily="2" charset="0"/>
              </a:rPr>
              <a:t>temática, quanto formalmente</a:t>
            </a:r>
            <a:endParaRPr lang="pt-BR" sz="2200" dirty="0">
              <a:solidFill>
                <a:srgbClr val="121C29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pic>
        <p:nvPicPr>
          <p:cNvPr id="13" name="Imagem 12" descr="Foto em preto e branco de homem com bigode&#10;&#10;Descrição gerada automaticamente">
            <a:extLst>
              <a:ext uri="{FF2B5EF4-FFF2-40B4-BE49-F238E27FC236}">
                <a16:creationId xmlns:a16="http://schemas.microsoft.com/office/drawing/2014/main" id="{902B83DD-86C9-D5EE-C3C6-8BFF310B46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43" y="478402"/>
            <a:ext cx="5731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74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80000" decel="2000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9" dur="250" fill="hold"/>
                                        <p:tgtEl>
                                          <p:spTgt spid="23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3.125E-6 0.162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-1.48148E-6 L -0.06615 -1.48148E-6 " pathEditMode="relative" rAng="0" ptsTypes="AA">
                                      <p:cBhvr>
                                        <p:cTn id="27" dur="75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75E-6 3.33333E-6 L -3.75E-6 0.07245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1" grpId="0" animBg="1"/>
      <p:bldP spid="31" grpId="1" animBg="1"/>
      <p:bldP spid="33" grpId="0"/>
      <p:bldP spid="34" grpId="0" animBg="1"/>
      <p:bldP spid="35" grpId="0" animBg="1"/>
      <p:bldP spid="35" grpId="1" animBg="1"/>
      <p:bldP spid="36" grpId="0" animBg="1"/>
      <p:bldP spid="36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m 26" descr="Uma imagem contendo edifício, vaca, rebanho, grupo&#10;&#10;Descrição gerada automaticamente">
            <a:extLst>
              <a:ext uri="{FF2B5EF4-FFF2-40B4-BE49-F238E27FC236}">
                <a16:creationId xmlns:a16="http://schemas.microsoft.com/office/drawing/2014/main" id="{C32BC26A-628B-8A5C-3A0A-13ED96119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104" y="-1605227"/>
            <a:ext cx="13301472" cy="1022782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97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AF2798F1-56E3-4353-B7AD-337FC39E01FF}"/>
              </a:ext>
            </a:extLst>
          </p:cNvPr>
          <p:cNvSpPr txBox="1"/>
          <p:nvPr/>
        </p:nvSpPr>
        <p:spPr>
          <a:xfrm>
            <a:off x="986180" y="687852"/>
            <a:ext cx="10588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Guesa errante </a:t>
            </a:r>
            <a:r>
              <a:rPr lang="en-US" sz="3900" spc="-30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(1866-1884)</a:t>
            </a:r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A3104A53-3368-8749-AAC4-8D1FB18D3D3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A44EE147-6D22-B8D9-98D0-89259DB40FCE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2">
            <a:extLst>
              <a:ext uri="{FF2B5EF4-FFF2-40B4-BE49-F238E27FC236}">
                <a16:creationId xmlns:a16="http://schemas.microsoft.com/office/drawing/2014/main" id="{FE43E8DC-72D3-B321-3192-3576CFA13AB5}"/>
              </a:ext>
            </a:extLst>
          </p:cNvPr>
          <p:cNvSpPr txBox="1"/>
          <p:nvPr/>
        </p:nvSpPr>
        <p:spPr>
          <a:xfrm>
            <a:off x="1166195" y="566127"/>
            <a:ext cx="4527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SOUSÂNDRADE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731AAF46-42CF-2AF1-57D2-6BE72C535873}"/>
              </a:ext>
            </a:extLst>
          </p:cNvPr>
          <p:cNvSpPr txBox="1"/>
          <p:nvPr/>
        </p:nvSpPr>
        <p:spPr>
          <a:xfrm>
            <a:off x="4233051" y="1649976"/>
            <a:ext cx="7037975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b="1" spc="-150" dirty="0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Características formais:</a:t>
            </a:r>
            <a:endParaRPr lang="en-US" sz="3600" b="1" spc="-150" dirty="0">
              <a:gradFill>
                <a:gsLst>
                  <a:gs pos="100000">
                    <a:schemeClr val="bg1"/>
                  </a:gs>
                  <a:gs pos="60000">
                    <a:schemeClr val="bg1"/>
                  </a:gs>
                  <a:gs pos="5000">
                    <a:schemeClr val="bg1">
                      <a:alpha val="62000"/>
                    </a:schemeClr>
                  </a:gs>
                </a:gsLst>
                <a:path path="circle">
                  <a:fillToRect r="100000" b="100000"/>
                </a:path>
              </a:gradFill>
              <a:latin typeface="+mj-lt"/>
              <a:cs typeface="Sora ExtraBold" pitchFamily="2" charset="0"/>
            </a:endParaRP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3FF75162-BCA8-A501-D0FE-FC7193745985}"/>
              </a:ext>
            </a:extLst>
          </p:cNvPr>
          <p:cNvCxnSpPr>
            <a:cxnSpLocks/>
          </p:cNvCxnSpPr>
          <p:nvPr/>
        </p:nvCxnSpPr>
        <p:spPr>
          <a:xfrm>
            <a:off x="4360940" y="2148895"/>
            <a:ext cx="0" cy="4766904"/>
          </a:xfrm>
          <a:prstGeom prst="line">
            <a:avLst/>
          </a:prstGeom>
          <a:ln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ipse 22">
            <a:extLst>
              <a:ext uri="{FF2B5EF4-FFF2-40B4-BE49-F238E27FC236}">
                <a16:creationId xmlns:a16="http://schemas.microsoft.com/office/drawing/2014/main" id="{6949432A-3B28-8018-8585-C56B8641A835}"/>
              </a:ext>
            </a:extLst>
          </p:cNvPr>
          <p:cNvSpPr/>
          <p:nvPr/>
        </p:nvSpPr>
        <p:spPr>
          <a:xfrm rot="5400000">
            <a:off x="10518054" y="1671563"/>
            <a:ext cx="342945" cy="342945"/>
          </a:xfrm>
          <a:prstGeom prst="ellipse">
            <a:avLst/>
          </a:prstGeom>
          <a:noFill/>
          <a:ln w="3175">
            <a:solidFill>
              <a:srgbClr val="056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56768"/>
                </a:solidFill>
                <a:latin typeface="Avenir Next LT Pro" panose="020B0504020202020204" pitchFamily="34" charset="0"/>
              </a:rPr>
              <a:t>&gt;</a:t>
            </a:r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BE2B4DF4-BF55-FD7A-5BFD-B25537187BC5}"/>
              </a:ext>
            </a:extLst>
          </p:cNvPr>
          <p:cNvSpPr/>
          <p:nvPr/>
        </p:nvSpPr>
        <p:spPr>
          <a:xfrm>
            <a:off x="4354127" y="2617499"/>
            <a:ext cx="2220439" cy="812876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19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Estrutura</a:t>
            </a:r>
            <a:endParaRPr lang="en-US" sz="19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0C69E84-851F-0B70-928F-4C9F95E799F6}"/>
              </a:ext>
            </a:extLst>
          </p:cNvPr>
          <p:cNvSpPr/>
          <p:nvPr/>
        </p:nvSpPr>
        <p:spPr>
          <a:xfrm>
            <a:off x="6717186" y="2617499"/>
            <a:ext cx="1534286" cy="812876"/>
          </a:xfrm>
          <a:prstGeom prst="roundRect">
            <a:avLst>
              <a:gd name="adj" fmla="val 2508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13 cantos narrativos</a:t>
            </a:r>
            <a:endParaRPr lang="pt-BR" altLang="pt-BR" sz="14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8703BC1C-8DBE-CCB4-22CF-75A2CBB3EB86}"/>
              </a:ext>
            </a:extLst>
          </p:cNvPr>
          <p:cNvSpPr/>
          <p:nvPr/>
        </p:nvSpPr>
        <p:spPr>
          <a:xfrm>
            <a:off x="8346691" y="2617499"/>
            <a:ext cx="1534286" cy="812876"/>
          </a:xfrm>
          <a:prstGeom prst="roundRect">
            <a:avLst>
              <a:gd name="adj" fmla="val 2508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4 inacabados</a:t>
            </a:r>
          </a:p>
        </p:txBody>
      </p:sp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A67FA50A-2D6C-778C-BCD6-F8168ADC797E}"/>
              </a:ext>
            </a:extLst>
          </p:cNvPr>
          <p:cNvSpPr/>
          <p:nvPr/>
        </p:nvSpPr>
        <p:spPr>
          <a:xfrm>
            <a:off x="4347997" y="4106673"/>
            <a:ext cx="2220439" cy="812876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19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Linguagem</a:t>
            </a:r>
            <a:r>
              <a:rPr lang="en-US" sz="19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experimental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D164BF27-8B69-2356-CD9C-2E4198E1425F}"/>
              </a:ext>
            </a:extLst>
          </p:cNvPr>
          <p:cNvSpPr/>
          <p:nvPr/>
        </p:nvSpPr>
        <p:spPr>
          <a:xfrm>
            <a:off x="6711056" y="4106673"/>
            <a:ext cx="1534286" cy="812876"/>
          </a:xfrm>
          <a:prstGeom prst="roundRect">
            <a:avLst>
              <a:gd name="adj" fmla="val 2508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Arcaísmos</a:t>
            </a:r>
            <a:endParaRPr lang="pt-BR" altLang="pt-BR" sz="14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67B2FA1C-E61A-34FA-348A-71207EBF6CDA}"/>
              </a:ext>
            </a:extLst>
          </p:cNvPr>
          <p:cNvSpPr/>
          <p:nvPr/>
        </p:nvSpPr>
        <p:spPr>
          <a:xfrm>
            <a:off x="8387962" y="4106673"/>
            <a:ext cx="1534286" cy="812876"/>
          </a:xfrm>
          <a:prstGeom prst="roundRect">
            <a:avLst>
              <a:gd name="adj" fmla="val 2508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Latinismos</a:t>
            </a:r>
            <a:endParaRPr lang="pt-BR" altLang="pt-BR" sz="14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941B3EA5-C1B4-3CDE-5F47-E05511B02705}"/>
              </a:ext>
            </a:extLst>
          </p:cNvPr>
          <p:cNvSpPr/>
          <p:nvPr/>
        </p:nvSpPr>
        <p:spPr>
          <a:xfrm>
            <a:off x="10040437" y="4106673"/>
            <a:ext cx="1534286" cy="812876"/>
          </a:xfrm>
          <a:prstGeom prst="roundRect">
            <a:avLst>
              <a:gd name="adj" fmla="val 2508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Helenismos</a:t>
            </a:r>
            <a:endParaRPr lang="pt-BR" altLang="pt-BR" sz="14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A6377A2C-0956-3A29-9C76-EA94CE2CC38F}"/>
              </a:ext>
            </a:extLst>
          </p:cNvPr>
          <p:cNvSpPr/>
          <p:nvPr/>
        </p:nvSpPr>
        <p:spPr>
          <a:xfrm>
            <a:off x="6711056" y="5078546"/>
            <a:ext cx="1534286" cy="773614"/>
          </a:xfrm>
          <a:prstGeom prst="roundRect">
            <a:avLst>
              <a:gd name="adj" fmla="val 2508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Elipses</a:t>
            </a:r>
            <a:endParaRPr lang="pt-BR" altLang="pt-BR" sz="14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3CC931DF-DAE1-A38D-39DF-D5B508DC306F}"/>
              </a:ext>
            </a:extLst>
          </p:cNvPr>
          <p:cNvSpPr/>
          <p:nvPr/>
        </p:nvSpPr>
        <p:spPr>
          <a:xfrm>
            <a:off x="8387962" y="5078546"/>
            <a:ext cx="1534286" cy="773614"/>
          </a:xfrm>
          <a:prstGeom prst="roundRect">
            <a:avLst>
              <a:gd name="adj" fmla="val 2508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Recursos estilísticos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E435F6B5-EC6A-3C7C-3E61-732D97800195}"/>
              </a:ext>
            </a:extLst>
          </p:cNvPr>
          <p:cNvSpPr/>
          <p:nvPr/>
        </p:nvSpPr>
        <p:spPr>
          <a:xfrm>
            <a:off x="10040437" y="5078546"/>
            <a:ext cx="1534286" cy="773613"/>
          </a:xfrm>
          <a:prstGeom prst="roundRect">
            <a:avLst>
              <a:gd name="adj" fmla="val 2508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Invenções pessoais</a:t>
            </a:r>
          </a:p>
        </p:txBody>
      </p:sp>
      <p:pic>
        <p:nvPicPr>
          <p:cNvPr id="28" name="Imagem 27" descr="Foto em preto e branco de homem com bigode&#10;&#10;Descrição gerada automaticamente">
            <a:extLst>
              <a:ext uri="{FF2B5EF4-FFF2-40B4-BE49-F238E27FC236}">
                <a16:creationId xmlns:a16="http://schemas.microsoft.com/office/drawing/2014/main" id="{1FE49363-1863-A765-E42E-D110AA0B6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994" y="1722056"/>
            <a:ext cx="4876606" cy="583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95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-2.22222E-6 L 2.91667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3.75E-6 0.0724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10" grpId="0" animBg="1"/>
      <p:bldP spid="13" grpId="0" animBg="1"/>
      <p:bldP spid="13" grpId="1" animBg="1"/>
      <p:bldP spid="15" grpId="0" animBg="1"/>
      <p:bldP spid="11" grpId="0" animBg="1"/>
      <p:bldP spid="12" grpId="0" animBg="1"/>
      <p:bldP spid="24" grpId="0" animBg="1"/>
      <p:bldP spid="25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 descr="Uma imagem contendo edifício, vaca, rebanho, grupo&#10;&#10;Descrição gerada automaticamente">
            <a:extLst>
              <a:ext uri="{FF2B5EF4-FFF2-40B4-BE49-F238E27FC236}">
                <a16:creationId xmlns:a16="http://schemas.microsoft.com/office/drawing/2014/main" id="{62ED9C80-5E55-06FC-7C74-E1554EA79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104" y="-1605227"/>
            <a:ext cx="13301472" cy="10227825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7783A28E-5F7B-10D5-3651-1173C3B87C98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97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355738" y="-64518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A3104A53-3368-8749-AAC4-8D1FB18D3D3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A44EE147-6D22-B8D9-98D0-89259DB40FCE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2">
            <a:extLst>
              <a:ext uri="{FF2B5EF4-FFF2-40B4-BE49-F238E27FC236}">
                <a16:creationId xmlns:a16="http://schemas.microsoft.com/office/drawing/2014/main" id="{FE43E8DC-72D3-B321-3192-3576CFA13AB5}"/>
              </a:ext>
            </a:extLst>
          </p:cNvPr>
          <p:cNvSpPr txBox="1"/>
          <p:nvPr/>
        </p:nvSpPr>
        <p:spPr>
          <a:xfrm>
            <a:off x="1166195" y="566127"/>
            <a:ext cx="4527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SOUSÂNDRADE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731AAF46-42CF-2AF1-57D2-6BE72C535873}"/>
              </a:ext>
            </a:extLst>
          </p:cNvPr>
          <p:cNvSpPr txBox="1"/>
          <p:nvPr/>
        </p:nvSpPr>
        <p:spPr>
          <a:xfrm>
            <a:off x="4233051" y="1649976"/>
            <a:ext cx="7037975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b="1" spc="-150" dirty="0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Características formais:</a:t>
            </a:r>
            <a:endParaRPr lang="en-US" sz="3600" b="1" spc="-150" dirty="0">
              <a:gradFill>
                <a:gsLst>
                  <a:gs pos="100000">
                    <a:schemeClr val="bg1"/>
                  </a:gs>
                  <a:gs pos="60000">
                    <a:schemeClr val="bg1"/>
                  </a:gs>
                  <a:gs pos="5000">
                    <a:schemeClr val="bg1">
                      <a:alpha val="62000"/>
                    </a:schemeClr>
                  </a:gs>
                </a:gsLst>
                <a:path path="circle">
                  <a:fillToRect r="100000" b="100000"/>
                </a:path>
              </a:gradFill>
              <a:latin typeface="+mj-lt"/>
              <a:cs typeface="Sora ExtraBold" pitchFamily="2" charset="0"/>
            </a:endParaRP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3FF75162-BCA8-A501-D0FE-FC7193745985}"/>
              </a:ext>
            </a:extLst>
          </p:cNvPr>
          <p:cNvCxnSpPr>
            <a:cxnSpLocks/>
          </p:cNvCxnSpPr>
          <p:nvPr/>
        </p:nvCxnSpPr>
        <p:spPr>
          <a:xfrm>
            <a:off x="4360940" y="2148895"/>
            <a:ext cx="0" cy="4766904"/>
          </a:xfrm>
          <a:prstGeom prst="line">
            <a:avLst/>
          </a:prstGeom>
          <a:ln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ipse 22">
            <a:extLst>
              <a:ext uri="{FF2B5EF4-FFF2-40B4-BE49-F238E27FC236}">
                <a16:creationId xmlns:a16="http://schemas.microsoft.com/office/drawing/2014/main" id="{6949432A-3B28-8018-8585-C56B8641A835}"/>
              </a:ext>
            </a:extLst>
          </p:cNvPr>
          <p:cNvSpPr/>
          <p:nvPr/>
        </p:nvSpPr>
        <p:spPr>
          <a:xfrm rot="5400000">
            <a:off x="10518053" y="1671563"/>
            <a:ext cx="342945" cy="342945"/>
          </a:xfrm>
          <a:prstGeom prst="ellipse">
            <a:avLst/>
          </a:prstGeom>
          <a:noFill/>
          <a:ln w="3175">
            <a:solidFill>
              <a:srgbClr val="056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56768"/>
                </a:solidFill>
                <a:latin typeface="Avenir Next LT Pro" panose="020B0504020202020204" pitchFamily="34" charset="0"/>
              </a:rPr>
              <a:t>&gt;</a:t>
            </a:r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BE2B4DF4-BF55-FD7A-5BFD-B25537187BC5}"/>
              </a:ext>
            </a:extLst>
          </p:cNvPr>
          <p:cNvSpPr/>
          <p:nvPr/>
        </p:nvSpPr>
        <p:spPr>
          <a:xfrm>
            <a:off x="4354127" y="2617499"/>
            <a:ext cx="2220439" cy="812876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19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Vanguardismos</a:t>
            </a:r>
            <a:endParaRPr lang="en-US" sz="19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0C69E84-851F-0B70-928F-4C9F95E799F6}"/>
              </a:ext>
            </a:extLst>
          </p:cNvPr>
          <p:cNvSpPr/>
          <p:nvPr/>
        </p:nvSpPr>
        <p:spPr>
          <a:xfrm>
            <a:off x="6717185" y="2617499"/>
            <a:ext cx="1850615" cy="812876"/>
          </a:xfrm>
          <a:prstGeom prst="roundRect">
            <a:avLst>
              <a:gd name="adj" fmla="val 2508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9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Onomatopeias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8703BC1C-8DBE-CCB4-22CF-75A2CBB3EB86}"/>
              </a:ext>
            </a:extLst>
          </p:cNvPr>
          <p:cNvSpPr/>
          <p:nvPr/>
        </p:nvSpPr>
        <p:spPr>
          <a:xfrm>
            <a:off x="8710419" y="2617499"/>
            <a:ext cx="1393820" cy="812876"/>
          </a:xfrm>
          <a:prstGeom prst="roundRect">
            <a:avLst>
              <a:gd name="adj" fmla="val 2508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9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Metáforas arrojadas</a:t>
            </a:r>
          </a:p>
        </p:txBody>
      </p:sp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A67FA50A-2D6C-778C-BCD6-F8168ADC797E}"/>
              </a:ext>
            </a:extLst>
          </p:cNvPr>
          <p:cNvSpPr/>
          <p:nvPr/>
        </p:nvSpPr>
        <p:spPr>
          <a:xfrm>
            <a:off x="4347997" y="4106673"/>
            <a:ext cx="2220439" cy="812876"/>
          </a:xfrm>
          <a:prstGeom prst="roundRect">
            <a:avLst>
              <a:gd name="adj" fmla="val 2280"/>
            </a:avLst>
          </a:prstGeom>
          <a:solidFill>
            <a:srgbClr val="056768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sz="19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Tema</a:t>
            </a:r>
            <a:endParaRPr lang="en-US" sz="1900" b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D164BF27-8B69-2356-CD9C-2E4198E1425F}"/>
              </a:ext>
            </a:extLst>
          </p:cNvPr>
          <p:cNvSpPr/>
          <p:nvPr/>
        </p:nvSpPr>
        <p:spPr>
          <a:xfrm>
            <a:off x="6711055" y="4106673"/>
            <a:ext cx="4863667" cy="812876"/>
          </a:xfrm>
          <a:prstGeom prst="roundRect">
            <a:avLst>
              <a:gd name="adj" fmla="val 2508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9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 lenda quíchua de </a:t>
            </a:r>
            <a:r>
              <a:rPr lang="pt-BR" altLang="pt-BR" sz="1900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Guesa</a:t>
            </a:r>
            <a:r>
              <a:rPr lang="pt-BR" altLang="pt-BR" sz="19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(Peru e Bolívia)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F7BA8902-5372-61C5-BBA8-21B93AC6E8ED}"/>
              </a:ext>
            </a:extLst>
          </p:cNvPr>
          <p:cNvSpPr/>
          <p:nvPr/>
        </p:nvSpPr>
        <p:spPr>
          <a:xfrm>
            <a:off x="10246858" y="2617499"/>
            <a:ext cx="1534286" cy="812876"/>
          </a:xfrm>
          <a:prstGeom prst="roundRect">
            <a:avLst>
              <a:gd name="adj" fmla="val 2508"/>
            </a:avLst>
          </a:prstGeom>
          <a:noFill/>
          <a:ln>
            <a:solidFill>
              <a:srgbClr val="056768">
                <a:alpha val="73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46800"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pt-BR" altLang="pt-BR" sz="1900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Inovações gráficas</a:t>
            </a:r>
          </a:p>
        </p:txBody>
      </p:sp>
      <p:pic>
        <p:nvPicPr>
          <p:cNvPr id="30" name="Imagem 29" descr="Foto em preto e branco de homem com bigode&#10;&#10;Descrição gerada automaticamente">
            <a:extLst>
              <a:ext uri="{FF2B5EF4-FFF2-40B4-BE49-F238E27FC236}">
                <a16:creationId xmlns:a16="http://schemas.microsoft.com/office/drawing/2014/main" id="{862D8570-3C87-33E7-DD80-CBFFAD804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994" y="1722056"/>
            <a:ext cx="4876606" cy="5835175"/>
          </a:xfrm>
          <a:prstGeom prst="rect">
            <a:avLst/>
          </a:prstGeom>
        </p:spPr>
      </p:pic>
      <p:sp>
        <p:nvSpPr>
          <p:cNvPr id="31" name="TextBox 2">
            <a:extLst>
              <a:ext uri="{FF2B5EF4-FFF2-40B4-BE49-F238E27FC236}">
                <a16:creationId xmlns:a16="http://schemas.microsoft.com/office/drawing/2014/main" id="{AF2798F1-56E3-4353-B7AD-337FC39E01FF}"/>
              </a:ext>
            </a:extLst>
          </p:cNvPr>
          <p:cNvSpPr txBox="1"/>
          <p:nvPr/>
        </p:nvSpPr>
        <p:spPr>
          <a:xfrm>
            <a:off x="986180" y="687852"/>
            <a:ext cx="10588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Guesa errante </a:t>
            </a:r>
            <a:r>
              <a:rPr lang="en-US" sz="3900" spc="-30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(1866-1884)</a:t>
            </a:r>
          </a:p>
        </p:txBody>
      </p:sp>
    </p:spTree>
    <p:extLst>
      <p:ext uri="{BB962C8B-B14F-4D97-AF65-F5344CB8AC3E}">
        <p14:creationId xmlns:p14="http://schemas.microsoft.com/office/powerpoint/2010/main" val="29269700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-2.22222E-6 L 2.91667E-6 0.0724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3.75E-6 0.0724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10" grpId="0" animBg="1"/>
      <p:bldP spid="13" grpId="0" animBg="1"/>
      <p:bldP spid="13" grpId="1" animBg="1"/>
      <p:bldP spid="15" grpId="0" animBg="1"/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 descr="Uma imagem contendo edifício, vaca, rebanho, grupo&#10;&#10;Descrição gerada automaticamente">
            <a:extLst>
              <a:ext uri="{FF2B5EF4-FFF2-40B4-BE49-F238E27FC236}">
                <a16:creationId xmlns:a16="http://schemas.microsoft.com/office/drawing/2014/main" id="{2D9930F0-BF72-5D36-02C1-C25A00935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1104" y="-1605227"/>
            <a:ext cx="13301472" cy="10227825"/>
          </a:xfrm>
          <a:prstGeom prst="rect">
            <a:avLst/>
          </a:prstGeom>
        </p:spPr>
      </p:pic>
      <p:sp>
        <p:nvSpPr>
          <p:cNvPr id="32" name="Retângulo 31">
            <a:extLst>
              <a:ext uri="{FF2B5EF4-FFF2-40B4-BE49-F238E27FC236}">
                <a16:creationId xmlns:a16="http://schemas.microsoft.com/office/drawing/2014/main" id="{4AB6D229-D194-2ECB-2A81-577B9437080E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97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4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A3104A53-3368-8749-AAC4-8D1FB18D3D3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A44EE147-6D22-B8D9-98D0-89259DB40FCE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2">
            <a:extLst>
              <a:ext uri="{FF2B5EF4-FFF2-40B4-BE49-F238E27FC236}">
                <a16:creationId xmlns:a16="http://schemas.microsoft.com/office/drawing/2014/main" id="{FE43E8DC-72D3-B321-3192-3576CFA13AB5}"/>
              </a:ext>
            </a:extLst>
          </p:cNvPr>
          <p:cNvSpPr txBox="1"/>
          <p:nvPr/>
        </p:nvSpPr>
        <p:spPr>
          <a:xfrm>
            <a:off x="1166195" y="566127"/>
            <a:ext cx="45274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SOUSÂNDRADE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731AAF46-42CF-2AF1-57D2-6BE72C535873}"/>
              </a:ext>
            </a:extLst>
          </p:cNvPr>
          <p:cNvSpPr txBox="1"/>
          <p:nvPr/>
        </p:nvSpPr>
        <p:spPr>
          <a:xfrm>
            <a:off x="4233051" y="1649976"/>
            <a:ext cx="7037975" cy="52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b="1" spc="-150" dirty="0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Críticas:</a:t>
            </a:r>
            <a:endParaRPr lang="en-US" sz="3600" b="1" spc="-150" dirty="0">
              <a:gradFill>
                <a:gsLst>
                  <a:gs pos="100000">
                    <a:schemeClr val="bg1"/>
                  </a:gs>
                  <a:gs pos="60000">
                    <a:schemeClr val="bg1"/>
                  </a:gs>
                  <a:gs pos="5000">
                    <a:schemeClr val="bg1">
                      <a:alpha val="62000"/>
                    </a:schemeClr>
                  </a:gs>
                </a:gsLst>
                <a:path path="circle">
                  <a:fillToRect r="100000" b="100000"/>
                </a:path>
              </a:gradFill>
              <a:latin typeface="+mj-lt"/>
              <a:cs typeface="Sora ExtraBold" pitchFamily="2" charset="0"/>
            </a:endParaRP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3FF75162-BCA8-A501-D0FE-FC7193745985}"/>
              </a:ext>
            </a:extLst>
          </p:cNvPr>
          <p:cNvCxnSpPr>
            <a:cxnSpLocks/>
          </p:cNvCxnSpPr>
          <p:nvPr/>
        </p:nvCxnSpPr>
        <p:spPr>
          <a:xfrm>
            <a:off x="4360940" y="2148895"/>
            <a:ext cx="0" cy="4766904"/>
          </a:xfrm>
          <a:prstGeom prst="line">
            <a:avLst/>
          </a:prstGeom>
          <a:ln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AD57607-D218-81A2-FEAB-249CCCFF5FE6}"/>
              </a:ext>
            </a:extLst>
          </p:cNvPr>
          <p:cNvGrpSpPr/>
          <p:nvPr/>
        </p:nvGrpSpPr>
        <p:grpSpPr>
          <a:xfrm>
            <a:off x="3988473" y="2444396"/>
            <a:ext cx="744933" cy="836617"/>
            <a:chOff x="7203551" y="4137455"/>
            <a:chExt cx="638598" cy="583941"/>
          </a:xfrm>
        </p:grpSpPr>
        <p:sp>
          <p:nvSpPr>
            <p:cNvPr id="12" name="Rectangle: Rounded Corners 12">
              <a:extLst>
                <a:ext uri="{FF2B5EF4-FFF2-40B4-BE49-F238E27FC236}">
                  <a16:creationId xmlns:a16="http://schemas.microsoft.com/office/drawing/2014/main" id="{1DE724E7-A5A8-6671-73D1-0143B4A303DC}"/>
                </a:ext>
              </a:extLst>
            </p:cNvPr>
            <p:cNvSpPr/>
            <p:nvPr/>
          </p:nvSpPr>
          <p:spPr>
            <a:xfrm>
              <a:off x="7230880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chemeClr val="bg1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  <p:sp>
          <p:nvSpPr>
            <p:cNvPr id="24" name="Rectangle 13" descr="Selo 1 com preenchimento sólido">
              <a:extLst>
                <a:ext uri="{FF2B5EF4-FFF2-40B4-BE49-F238E27FC236}">
                  <a16:creationId xmlns:a16="http://schemas.microsoft.com/office/drawing/2014/main" id="{B0544029-E6E0-C44E-D583-D6B68FE69523}"/>
                </a:ext>
              </a:extLst>
            </p:cNvPr>
            <p:cNvSpPr/>
            <p:nvPr/>
          </p:nvSpPr>
          <p:spPr>
            <a:xfrm>
              <a:off x="7203551" y="4181554"/>
              <a:ext cx="638598" cy="495739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</p:grpSp>
      <p:sp>
        <p:nvSpPr>
          <p:cNvPr id="25" name="TextBox 7">
            <a:extLst>
              <a:ext uri="{FF2B5EF4-FFF2-40B4-BE49-F238E27FC236}">
                <a16:creationId xmlns:a16="http://schemas.microsoft.com/office/drawing/2014/main" id="{F1C5A3AC-B26A-2763-97EB-13D445C48AE8}"/>
              </a:ext>
            </a:extLst>
          </p:cNvPr>
          <p:cNvSpPr txBox="1"/>
          <p:nvPr/>
        </p:nvSpPr>
        <p:spPr>
          <a:xfrm>
            <a:off x="4811783" y="2509711"/>
            <a:ext cx="5049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Ao colonialismo europeu, que foi desastroso para os índios americanos</a:t>
            </a:r>
          </a:p>
        </p:txBody>
      </p:sp>
      <p:grpSp>
        <p:nvGrpSpPr>
          <p:cNvPr id="26" name="Group 10">
            <a:extLst>
              <a:ext uri="{FF2B5EF4-FFF2-40B4-BE49-F238E27FC236}">
                <a16:creationId xmlns:a16="http://schemas.microsoft.com/office/drawing/2014/main" id="{E7AD35AC-BE2E-2DD0-47F6-39E17DA0ADE4}"/>
              </a:ext>
            </a:extLst>
          </p:cNvPr>
          <p:cNvGrpSpPr/>
          <p:nvPr/>
        </p:nvGrpSpPr>
        <p:grpSpPr>
          <a:xfrm>
            <a:off x="4018780" y="3760629"/>
            <a:ext cx="744933" cy="836617"/>
            <a:chOff x="7203551" y="4137455"/>
            <a:chExt cx="638598" cy="583941"/>
          </a:xfrm>
        </p:grpSpPr>
        <p:sp>
          <p:nvSpPr>
            <p:cNvPr id="28" name="Rectangle: Rounded Corners 12">
              <a:extLst>
                <a:ext uri="{FF2B5EF4-FFF2-40B4-BE49-F238E27FC236}">
                  <a16:creationId xmlns:a16="http://schemas.microsoft.com/office/drawing/2014/main" id="{F1CC9168-5850-17CB-32C0-E5F5CEAE29CE}"/>
                </a:ext>
              </a:extLst>
            </p:cNvPr>
            <p:cNvSpPr/>
            <p:nvPr/>
          </p:nvSpPr>
          <p:spPr>
            <a:xfrm>
              <a:off x="7230880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chemeClr val="bg1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  <p:sp>
          <p:nvSpPr>
            <p:cNvPr id="29" name="Rectangle 13" descr="Crachá com preenchimento sólido">
              <a:extLst>
                <a:ext uri="{FF2B5EF4-FFF2-40B4-BE49-F238E27FC236}">
                  <a16:creationId xmlns:a16="http://schemas.microsoft.com/office/drawing/2014/main" id="{5B5F8CC6-56CB-458B-2CD3-4C0302B2F051}"/>
                </a:ext>
              </a:extLst>
            </p:cNvPr>
            <p:cNvSpPr/>
            <p:nvPr/>
          </p:nvSpPr>
          <p:spPr>
            <a:xfrm>
              <a:off x="7203551" y="4181554"/>
              <a:ext cx="638598" cy="495739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</p:grpSp>
      <p:sp>
        <p:nvSpPr>
          <p:cNvPr id="30" name="TextBox 7">
            <a:extLst>
              <a:ext uri="{FF2B5EF4-FFF2-40B4-BE49-F238E27FC236}">
                <a16:creationId xmlns:a16="http://schemas.microsoft.com/office/drawing/2014/main" id="{6BD7DBA2-1260-3020-E746-EED7FDFDA652}"/>
              </a:ext>
            </a:extLst>
          </p:cNvPr>
          <p:cNvSpPr txBox="1"/>
          <p:nvPr/>
        </p:nvSpPr>
        <p:spPr>
          <a:xfrm>
            <a:off x="4842090" y="3852070"/>
            <a:ext cx="5019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À consolidação do capitalismo </a:t>
            </a:r>
          </a:p>
          <a:p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como sistema econômico moderno</a:t>
            </a:r>
          </a:p>
        </p:txBody>
      </p:sp>
      <p:pic>
        <p:nvPicPr>
          <p:cNvPr id="33" name="Imagem 32" descr="Foto em preto e branco de homem com bigode&#10;&#10;Descrição gerada automaticamente">
            <a:extLst>
              <a:ext uri="{FF2B5EF4-FFF2-40B4-BE49-F238E27FC236}">
                <a16:creationId xmlns:a16="http://schemas.microsoft.com/office/drawing/2014/main" id="{F88143B0-B5E5-A85A-48BB-67CA27921C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994" y="1722056"/>
            <a:ext cx="4876606" cy="5835175"/>
          </a:xfrm>
          <a:prstGeom prst="rect">
            <a:avLst/>
          </a:prstGeom>
        </p:spPr>
      </p:pic>
      <p:sp>
        <p:nvSpPr>
          <p:cNvPr id="34" name="TextBox 2">
            <a:extLst>
              <a:ext uri="{FF2B5EF4-FFF2-40B4-BE49-F238E27FC236}">
                <a16:creationId xmlns:a16="http://schemas.microsoft.com/office/drawing/2014/main" id="{AF2798F1-56E3-4353-B7AD-337FC39E01FF}"/>
              </a:ext>
            </a:extLst>
          </p:cNvPr>
          <p:cNvSpPr txBox="1"/>
          <p:nvPr/>
        </p:nvSpPr>
        <p:spPr>
          <a:xfrm>
            <a:off x="986180" y="687852"/>
            <a:ext cx="105885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Guesa errante </a:t>
            </a:r>
            <a:r>
              <a:rPr lang="en-US" sz="3900" spc="-30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(1866-1884)</a:t>
            </a:r>
          </a:p>
        </p:txBody>
      </p:sp>
    </p:spTree>
    <p:extLst>
      <p:ext uri="{BB962C8B-B14F-4D97-AF65-F5344CB8AC3E}">
        <p14:creationId xmlns:p14="http://schemas.microsoft.com/office/powerpoint/2010/main" val="3786894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1.11111E-6 L -2.29167E-6 0.07245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27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75E-6 7.40741E-7 L 3.75E-6 0.07245 " pathEditMode="relative" rAng="0" ptsTypes="AA">
                                      <p:cBhvr>
                                        <p:cTn id="19" dur="5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3652A-E3CA-A8D6-B80C-0548F84DD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14A122BE-1E2D-2F5F-E298-F00A8E883D99}"/>
              </a:ext>
            </a:extLst>
          </p:cNvPr>
          <p:cNvSpPr/>
          <p:nvPr/>
        </p:nvSpPr>
        <p:spPr>
          <a:xfrm rot="10800000">
            <a:off x="-4" y="0"/>
            <a:ext cx="12668743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76000"/>
                </a:srgbClr>
              </a:gs>
              <a:gs pos="40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A0762344-57DA-031A-1C37-220BC59812B0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8BF4A01-EF1F-067A-A73A-52F289C7A4E4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7E06ED97-11FA-54F1-8D5A-A5161D727B00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0EA3D147-1206-A249-8ACD-78C70C9B813F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71E790CB-6530-3782-5BF8-FC875104C141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ipse 19">
            <a:extLst>
              <a:ext uri="{FF2B5EF4-FFF2-40B4-BE49-F238E27FC236}">
                <a16:creationId xmlns:a16="http://schemas.microsoft.com/office/drawing/2014/main" id="{F9565D62-052B-5E53-7C20-7DDA0A9702D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0272060E-FA96-4C34-5B1C-E23B5AE34B1B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D99B00CD-58F1-A047-476D-F68B5FEEFD81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" name="Group 114">
            <a:extLst>
              <a:ext uri="{FF2B5EF4-FFF2-40B4-BE49-F238E27FC236}">
                <a16:creationId xmlns:a16="http://schemas.microsoft.com/office/drawing/2014/main" id="{4635A2C0-41BC-5620-4980-7D790617219E}"/>
              </a:ext>
            </a:extLst>
          </p:cNvPr>
          <p:cNvGrpSpPr/>
          <p:nvPr/>
        </p:nvGrpSpPr>
        <p:grpSpPr>
          <a:xfrm>
            <a:off x="1057276" y="115033"/>
            <a:ext cx="10521948" cy="6599630"/>
            <a:chOff x="586831" y="115033"/>
            <a:chExt cx="10992393" cy="6599630"/>
          </a:xfrm>
        </p:grpSpPr>
        <p:sp useBgFill="1">
          <p:nvSpPr>
            <p:cNvPr id="10" name="Rectangle: Rounded Corners 89">
              <a:extLst>
                <a:ext uri="{FF2B5EF4-FFF2-40B4-BE49-F238E27FC236}">
                  <a16:creationId xmlns:a16="http://schemas.microsoft.com/office/drawing/2014/main" id="{AFA63179-B0B4-B5C3-E895-A3BEFA02422A}"/>
                </a:ext>
              </a:extLst>
            </p:cNvPr>
            <p:cNvSpPr/>
            <p:nvPr/>
          </p:nvSpPr>
          <p:spPr>
            <a:xfrm>
              <a:off x="647699" y="438150"/>
              <a:ext cx="10896600" cy="5981700"/>
            </a:xfrm>
            <a:prstGeom prst="roundRect">
              <a:avLst>
                <a:gd name="adj" fmla="val 4883"/>
              </a:avLst>
            </a:prstGeom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Circle: Hollow 71">
              <a:extLst>
                <a:ext uri="{FF2B5EF4-FFF2-40B4-BE49-F238E27FC236}">
                  <a16:creationId xmlns:a16="http://schemas.microsoft.com/office/drawing/2014/main" id="{2CB8D2DB-9172-5554-E383-BA75180475BB}"/>
                </a:ext>
              </a:extLst>
            </p:cNvPr>
            <p:cNvSpPr/>
            <p:nvPr/>
          </p:nvSpPr>
          <p:spPr>
            <a:xfrm rot="20700000">
              <a:off x="8941188" y="1339240"/>
              <a:ext cx="2064994" cy="2064994"/>
            </a:xfrm>
            <a:prstGeom prst="donut">
              <a:avLst>
                <a:gd name="adj" fmla="val 37753"/>
              </a:avLst>
            </a:prstGeom>
            <a:gradFill>
              <a:gsLst>
                <a:gs pos="100000">
                  <a:schemeClr val="accent6"/>
                </a:gs>
                <a:gs pos="60000">
                  <a:schemeClr val="accent5"/>
                </a:gs>
                <a:gs pos="5000">
                  <a:schemeClr val="accent4"/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774700" dist="546100" dir="2700000" algn="tl" rotWithShape="0">
                <a:prstClr val="black">
                  <a:alpha val="40000"/>
                </a:prstClr>
              </a:outerShdw>
              <a:softEdge rad="698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36">
              <a:extLst>
                <a:ext uri="{FF2B5EF4-FFF2-40B4-BE49-F238E27FC236}">
                  <a16:creationId xmlns:a16="http://schemas.microsoft.com/office/drawing/2014/main" id="{4B2733A2-CE5D-2923-A867-652E3A50D5BE}"/>
                </a:ext>
              </a:extLst>
            </p:cNvPr>
            <p:cNvSpPr/>
            <p:nvPr/>
          </p:nvSpPr>
          <p:spPr>
            <a:xfrm>
              <a:off x="647699" y="454667"/>
              <a:ext cx="10896598" cy="5981700"/>
            </a:xfrm>
            <a:prstGeom prst="roundRect">
              <a:avLst>
                <a:gd name="adj" fmla="val 4883"/>
              </a:avLst>
            </a:prstGeom>
            <a:solidFill>
              <a:schemeClr val="bg1">
                <a:alpha val="8000"/>
              </a:schemeClr>
            </a:solidFill>
            <a:ln w="15875">
              <a:gradFill flip="none" rotWithShape="1">
                <a:gsLst>
                  <a:gs pos="0">
                    <a:schemeClr val="bg1">
                      <a:alpha val="36000"/>
                    </a:schemeClr>
                  </a:gs>
                  <a:gs pos="50000">
                    <a:schemeClr val="bg1">
                      <a:alpha val="0"/>
                    </a:schemeClr>
                  </a:gs>
                  <a:gs pos="100000">
                    <a:schemeClr val="bg1">
                      <a:alpha val="23000"/>
                    </a:schemeClr>
                  </a:gs>
                </a:gsLst>
                <a:lin ang="189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88">
              <a:extLst>
                <a:ext uri="{FF2B5EF4-FFF2-40B4-BE49-F238E27FC236}">
                  <a16:creationId xmlns:a16="http://schemas.microsoft.com/office/drawing/2014/main" id="{090A593B-3589-B13F-B753-CF2C3BC87A68}"/>
                </a:ext>
              </a:extLst>
            </p:cNvPr>
            <p:cNvSpPr/>
            <p:nvPr/>
          </p:nvSpPr>
          <p:spPr>
            <a:xfrm rot="20700000">
              <a:off x="2265425" y="115033"/>
              <a:ext cx="2040676" cy="1346051"/>
            </a:xfrm>
            <a:custGeom>
              <a:avLst/>
              <a:gdLst>
                <a:gd name="connsiteX0" fmla="*/ 53717 w 2040676"/>
                <a:gd name="connsiteY0" fmla="*/ 0 h 1346051"/>
                <a:gd name="connsiteX1" fmla="*/ 808202 w 2040676"/>
                <a:gd name="connsiteY1" fmla="*/ 202164 h 1346051"/>
                <a:gd name="connsiteX2" fmla="*/ 799471 w 2040676"/>
                <a:gd name="connsiteY2" fmla="*/ 215114 h 1346051"/>
                <a:gd name="connsiteX3" fmla="*/ 779597 w 2040676"/>
                <a:gd name="connsiteY3" fmla="*/ 313554 h 1346051"/>
                <a:gd name="connsiteX4" fmla="*/ 1032497 w 2040676"/>
                <a:gd name="connsiteY4" fmla="*/ 566454 h 1346051"/>
                <a:gd name="connsiteX5" fmla="*/ 1265523 w 2040676"/>
                <a:gd name="connsiteY5" fmla="*/ 411994 h 1346051"/>
                <a:gd name="connsiteX6" fmla="*/ 1282242 w 2040676"/>
                <a:gd name="connsiteY6" fmla="*/ 329182 h 1346051"/>
                <a:gd name="connsiteX7" fmla="*/ 2040676 w 2040676"/>
                <a:gd name="connsiteY7" fmla="*/ 532404 h 1346051"/>
                <a:gd name="connsiteX8" fmla="*/ 1983855 w 2040676"/>
                <a:gd name="connsiteY8" fmla="*/ 715448 h 1346051"/>
                <a:gd name="connsiteX9" fmla="*/ 1032497 w 2040676"/>
                <a:gd name="connsiteY9" fmla="*/ 1346051 h 1346051"/>
                <a:gd name="connsiteX10" fmla="*/ 0 w 2040676"/>
                <a:gd name="connsiteY10" fmla="*/ 313554 h 1346051"/>
                <a:gd name="connsiteX11" fmla="*/ 20977 w 2040676"/>
                <a:gd name="connsiteY11" fmla="*/ 105470 h 134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40676" h="1346051">
                  <a:moveTo>
                    <a:pt x="53717" y="0"/>
                  </a:moveTo>
                  <a:lnTo>
                    <a:pt x="808202" y="202164"/>
                  </a:lnTo>
                  <a:lnTo>
                    <a:pt x="799471" y="215114"/>
                  </a:lnTo>
                  <a:cubicBezTo>
                    <a:pt x="786674" y="245370"/>
                    <a:pt x="779597" y="278636"/>
                    <a:pt x="779597" y="313554"/>
                  </a:cubicBezTo>
                  <a:cubicBezTo>
                    <a:pt x="779597" y="453227"/>
                    <a:pt x="892824" y="566454"/>
                    <a:pt x="1032497" y="566454"/>
                  </a:cubicBezTo>
                  <a:cubicBezTo>
                    <a:pt x="1137252" y="566454"/>
                    <a:pt x="1227131" y="502764"/>
                    <a:pt x="1265523" y="411994"/>
                  </a:cubicBezTo>
                  <a:lnTo>
                    <a:pt x="1282242" y="329182"/>
                  </a:lnTo>
                  <a:lnTo>
                    <a:pt x="2040676" y="532404"/>
                  </a:lnTo>
                  <a:lnTo>
                    <a:pt x="1983855" y="715448"/>
                  </a:lnTo>
                  <a:cubicBezTo>
                    <a:pt x="1827114" y="1086027"/>
                    <a:pt x="1460171" y="1346051"/>
                    <a:pt x="1032497" y="1346051"/>
                  </a:cubicBezTo>
                  <a:cubicBezTo>
                    <a:pt x="462265" y="1346051"/>
                    <a:pt x="0" y="883786"/>
                    <a:pt x="0" y="313554"/>
                  </a:cubicBezTo>
                  <a:cubicBezTo>
                    <a:pt x="0" y="242275"/>
                    <a:pt x="7223" y="172683"/>
                    <a:pt x="20977" y="105470"/>
                  </a:cubicBezTo>
                  <a:close/>
                </a:path>
              </a:pathLst>
            </a:custGeom>
            <a:gradFill>
              <a:gsLst>
                <a:gs pos="100000">
                  <a:srgbClr val="056768">
                    <a:alpha val="0"/>
                  </a:srgbClr>
                </a:gs>
                <a:gs pos="60000">
                  <a:srgbClr val="01000E">
                    <a:alpha val="0"/>
                  </a:srgbClr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774700" dist="546100" dir="2700000" algn="tl" rotWithShape="0">
                <a:prstClr val="black">
                  <a:alpha val="40000"/>
                </a:prstClr>
              </a:outerShdw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Freeform: Shape 95">
              <a:extLst>
                <a:ext uri="{FF2B5EF4-FFF2-40B4-BE49-F238E27FC236}">
                  <a16:creationId xmlns:a16="http://schemas.microsoft.com/office/drawing/2014/main" id="{270F582F-D437-0923-4F8C-4D46B5B47021}"/>
                </a:ext>
              </a:extLst>
            </p:cNvPr>
            <p:cNvSpPr/>
            <p:nvPr/>
          </p:nvSpPr>
          <p:spPr>
            <a:xfrm>
              <a:off x="8994993" y="5230813"/>
              <a:ext cx="2584231" cy="1222070"/>
            </a:xfrm>
            <a:custGeom>
              <a:avLst/>
              <a:gdLst>
                <a:gd name="connsiteX0" fmla="*/ 1525169 w 2440693"/>
                <a:gd name="connsiteY0" fmla="*/ 0 h 1149657"/>
                <a:gd name="connsiteX1" fmla="*/ 2412927 w 2440693"/>
                <a:gd name="connsiteY1" fmla="*/ 271173 h 1149657"/>
                <a:gd name="connsiteX2" fmla="*/ 2440693 w 2440693"/>
                <a:gd name="connsiteY2" fmla="*/ 291936 h 1149657"/>
                <a:gd name="connsiteX3" fmla="*/ 2440693 w 2440693"/>
                <a:gd name="connsiteY3" fmla="*/ 857571 h 1149657"/>
                <a:gd name="connsiteX4" fmla="*/ 2148607 w 2440693"/>
                <a:gd name="connsiteY4" fmla="*/ 1149657 h 1149657"/>
                <a:gd name="connsiteX5" fmla="*/ 0 w 2440693"/>
                <a:gd name="connsiteY5" fmla="*/ 1149657 h 1149657"/>
                <a:gd name="connsiteX6" fmla="*/ 8747 w 2440693"/>
                <a:gd name="connsiteY6" fmla="*/ 1115642 h 1149657"/>
                <a:gd name="connsiteX7" fmla="*/ 1525169 w 2440693"/>
                <a:gd name="connsiteY7" fmla="*/ 0 h 114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40693" h="1149657">
                  <a:moveTo>
                    <a:pt x="1525169" y="0"/>
                  </a:moveTo>
                  <a:cubicBezTo>
                    <a:pt x="1854015" y="0"/>
                    <a:pt x="2159512" y="99969"/>
                    <a:pt x="2412927" y="271173"/>
                  </a:cubicBezTo>
                  <a:lnTo>
                    <a:pt x="2440693" y="291936"/>
                  </a:lnTo>
                  <a:lnTo>
                    <a:pt x="2440693" y="857571"/>
                  </a:lnTo>
                  <a:cubicBezTo>
                    <a:pt x="2440693" y="1018886"/>
                    <a:pt x="2309922" y="1149657"/>
                    <a:pt x="2148607" y="1149657"/>
                  </a:cubicBezTo>
                  <a:lnTo>
                    <a:pt x="0" y="1149657"/>
                  </a:lnTo>
                  <a:lnTo>
                    <a:pt x="8747" y="1115642"/>
                  </a:lnTo>
                  <a:cubicBezTo>
                    <a:pt x="209781" y="469295"/>
                    <a:pt x="812670" y="0"/>
                    <a:pt x="1525169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056768">
                    <a:alpha val="0"/>
                  </a:srgbClr>
                </a:gs>
                <a:gs pos="30000">
                  <a:srgbClr val="01000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99">
              <a:extLst>
                <a:ext uri="{FF2B5EF4-FFF2-40B4-BE49-F238E27FC236}">
                  <a16:creationId xmlns:a16="http://schemas.microsoft.com/office/drawing/2014/main" id="{953D4108-ADC2-79A9-2B47-E08CD08C25FB}"/>
                </a:ext>
              </a:extLst>
            </p:cNvPr>
            <p:cNvSpPr/>
            <p:nvPr/>
          </p:nvSpPr>
          <p:spPr>
            <a:xfrm>
              <a:off x="586831" y="894521"/>
              <a:ext cx="1000694" cy="2745758"/>
            </a:xfrm>
            <a:custGeom>
              <a:avLst/>
              <a:gdLst>
                <a:gd name="connsiteX0" fmla="*/ 0 w 1000694"/>
                <a:gd name="connsiteY0" fmla="*/ 0 h 2948702"/>
                <a:gd name="connsiteX1" fmla="*/ 30934 w 1000694"/>
                <a:gd name="connsiteY1" fmla="*/ 11322 h 2948702"/>
                <a:gd name="connsiteX2" fmla="*/ 1000694 w 1000694"/>
                <a:gd name="connsiteY2" fmla="*/ 1474351 h 2948702"/>
                <a:gd name="connsiteX3" fmla="*/ 30934 w 1000694"/>
                <a:gd name="connsiteY3" fmla="*/ 2937380 h 2948702"/>
                <a:gd name="connsiteX4" fmla="*/ 0 w 1000694"/>
                <a:gd name="connsiteY4" fmla="*/ 2948702 h 2948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694" h="2948702">
                  <a:moveTo>
                    <a:pt x="0" y="0"/>
                  </a:moveTo>
                  <a:lnTo>
                    <a:pt x="30934" y="11322"/>
                  </a:lnTo>
                  <a:cubicBezTo>
                    <a:pt x="600821" y="252364"/>
                    <a:pt x="1000694" y="816660"/>
                    <a:pt x="1000694" y="1474351"/>
                  </a:cubicBezTo>
                  <a:cubicBezTo>
                    <a:pt x="1000694" y="2132043"/>
                    <a:pt x="600821" y="2696338"/>
                    <a:pt x="30934" y="2937380"/>
                  </a:cubicBezTo>
                  <a:lnTo>
                    <a:pt x="0" y="2948702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56768">
                    <a:alpha val="0"/>
                  </a:srgbClr>
                </a:gs>
                <a:gs pos="30000">
                  <a:srgbClr val="01000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109">
              <a:extLst>
                <a:ext uri="{FF2B5EF4-FFF2-40B4-BE49-F238E27FC236}">
                  <a16:creationId xmlns:a16="http://schemas.microsoft.com/office/drawing/2014/main" id="{EC28AA3B-A569-5112-5695-91BDE5C682CE}"/>
                </a:ext>
              </a:extLst>
            </p:cNvPr>
            <p:cNvSpPr/>
            <p:nvPr/>
          </p:nvSpPr>
          <p:spPr>
            <a:xfrm rot="20700000">
              <a:off x="1187127" y="5495538"/>
              <a:ext cx="1901841" cy="1219125"/>
            </a:xfrm>
            <a:custGeom>
              <a:avLst/>
              <a:gdLst>
                <a:gd name="connsiteX0" fmla="*/ 1220828 w 1901841"/>
                <a:gd name="connsiteY0" fmla="*/ 43575 h 1219125"/>
                <a:gd name="connsiteX1" fmla="*/ 1901841 w 1901841"/>
                <a:gd name="connsiteY1" fmla="*/ 969234 h 1219125"/>
                <a:gd name="connsiteX2" fmla="*/ 1882150 w 1901841"/>
                <a:gd name="connsiteY2" fmla="*/ 1164569 h 1219125"/>
                <a:gd name="connsiteX3" fmla="*/ 1865214 w 1901841"/>
                <a:gd name="connsiteY3" fmla="*/ 1219125 h 1219125"/>
                <a:gd name="connsiteX4" fmla="*/ 1157828 w 1901841"/>
                <a:gd name="connsiteY4" fmla="*/ 1029582 h 1219125"/>
                <a:gd name="connsiteX5" fmla="*/ 1170011 w 1901841"/>
                <a:gd name="connsiteY5" fmla="*/ 969234 h 1219125"/>
                <a:gd name="connsiteX6" fmla="*/ 980452 w 1901841"/>
                <a:gd name="connsiteY6" fmla="*/ 736653 h 1219125"/>
                <a:gd name="connsiteX7" fmla="*/ 932607 w 1901841"/>
                <a:gd name="connsiteY7" fmla="*/ 731830 h 1219125"/>
                <a:gd name="connsiteX8" fmla="*/ 713859 w 1901841"/>
                <a:gd name="connsiteY8" fmla="*/ 876826 h 1219125"/>
                <a:gd name="connsiteX9" fmla="*/ 707386 w 1901841"/>
                <a:gd name="connsiteY9" fmla="*/ 908886 h 1219125"/>
                <a:gd name="connsiteX10" fmla="*/ 0 w 1901841"/>
                <a:gd name="connsiteY10" fmla="*/ 719343 h 1219125"/>
                <a:gd name="connsiteX11" fmla="*/ 39540 w 1901841"/>
                <a:gd name="connsiteY11" fmla="*/ 591965 h 1219125"/>
                <a:gd name="connsiteX12" fmla="*/ 932607 w 1901841"/>
                <a:gd name="connsiteY12" fmla="*/ 0 h 1219125"/>
                <a:gd name="connsiteX13" fmla="*/ 1220828 w 1901841"/>
                <a:gd name="connsiteY13" fmla="*/ 43575 h 12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01841" h="1219125">
                  <a:moveTo>
                    <a:pt x="1220828" y="43575"/>
                  </a:moveTo>
                  <a:cubicBezTo>
                    <a:pt x="1615372" y="166291"/>
                    <a:pt x="1901841" y="534309"/>
                    <a:pt x="1901841" y="969234"/>
                  </a:cubicBezTo>
                  <a:cubicBezTo>
                    <a:pt x="1901841" y="1036146"/>
                    <a:pt x="1895061" y="1101474"/>
                    <a:pt x="1882150" y="1164569"/>
                  </a:cubicBezTo>
                  <a:lnTo>
                    <a:pt x="1865214" y="1219125"/>
                  </a:lnTo>
                  <a:lnTo>
                    <a:pt x="1157828" y="1029582"/>
                  </a:lnTo>
                  <a:lnTo>
                    <a:pt x="1170011" y="969234"/>
                  </a:lnTo>
                  <a:cubicBezTo>
                    <a:pt x="1170012" y="854508"/>
                    <a:pt x="1088633" y="758790"/>
                    <a:pt x="980452" y="736653"/>
                  </a:cubicBezTo>
                  <a:cubicBezTo>
                    <a:pt x="964998" y="733491"/>
                    <a:pt x="948997" y="731830"/>
                    <a:pt x="932607" y="731830"/>
                  </a:cubicBezTo>
                  <a:cubicBezTo>
                    <a:pt x="834271" y="731830"/>
                    <a:pt x="749899" y="791618"/>
                    <a:pt x="713859" y="876826"/>
                  </a:cubicBezTo>
                  <a:lnTo>
                    <a:pt x="707386" y="908886"/>
                  </a:lnTo>
                  <a:lnTo>
                    <a:pt x="0" y="719343"/>
                  </a:lnTo>
                  <a:lnTo>
                    <a:pt x="39540" y="591965"/>
                  </a:lnTo>
                  <a:cubicBezTo>
                    <a:pt x="186678" y="244092"/>
                    <a:pt x="531138" y="0"/>
                    <a:pt x="932607" y="0"/>
                  </a:cubicBezTo>
                  <a:cubicBezTo>
                    <a:pt x="1032975" y="0"/>
                    <a:pt x="1129778" y="15255"/>
                    <a:pt x="1220828" y="43575"/>
                  </a:cubicBezTo>
                  <a:close/>
                </a:path>
              </a:pathLst>
            </a:custGeom>
            <a:gradFill>
              <a:gsLst>
                <a:gs pos="100000">
                  <a:schemeClr val="accent3">
                    <a:alpha val="0"/>
                  </a:schemeClr>
                </a:gs>
                <a:gs pos="60000">
                  <a:srgbClr val="056768">
                    <a:alpha val="0"/>
                  </a:srgbClr>
                </a:gs>
                <a:gs pos="5000">
                  <a:srgbClr val="01000E">
                    <a:alpha val="0"/>
                  </a:srgbClr>
                </a:gs>
              </a:gsLst>
              <a:path path="circle">
                <a:fillToRect l="100000" t="100000"/>
              </a:path>
            </a:gradFill>
            <a:ln>
              <a:noFill/>
            </a:ln>
            <a:effectLst>
              <a:outerShdw blurRad="774700" dist="546100" dir="2700000" algn="tl" rotWithShape="0">
                <a:prstClr val="black">
                  <a:alpha val="40000"/>
                </a:prstClr>
              </a:outerShdw>
              <a:softEdge rad="152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0E0E01BE-4470-21F5-0390-0A315E213A3D}"/>
              </a:ext>
            </a:extLst>
          </p:cNvPr>
          <p:cNvSpPr/>
          <p:nvPr/>
        </p:nvSpPr>
        <p:spPr>
          <a:xfrm>
            <a:off x="986181" y="-39089"/>
            <a:ext cx="13314350" cy="7193257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28" name="TextBox 43">
            <a:extLst>
              <a:ext uri="{FF2B5EF4-FFF2-40B4-BE49-F238E27FC236}">
                <a16:creationId xmlns:a16="http://schemas.microsoft.com/office/drawing/2014/main" id="{BF0AE908-639C-8433-2D8C-C3A2B05BFC26}"/>
              </a:ext>
            </a:extLst>
          </p:cNvPr>
          <p:cNvSpPr txBox="1"/>
          <p:nvPr/>
        </p:nvSpPr>
        <p:spPr>
          <a:xfrm>
            <a:off x="5456341" y="1122375"/>
            <a:ext cx="1851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Quadro-</a:t>
            </a:r>
            <a:r>
              <a:rPr lang="en-US" sz="2000" dirty="0" err="1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síntese</a:t>
            </a:r>
            <a:r>
              <a:rPr lang="en-US" sz="2000" dirty="0">
                <a:solidFill>
                  <a:schemeClr val="bg1"/>
                </a:solidFill>
                <a:latin typeface="Causten Light" panose="00000400000000000000" pitchFamily="50" charset="0"/>
                <a:cs typeface="Sora ExtraBold" pitchFamily="2" charset="0"/>
              </a:rPr>
              <a:t> </a:t>
            </a:r>
          </a:p>
        </p:txBody>
      </p:sp>
      <p:sp>
        <p:nvSpPr>
          <p:cNvPr id="30" name="TextBox 44">
            <a:extLst>
              <a:ext uri="{FF2B5EF4-FFF2-40B4-BE49-F238E27FC236}">
                <a16:creationId xmlns:a16="http://schemas.microsoft.com/office/drawing/2014/main" id="{5D8DC05E-C441-5BB7-E5DB-CA1BBFE61EC0}"/>
              </a:ext>
            </a:extLst>
          </p:cNvPr>
          <p:cNvSpPr txBox="1"/>
          <p:nvPr/>
        </p:nvSpPr>
        <p:spPr>
          <a:xfrm>
            <a:off x="3190235" y="299577"/>
            <a:ext cx="919009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Temas</a:t>
            </a:r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</a:t>
            </a:r>
            <a:r>
              <a:rPr lang="en-US" sz="5400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mais</a:t>
            </a:r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</a:t>
            </a:r>
            <a:r>
              <a:rPr lang="en-US" sz="5400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relevantes</a:t>
            </a:r>
            <a:endParaRPr lang="en-US" sz="5400" spc="-30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B379772E-4603-D6A0-65DF-4BBBBD6E66C3}"/>
              </a:ext>
            </a:extLst>
          </p:cNvPr>
          <p:cNvCxnSpPr/>
          <p:nvPr/>
        </p:nvCxnSpPr>
        <p:spPr>
          <a:xfrm>
            <a:off x="3413760" y="1926336"/>
            <a:ext cx="0" cy="4493514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7">
            <a:extLst>
              <a:ext uri="{FF2B5EF4-FFF2-40B4-BE49-F238E27FC236}">
                <a16:creationId xmlns:a16="http://schemas.microsoft.com/office/drawing/2014/main" id="{4298C9FB-727C-568A-E35E-10A386427C51}"/>
              </a:ext>
            </a:extLst>
          </p:cNvPr>
          <p:cNvSpPr/>
          <p:nvPr/>
        </p:nvSpPr>
        <p:spPr>
          <a:xfrm>
            <a:off x="1505129" y="2038704"/>
            <a:ext cx="1860211" cy="885783"/>
          </a:xfrm>
          <a:prstGeom prst="roundRect">
            <a:avLst>
              <a:gd name="adj" fmla="val 2280"/>
            </a:avLst>
          </a:prstGeom>
          <a:noFill/>
          <a:ln>
            <a:noFill/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21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1ª </a:t>
            </a:r>
            <a:r>
              <a:rPr lang="en-US" sz="21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Geração</a:t>
            </a:r>
            <a:endParaRPr lang="en-US" sz="21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76DC8A34-4055-F09C-A726-F0E4350B221D}"/>
              </a:ext>
            </a:extLst>
          </p:cNvPr>
          <p:cNvCxnSpPr>
            <a:cxnSpLocks/>
          </p:cNvCxnSpPr>
          <p:nvPr/>
        </p:nvCxnSpPr>
        <p:spPr>
          <a:xfrm flipH="1">
            <a:off x="1505129" y="3128525"/>
            <a:ext cx="9753675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7">
            <a:extLst>
              <a:ext uri="{FF2B5EF4-FFF2-40B4-BE49-F238E27FC236}">
                <a16:creationId xmlns:a16="http://schemas.microsoft.com/office/drawing/2014/main" id="{EDF7660F-F1A8-89A0-F4B0-2DC7E577A17E}"/>
              </a:ext>
            </a:extLst>
          </p:cNvPr>
          <p:cNvSpPr/>
          <p:nvPr/>
        </p:nvSpPr>
        <p:spPr>
          <a:xfrm>
            <a:off x="3597251" y="2039106"/>
            <a:ext cx="1800000" cy="885383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 bela natureza brasileira</a:t>
            </a:r>
            <a:endParaRPr lang="en-US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7" name="Rectangle: Rounded Corners 7">
            <a:extLst>
              <a:ext uri="{FF2B5EF4-FFF2-40B4-BE49-F238E27FC236}">
                <a16:creationId xmlns:a16="http://schemas.microsoft.com/office/drawing/2014/main" id="{28CD6B14-1BCA-6D03-F929-1768DBE5711C}"/>
              </a:ext>
            </a:extLst>
          </p:cNvPr>
          <p:cNvSpPr/>
          <p:nvPr/>
        </p:nvSpPr>
        <p:spPr>
          <a:xfrm>
            <a:off x="6124733" y="2039106"/>
            <a:ext cx="1800000" cy="885383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Nativismo (interior de SP)</a:t>
            </a:r>
            <a:endParaRPr lang="en-US" sz="16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8" name="Rectangle: Rounded Corners 7">
            <a:extLst>
              <a:ext uri="{FF2B5EF4-FFF2-40B4-BE49-F238E27FC236}">
                <a16:creationId xmlns:a16="http://schemas.microsoft.com/office/drawing/2014/main" id="{421A75E4-5544-67C1-4C49-5DC3814DE2A7}"/>
              </a:ext>
            </a:extLst>
          </p:cNvPr>
          <p:cNvSpPr/>
          <p:nvPr/>
        </p:nvSpPr>
        <p:spPr>
          <a:xfrm>
            <a:off x="8652215" y="2039106"/>
            <a:ext cx="1800000" cy="885383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Sentimento panteísta</a:t>
            </a:r>
            <a:endParaRPr lang="en-US" sz="16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9" name="Rectangle: Rounded Corners 7">
            <a:extLst>
              <a:ext uri="{FF2B5EF4-FFF2-40B4-BE49-F238E27FC236}">
                <a16:creationId xmlns:a16="http://schemas.microsoft.com/office/drawing/2014/main" id="{F016E0AF-F5D5-ED1A-7CD8-3DA424B22A66}"/>
              </a:ext>
            </a:extLst>
          </p:cNvPr>
          <p:cNvSpPr/>
          <p:nvPr/>
        </p:nvSpPr>
        <p:spPr>
          <a:xfrm>
            <a:off x="1510588" y="3360775"/>
            <a:ext cx="1860211" cy="883941"/>
          </a:xfrm>
          <a:prstGeom prst="roundRect">
            <a:avLst>
              <a:gd name="adj" fmla="val 2280"/>
            </a:avLst>
          </a:prstGeom>
          <a:noFill/>
          <a:ln>
            <a:noFill/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21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2ª </a:t>
            </a:r>
            <a:r>
              <a:rPr lang="en-US" sz="21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Geração</a:t>
            </a:r>
            <a:endParaRPr lang="en-US" sz="21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E7E26FEC-9713-A1ED-EA43-37684617CA10}"/>
              </a:ext>
            </a:extLst>
          </p:cNvPr>
          <p:cNvCxnSpPr>
            <a:cxnSpLocks/>
          </p:cNvCxnSpPr>
          <p:nvPr/>
        </p:nvCxnSpPr>
        <p:spPr>
          <a:xfrm flipH="1">
            <a:off x="1510588" y="4498962"/>
            <a:ext cx="9748216" cy="0"/>
          </a:xfrm>
          <a:prstGeom prst="line">
            <a:avLst/>
          </a:prstGeom>
          <a:ln>
            <a:solidFill>
              <a:schemeClr val="bg1"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7">
            <a:extLst>
              <a:ext uri="{FF2B5EF4-FFF2-40B4-BE49-F238E27FC236}">
                <a16:creationId xmlns:a16="http://schemas.microsoft.com/office/drawing/2014/main" id="{0F503366-98DA-2C8C-0074-2147039F3BC7}"/>
              </a:ext>
            </a:extLst>
          </p:cNvPr>
          <p:cNvSpPr/>
          <p:nvPr/>
        </p:nvSpPr>
        <p:spPr>
          <a:xfrm>
            <a:off x="3602709" y="3360775"/>
            <a:ext cx="2065615" cy="885383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Amor ultrarromântico</a:t>
            </a:r>
            <a:endParaRPr lang="en-US" sz="16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2" name="Rectangle: Rounded Corners 7">
            <a:extLst>
              <a:ext uri="{FF2B5EF4-FFF2-40B4-BE49-F238E27FC236}">
                <a16:creationId xmlns:a16="http://schemas.microsoft.com/office/drawing/2014/main" id="{D3A1584F-EA48-6554-F8E7-6B6198BD6BC0}"/>
              </a:ext>
            </a:extLst>
          </p:cNvPr>
          <p:cNvSpPr/>
          <p:nvPr/>
        </p:nvSpPr>
        <p:spPr>
          <a:xfrm>
            <a:off x="6124733" y="3360775"/>
            <a:ext cx="1800000" cy="885383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Fatalismo </a:t>
            </a:r>
          </a:p>
          <a:p>
            <a:pPr algn="ctr">
              <a:spcBef>
                <a:spcPct val="0"/>
              </a:spcBef>
            </a:pP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da morte</a:t>
            </a:r>
            <a:endParaRPr lang="en-US" sz="16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4" name="Rectangle: Rounded Corners 7">
            <a:extLst>
              <a:ext uri="{FF2B5EF4-FFF2-40B4-BE49-F238E27FC236}">
                <a16:creationId xmlns:a16="http://schemas.microsoft.com/office/drawing/2014/main" id="{795D813E-43BC-D756-1C93-0269A8355ED1}"/>
              </a:ext>
            </a:extLst>
          </p:cNvPr>
          <p:cNvSpPr/>
          <p:nvPr/>
        </p:nvSpPr>
        <p:spPr>
          <a:xfrm>
            <a:off x="1505129" y="4754527"/>
            <a:ext cx="2058690" cy="883941"/>
          </a:xfrm>
          <a:prstGeom prst="roundRect">
            <a:avLst>
              <a:gd name="adj" fmla="val 2280"/>
            </a:avLst>
          </a:prstGeom>
          <a:noFill/>
          <a:ln>
            <a:noFill/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sz="21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3ª </a:t>
            </a:r>
            <a:r>
              <a:rPr lang="en-US" sz="2100" b="1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Geração</a:t>
            </a:r>
            <a:endParaRPr lang="en-US" sz="21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6" name="Rectangle: Rounded Corners 7">
            <a:extLst>
              <a:ext uri="{FF2B5EF4-FFF2-40B4-BE49-F238E27FC236}">
                <a16:creationId xmlns:a16="http://schemas.microsoft.com/office/drawing/2014/main" id="{9B52CEF0-5A38-4158-358B-E2C5E87FDB84}"/>
              </a:ext>
            </a:extLst>
          </p:cNvPr>
          <p:cNvSpPr/>
          <p:nvPr/>
        </p:nvSpPr>
        <p:spPr>
          <a:xfrm>
            <a:off x="3597251" y="4754527"/>
            <a:ext cx="1800000" cy="885383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dirty="0" err="1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Antimonarquia</a:t>
            </a:r>
            <a:endParaRPr lang="en-US" sz="16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7" name="Rectangle: Rounded Corners 7">
            <a:extLst>
              <a:ext uri="{FF2B5EF4-FFF2-40B4-BE49-F238E27FC236}">
                <a16:creationId xmlns:a16="http://schemas.microsoft.com/office/drawing/2014/main" id="{93947F82-33E7-D490-A881-10CCF37E0F90}"/>
              </a:ext>
            </a:extLst>
          </p:cNvPr>
          <p:cNvSpPr/>
          <p:nvPr/>
        </p:nvSpPr>
        <p:spPr>
          <a:xfrm>
            <a:off x="6089998" y="4754527"/>
            <a:ext cx="1926078" cy="885383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Republicanismo</a:t>
            </a:r>
            <a:endParaRPr lang="en-US" sz="14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8" name="Retângulo: Cantos Arredondados 47">
            <a:extLst>
              <a:ext uri="{FF2B5EF4-FFF2-40B4-BE49-F238E27FC236}">
                <a16:creationId xmlns:a16="http://schemas.microsoft.com/office/drawing/2014/main" id="{38CDB72E-9083-2BA1-A578-1AF51455023A}"/>
              </a:ext>
            </a:extLst>
          </p:cNvPr>
          <p:cNvSpPr/>
          <p:nvPr/>
        </p:nvSpPr>
        <p:spPr>
          <a:xfrm>
            <a:off x="11118068" y="1080781"/>
            <a:ext cx="281473" cy="5024319"/>
          </a:xfrm>
          <a:prstGeom prst="roundRect">
            <a:avLst>
              <a:gd name="adj" fmla="val 43739"/>
            </a:avLst>
          </a:prstGeom>
          <a:solidFill>
            <a:srgbClr val="1A1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Retângulo: Cantos Arredondados 50">
            <a:extLst>
              <a:ext uri="{FF2B5EF4-FFF2-40B4-BE49-F238E27FC236}">
                <a16:creationId xmlns:a16="http://schemas.microsoft.com/office/drawing/2014/main" id="{54EE2AAE-118E-90E9-1730-5230DFE92DDF}"/>
              </a:ext>
            </a:extLst>
          </p:cNvPr>
          <p:cNvSpPr/>
          <p:nvPr/>
        </p:nvSpPr>
        <p:spPr>
          <a:xfrm>
            <a:off x="11216909" y="1628987"/>
            <a:ext cx="101931" cy="61298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Triângulo isósceles 51">
            <a:extLst>
              <a:ext uri="{FF2B5EF4-FFF2-40B4-BE49-F238E27FC236}">
                <a16:creationId xmlns:a16="http://schemas.microsoft.com/office/drawing/2014/main" id="{E5A90ADB-E910-9E64-0D0B-280A064BB34E}"/>
              </a:ext>
            </a:extLst>
          </p:cNvPr>
          <p:cNvSpPr/>
          <p:nvPr/>
        </p:nvSpPr>
        <p:spPr>
          <a:xfrm>
            <a:off x="11208815" y="1171995"/>
            <a:ext cx="118117" cy="1018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Triângulo isósceles 52">
            <a:extLst>
              <a:ext uri="{FF2B5EF4-FFF2-40B4-BE49-F238E27FC236}">
                <a16:creationId xmlns:a16="http://schemas.microsoft.com/office/drawing/2014/main" id="{0BB172FB-59A7-4AA0-BCB9-D951F542B655}"/>
              </a:ext>
            </a:extLst>
          </p:cNvPr>
          <p:cNvSpPr/>
          <p:nvPr/>
        </p:nvSpPr>
        <p:spPr>
          <a:xfrm rot="10800000">
            <a:off x="11208815" y="5897381"/>
            <a:ext cx="118117" cy="10182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Oval 5">
            <a:extLst>
              <a:ext uri="{FF2B5EF4-FFF2-40B4-BE49-F238E27FC236}">
                <a16:creationId xmlns:a16="http://schemas.microsoft.com/office/drawing/2014/main" id="{AB2F1ACB-8A11-AAA7-C10B-022AC99217ED}"/>
              </a:ext>
            </a:extLst>
          </p:cNvPr>
          <p:cNvSpPr/>
          <p:nvPr/>
        </p:nvSpPr>
        <p:spPr>
          <a:xfrm>
            <a:off x="8551433" y="1773083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BF2875D6-9D14-08E4-E3CA-02C214E7AA2F}"/>
              </a:ext>
            </a:extLst>
          </p:cNvPr>
          <p:cNvSpPr/>
          <p:nvPr/>
        </p:nvSpPr>
        <p:spPr>
          <a:xfrm>
            <a:off x="8652215" y="3355634"/>
            <a:ext cx="1800000" cy="885383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Intenso pessimismo</a:t>
            </a:r>
            <a:endParaRPr lang="en-US" sz="16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6" name="Rectangle: Rounded Corners 7">
            <a:extLst>
              <a:ext uri="{FF2B5EF4-FFF2-40B4-BE49-F238E27FC236}">
                <a16:creationId xmlns:a16="http://schemas.microsoft.com/office/drawing/2014/main" id="{06EAD6CC-E1F4-370B-2522-6531E61D7EBD}"/>
              </a:ext>
            </a:extLst>
          </p:cNvPr>
          <p:cNvSpPr/>
          <p:nvPr/>
        </p:nvSpPr>
        <p:spPr>
          <a:xfrm>
            <a:off x="8652215" y="4748573"/>
            <a:ext cx="1800000" cy="885383"/>
          </a:xfrm>
          <a:prstGeom prst="roundRect">
            <a:avLst>
              <a:gd name="adj" fmla="val 2280"/>
            </a:avLst>
          </a:prstGeom>
          <a:noFill/>
          <a:ln>
            <a:solidFill>
              <a:srgbClr val="056768">
                <a:alpha val="69000"/>
              </a:srgb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pt-BR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Abolicionismo</a:t>
            </a:r>
            <a:endParaRPr lang="en-US" sz="1400" i="1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pic>
        <p:nvPicPr>
          <p:cNvPr id="7" name="Imagem 6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F1E210CA-4E55-13C7-0742-9BC436A67F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8863" y="7784078"/>
            <a:ext cx="17865019" cy="11630391"/>
          </a:xfrm>
          <a:prstGeom prst="rect">
            <a:avLst/>
          </a:prstGeom>
        </p:spPr>
      </p:pic>
      <p:pic>
        <p:nvPicPr>
          <p:cNvPr id="11" name="Imagem 10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80862D76-F259-5232-F17A-1982DE2232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608" y="15635318"/>
            <a:ext cx="2821351" cy="282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86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42" grpId="0" animBg="1"/>
      <p:bldP spid="44" grpId="0" animBg="1"/>
      <p:bldP spid="46" grpId="0" animBg="1"/>
      <p:bldP spid="47" grpId="0" animBg="1"/>
      <p:bldP spid="3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m 42" descr="Pessoas em cima de cavalo&#10;&#10;Descrição gerada automaticamente">
            <a:extLst>
              <a:ext uri="{FF2B5EF4-FFF2-40B4-BE49-F238E27FC236}">
                <a16:creationId xmlns:a16="http://schemas.microsoft.com/office/drawing/2014/main" id="{AC1429D9-692F-8563-5A0B-8461F2509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655920"/>
            <a:ext cx="12403017" cy="831123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8BB6D664-D4D1-C8ED-ED13-913AC48E68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60614F0-8386-1ECB-0E43-A3F4153A68A6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">
            <a:extLst>
              <a:ext uri="{FF2B5EF4-FFF2-40B4-BE49-F238E27FC236}">
                <a16:creationId xmlns:a16="http://schemas.microsoft.com/office/drawing/2014/main" id="{A52FDBC9-2CBF-659D-F869-B5A9CDE3E5A3}"/>
              </a:ext>
            </a:extLst>
          </p:cNvPr>
          <p:cNvSpPr txBox="1"/>
          <p:nvPr/>
        </p:nvSpPr>
        <p:spPr>
          <a:xfrm>
            <a:off x="1166195" y="566127"/>
            <a:ext cx="3543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POESIA ROMÂNTICA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DDE6A389-03F3-9A8F-1061-75E76303321A}"/>
              </a:ext>
            </a:extLst>
          </p:cNvPr>
          <p:cNvSpPr txBox="1"/>
          <p:nvPr/>
        </p:nvSpPr>
        <p:spPr>
          <a:xfrm>
            <a:off x="1327605" y="2560780"/>
            <a:ext cx="3736766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pt-BR" sz="5400" b="1" spc="-15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Sua obra se divide em </a:t>
            </a:r>
          </a:p>
          <a:p>
            <a:pPr algn="r">
              <a:lnSpc>
                <a:spcPct val="70000"/>
              </a:lnSpc>
            </a:pPr>
            <a:r>
              <a:rPr lang="pt-BR" sz="5400" b="1" spc="-15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3 temas</a:t>
            </a:r>
            <a:endParaRPr lang="en-US" sz="5400" b="1" spc="-15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</p:txBody>
      </p:sp>
      <p:cxnSp>
        <p:nvCxnSpPr>
          <p:cNvPr id="29" name="Straight Connector 18">
            <a:extLst>
              <a:ext uri="{FF2B5EF4-FFF2-40B4-BE49-F238E27FC236}">
                <a16:creationId xmlns:a16="http://schemas.microsoft.com/office/drawing/2014/main" id="{6926F117-05CE-7F1F-0D4E-6ED848A60EA9}"/>
              </a:ext>
            </a:extLst>
          </p:cNvPr>
          <p:cNvCxnSpPr>
            <a:cxnSpLocks/>
          </p:cNvCxnSpPr>
          <p:nvPr/>
        </p:nvCxnSpPr>
        <p:spPr>
          <a:xfrm>
            <a:off x="999449" y="4937761"/>
            <a:ext cx="4064922" cy="0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8">
            <a:extLst>
              <a:ext uri="{FF2B5EF4-FFF2-40B4-BE49-F238E27FC236}">
                <a16:creationId xmlns:a16="http://schemas.microsoft.com/office/drawing/2014/main" id="{6CA98E82-26AF-FBA1-3CA2-D6CBAD91B212}"/>
              </a:ext>
            </a:extLst>
          </p:cNvPr>
          <p:cNvSpPr/>
          <p:nvPr/>
        </p:nvSpPr>
        <p:spPr>
          <a:xfrm>
            <a:off x="5161240" y="2231437"/>
            <a:ext cx="5768752" cy="2706324"/>
          </a:xfrm>
          <a:prstGeom prst="roundRect">
            <a:avLst>
              <a:gd name="adj" fmla="val 5590"/>
            </a:avLst>
          </a:prstGeom>
          <a:solidFill>
            <a:srgbClr val="056768"/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38" name="Rectangle: Rounded Corners 7">
            <a:extLst>
              <a:ext uri="{FF2B5EF4-FFF2-40B4-BE49-F238E27FC236}">
                <a16:creationId xmlns:a16="http://schemas.microsoft.com/office/drawing/2014/main" id="{610BB9FF-1386-C985-4122-A6E4B16AF713}"/>
              </a:ext>
            </a:extLst>
          </p:cNvPr>
          <p:cNvSpPr/>
          <p:nvPr/>
        </p:nvSpPr>
        <p:spPr>
          <a:xfrm>
            <a:off x="6074966" y="2967534"/>
            <a:ext cx="1964575" cy="599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O amor</a:t>
            </a:r>
            <a:endParaRPr lang="en-US" sz="2100" i="1" dirty="0">
              <a:solidFill>
                <a:srgbClr val="056768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9" name="Rectangle: Rounded Corners 7">
            <a:extLst>
              <a:ext uri="{FF2B5EF4-FFF2-40B4-BE49-F238E27FC236}">
                <a16:creationId xmlns:a16="http://schemas.microsoft.com/office/drawing/2014/main" id="{9C45B1C8-8DA9-7D2E-A792-3108DD19088B}"/>
              </a:ext>
            </a:extLst>
          </p:cNvPr>
          <p:cNvSpPr/>
          <p:nvPr/>
        </p:nvSpPr>
        <p:spPr>
          <a:xfrm>
            <a:off x="8141931" y="2967534"/>
            <a:ext cx="2124162" cy="599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A natureza</a:t>
            </a:r>
            <a:endParaRPr lang="en-US" sz="2100" i="1" dirty="0">
              <a:solidFill>
                <a:srgbClr val="056768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0" name="Rectangle: Rounded Corners 7">
            <a:extLst>
              <a:ext uri="{FF2B5EF4-FFF2-40B4-BE49-F238E27FC236}">
                <a16:creationId xmlns:a16="http://schemas.microsoft.com/office/drawing/2014/main" id="{424AE907-87EF-01B9-83C0-348CFBC41FCE}"/>
              </a:ext>
            </a:extLst>
          </p:cNvPr>
          <p:cNvSpPr/>
          <p:nvPr/>
        </p:nvSpPr>
        <p:spPr>
          <a:xfrm>
            <a:off x="7037112" y="3665893"/>
            <a:ext cx="1964575" cy="59940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O índio</a:t>
            </a:r>
            <a:endParaRPr lang="en-US" sz="2100" i="1" dirty="0">
              <a:solidFill>
                <a:srgbClr val="056768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2" name="TextBox 2">
            <a:extLst>
              <a:ext uri="{FF2B5EF4-FFF2-40B4-BE49-F238E27FC236}">
                <a16:creationId xmlns:a16="http://schemas.microsoft.com/office/drawing/2014/main" id="{BAB375D3-E5D6-804F-4427-26A24F8B635C}"/>
              </a:ext>
            </a:extLst>
          </p:cNvPr>
          <p:cNvSpPr txBox="1"/>
          <p:nvPr/>
        </p:nvSpPr>
        <p:spPr>
          <a:xfrm>
            <a:off x="986180" y="648663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Gonçalves Dias</a:t>
            </a:r>
          </a:p>
        </p:txBody>
      </p:sp>
      <p:sp>
        <p:nvSpPr>
          <p:cNvPr id="44" name="Rectangle 28">
            <a:extLst>
              <a:ext uri="{FF2B5EF4-FFF2-40B4-BE49-F238E27FC236}">
                <a16:creationId xmlns:a16="http://schemas.microsoft.com/office/drawing/2014/main" id="{F0DFF423-A11A-A05B-F09F-3FF7A16FB21F}"/>
              </a:ext>
            </a:extLst>
          </p:cNvPr>
          <p:cNvSpPr/>
          <p:nvPr/>
        </p:nvSpPr>
        <p:spPr>
          <a:xfrm>
            <a:off x="14110112" y="3446099"/>
            <a:ext cx="9985583" cy="3811312"/>
          </a:xfrm>
          <a:prstGeom prst="roundRect">
            <a:avLst>
              <a:gd name="adj" fmla="val 2653"/>
            </a:avLst>
          </a:prstGeom>
          <a:solidFill>
            <a:srgbClr val="06787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pic>
        <p:nvPicPr>
          <p:cNvPr id="45" name="Imagem 44" descr="Desenho de homem de terno e gravata&#10;&#10;Descrição gerada automaticamente">
            <a:extLst>
              <a:ext uri="{FF2B5EF4-FFF2-40B4-BE49-F238E27FC236}">
                <a16:creationId xmlns:a16="http://schemas.microsoft.com/office/drawing/2014/main" id="{D1FF2A0D-E7F8-E62F-7CB4-043894E1D9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3051" y="-302523"/>
            <a:ext cx="7521722" cy="8930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69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-0.06615 2.59259E-6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6 -3.7037E-7 L -0.06615 -3.7037E-7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4.16667E-6 0.1625 " pathEditMode="relative" rAng="0" ptsTypes="AA">
                                      <p:cBhvr>
                                        <p:cTn id="21" dur="75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  <p:bldP spid="30" grpId="0" animBg="1"/>
      <p:bldP spid="30" grpId="1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essoas em cima de cavalo&#10;&#10;Descrição gerada automaticamente">
            <a:extLst>
              <a:ext uri="{FF2B5EF4-FFF2-40B4-BE49-F238E27FC236}">
                <a16:creationId xmlns:a16="http://schemas.microsoft.com/office/drawing/2014/main" id="{7488B375-64CC-EFD5-7D80-EF57B75B6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655920"/>
            <a:ext cx="12403017" cy="831123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2" y="611778"/>
            <a:ext cx="11617853" cy="6858001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135" y="4792794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2086832" y="1629168"/>
            <a:ext cx="9119602" cy="5074787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20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</a:t>
            </a:r>
            <a:r>
              <a:rPr lang="pt-BR" sz="2000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AINDA UMA VEZ, ADEUS</a:t>
            </a:r>
            <a:endParaRPr lang="pt-BR" b="1" i="1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“Enfim te vejo! –- enfim posso,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Curvado a teus pés, dizer-te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não cessei de querer-te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Apesar do quanto sofri.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Muito pensei. Cruas ânsias,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Dos teus olhos afastado,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Houveram acabrunhado,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não lembrar-me de ti. [...]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Adeus que eu parto, senhora!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Negou-me o fado inimigo,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Ter sepultura entre os meus;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sz="1200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Negou-me nesta hora extrema,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Por extrema despedida,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Ouvir-te a voz comovida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Soluçar um breve Adeus!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Lerás, porém, algum dia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Meus versos d’alma arrancados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D’amargo pranto banhados,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Com sangue escritos; – e então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Confio que te comovas.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a minha dor te apiede,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chores, não de saudade, 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Nem de amor, -– de compaixão.”</a:t>
            </a:r>
          </a:p>
          <a:p>
            <a:pPr>
              <a:lnSpc>
                <a:spcPct val="114000"/>
              </a:lnSpc>
              <a:defRPr/>
            </a:pPr>
            <a:endParaRPr lang="pt-BR" sz="2000" b="1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3">
            <a:extLst>
              <a:ext uri="{FF2B5EF4-FFF2-40B4-BE49-F238E27FC236}">
                <a16:creationId xmlns:a16="http://schemas.microsoft.com/office/drawing/2014/main" id="{F6B79709-60D7-46C2-1D7D-CE0424D37067}"/>
              </a:ext>
            </a:extLst>
          </p:cNvPr>
          <p:cNvSpPr txBox="1"/>
          <p:nvPr/>
        </p:nvSpPr>
        <p:spPr>
          <a:xfrm>
            <a:off x="1942597" y="7509430"/>
            <a:ext cx="9119602" cy="4934299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20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 se morre de amor</a:t>
            </a:r>
            <a:br>
              <a:rPr lang="pt-BR" sz="20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“Se se morre de amor! – Não, não se morre,</a:t>
            </a:r>
            <a:b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Quando é fascinação que nos surpreende</a:t>
            </a:r>
            <a:b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De ruidoso sarau entre os festejos;</a:t>
            </a:r>
            <a:b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Quando luzes, calor, orquestra e flores</a:t>
            </a:r>
            <a:b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Assomos de prazer nos raiam n’alma,</a:t>
            </a:r>
            <a:b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embelezada e solta em tal ambiente</a:t>
            </a:r>
            <a:b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No que ouve e no que vê prazer alcança! [...]”</a:t>
            </a:r>
            <a:br>
              <a:rPr lang="pt-BR" sz="20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endParaRPr lang="pt-BR" sz="1600" b="1" dirty="0">
              <a:solidFill>
                <a:srgbClr val="71605A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Biblioteca Brasiliana Guita e José Mindlin: Primeiros cantos : poesias">
            <a:extLst>
              <a:ext uri="{FF2B5EF4-FFF2-40B4-BE49-F238E27FC236}">
                <a16:creationId xmlns:a16="http://schemas.microsoft.com/office/drawing/2014/main" id="{F3397078-9F6E-F30E-FA29-6085289CF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8245" y="-4161017"/>
            <a:ext cx="7264459" cy="1229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4">
            <a:extLst>
              <a:ext uri="{FF2B5EF4-FFF2-40B4-BE49-F238E27FC236}">
                <a16:creationId xmlns:a16="http://schemas.microsoft.com/office/drawing/2014/main" id="{6495E0B6-60EF-A447-5A84-D81E3A7E09EA}"/>
              </a:ext>
            </a:extLst>
          </p:cNvPr>
          <p:cNvSpPr txBox="1"/>
          <p:nvPr/>
        </p:nvSpPr>
        <p:spPr>
          <a:xfrm>
            <a:off x="6998560" y="116580"/>
            <a:ext cx="5521678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Platonismo</a:t>
            </a:r>
            <a:r>
              <a:rPr lang="en-US" sz="3600" b="1" spc="-150" dirty="0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 e </a:t>
            </a:r>
            <a:r>
              <a:rPr lang="en-US" sz="36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intenso</a:t>
            </a:r>
            <a:r>
              <a:rPr lang="en-US" sz="3600" b="1" spc="-150" dirty="0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 </a:t>
            </a:r>
            <a:r>
              <a:rPr lang="en-US" sz="36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sofrimento</a:t>
            </a:r>
            <a:r>
              <a:rPr lang="en-US" sz="3600" b="1" spc="-150" dirty="0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 amoroso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AAEF9A1C-E2DB-B4F4-1882-BA7BBF59B707}"/>
              </a:ext>
            </a:extLst>
          </p:cNvPr>
          <p:cNvSpPr txBox="1"/>
          <p:nvPr/>
        </p:nvSpPr>
        <p:spPr>
          <a:xfrm>
            <a:off x="2070838" y="3381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O amor </a:t>
            </a:r>
          </a:p>
        </p:txBody>
      </p:sp>
    </p:spTree>
    <p:extLst>
      <p:ext uri="{BB962C8B-B14F-4D97-AF65-F5344CB8AC3E}">
        <p14:creationId xmlns:p14="http://schemas.microsoft.com/office/powerpoint/2010/main" val="20648010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1.25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 descr="Uma imagem contendo ao ar livre, grama, edifício, grupo&#10;&#10;Descrição gerada automaticamente">
            <a:extLst>
              <a:ext uri="{FF2B5EF4-FFF2-40B4-BE49-F238E27FC236}">
                <a16:creationId xmlns:a16="http://schemas.microsoft.com/office/drawing/2014/main" id="{9DB5C3D2-8F50-E9BE-1B69-1F05E3146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96" y="-446197"/>
            <a:ext cx="12731266" cy="954845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8BB6D664-D4D1-C8ED-ED13-913AC48E68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60614F0-8386-1ECB-0E43-A3F4153A68A6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">
            <a:extLst>
              <a:ext uri="{FF2B5EF4-FFF2-40B4-BE49-F238E27FC236}">
                <a16:creationId xmlns:a16="http://schemas.microsoft.com/office/drawing/2014/main" id="{A52FDBC9-2CBF-659D-F869-B5A9CDE3E5A3}"/>
              </a:ext>
            </a:extLst>
          </p:cNvPr>
          <p:cNvSpPr txBox="1"/>
          <p:nvPr/>
        </p:nvSpPr>
        <p:spPr>
          <a:xfrm>
            <a:off x="1166195" y="566127"/>
            <a:ext cx="3543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GONÇALVES DIAS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9143B8A-0703-3013-0D7C-5748D75E5BDE}"/>
              </a:ext>
            </a:extLst>
          </p:cNvPr>
          <p:cNvSpPr txBox="1"/>
          <p:nvPr/>
        </p:nvSpPr>
        <p:spPr>
          <a:xfrm>
            <a:off x="1046772" y="3615372"/>
            <a:ext cx="4330767" cy="763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Bef>
                <a:spcPct val="0"/>
              </a:spcBef>
            </a:pPr>
            <a:r>
              <a:rPr lang="pt-BR" altLang="pt-BR" sz="2000" dirty="0">
                <a:solidFill>
                  <a:schemeClr val="bg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 natureza é idealizada como verdadeiro símbolo do Brasil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99B0D36E-3262-A035-40BB-821F612979FF}"/>
              </a:ext>
            </a:extLst>
          </p:cNvPr>
          <p:cNvSpPr/>
          <p:nvPr/>
        </p:nvSpPr>
        <p:spPr>
          <a:xfrm>
            <a:off x="1028519" y="2802489"/>
            <a:ext cx="4251051" cy="677562"/>
          </a:xfrm>
          <a:prstGeom prst="roundRect">
            <a:avLst>
              <a:gd name="adj" fmla="val 50000"/>
            </a:avLst>
          </a:prstGeom>
          <a:noFill/>
          <a:ln>
            <a:solidFill>
              <a:srgbClr val="056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latin typeface="Avenir Next LT Pro" panose="020B0504020202020204" pitchFamily="34" charset="0"/>
              </a:rPr>
              <a:t>Características gerais:</a:t>
            </a:r>
          </a:p>
        </p:txBody>
      </p:sp>
      <p:grpSp>
        <p:nvGrpSpPr>
          <p:cNvPr id="8" name="Google Shape;692;p46">
            <a:extLst>
              <a:ext uri="{FF2B5EF4-FFF2-40B4-BE49-F238E27FC236}">
                <a16:creationId xmlns:a16="http://schemas.microsoft.com/office/drawing/2014/main" id="{747EFB56-87B8-FD5F-3D2C-51A1C4E233E9}"/>
              </a:ext>
            </a:extLst>
          </p:cNvPr>
          <p:cNvGrpSpPr/>
          <p:nvPr/>
        </p:nvGrpSpPr>
        <p:grpSpPr>
          <a:xfrm>
            <a:off x="5991034" y="2364800"/>
            <a:ext cx="5184051" cy="5012022"/>
            <a:chOff x="712511" y="529411"/>
            <a:chExt cx="3713988" cy="2087589"/>
          </a:xfrm>
        </p:grpSpPr>
        <p:pic>
          <p:nvPicPr>
            <p:cNvPr id="10" name="Google Shape;693;p46">
              <a:extLst>
                <a:ext uri="{FF2B5EF4-FFF2-40B4-BE49-F238E27FC236}">
                  <a16:creationId xmlns:a16="http://schemas.microsoft.com/office/drawing/2014/main" id="{242A719E-4E76-2EDE-CDA2-0C5626CBC151}"/>
                </a:ext>
              </a:extLst>
            </p:cNvPr>
            <p:cNvPicPr preferRelativeResize="0"/>
            <p:nvPr/>
          </p:nvPicPr>
          <p:blipFill>
            <a:blip r:embed="rId4">
              <a:alphaModFix amt="80000"/>
            </a:blip>
            <a:stretch>
              <a:fillRect/>
            </a:stretch>
          </p:blipFill>
          <p:spPr>
            <a:xfrm rot="10800000">
              <a:off x="712511" y="529424"/>
              <a:ext cx="3713276" cy="20875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694;p46">
              <a:extLst>
                <a:ext uri="{FF2B5EF4-FFF2-40B4-BE49-F238E27FC236}">
                  <a16:creationId xmlns:a16="http://schemas.microsoft.com/office/drawing/2014/main" id="{3FF4D8E4-6773-9588-3834-C4ECBB9EC122}"/>
                </a:ext>
              </a:extLst>
            </p:cNvPr>
            <p:cNvPicPr preferRelativeResize="0"/>
            <p:nvPr/>
          </p:nvPicPr>
          <p:blipFill>
            <a:blip r:embed="rId4">
              <a:alphaModFix amt="80000"/>
            </a:blip>
            <a:stretch>
              <a:fillRect/>
            </a:stretch>
          </p:blipFill>
          <p:spPr>
            <a:xfrm rot="10800000">
              <a:off x="713224" y="529411"/>
              <a:ext cx="3713276" cy="20875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472;p13">
            <a:extLst>
              <a:ext uri="{FF2B5EF4-FFF2-40B4-BE49-F238E27FC236}">
                <a16:creationId xmlns:a16="http://schemas.microsoft.com/office/drawing/2014/main" id="{AC68259A-1608-E251-4657-AAC07FE49430}"/>
              </a:ext>
            </a:extLst>
          </p:cNvPr>
          <p:cNvSpPr/>
          <p:nvPr/>
        </p:nvSpPr>
        <p:spPr>
          <a:xfrm>
            <a:off x="6478801" y="2834777"/>
            <a:ext cx="3938228" cy="672741"/>
          </a:xfrm>
          <a:custGeom>
            <a:avLst/>
            <a:gdLst/>
            <a:ahLst/>
            <a:cxnLst/>
            <a:rect l="l" t="t" r="r" b="b"/>
            <a:pathLst>
              <a:path w="4330643" h="5207082" fill="none" extrusionOk="0">
                <a:moveTo>
                  <a:pt x="0" y="0"/>
                </a:moveTo>
                <a:cubicBezTo>
                  <a:pt x="2027270" y="-49533"/>
                  <a:pt x="2659989" y="-14809"/>
                  <a:pt x="4330643" y="0"/>
                </a:cubicBezTo>
                <a:cubicBezTo>
                  <a:pt x="4418282" y="1550330"/>
                  <a:pt x="4257964" y="2828268"/>
                  <a:pt x="4330643" y="5207082"/>
                </a:cubicBezTo>
                <a:cubicBezTo>
                  <a:pt x="3496425" y="5158851"/>
                  <a:pt x="640357" y="5291537"/>
                  <a:pt x="0" y="5207082"/>
                </a:cubicBezTo>
                <a:cubicBezTo>
                  <a:pt x="-38581" y="4087512"/>
                  <a:pt x="63341" y="1584302"/>
                  <a:pt x="0" y="0"/>
                </a:cubicBezTo>
                <a:close/>
              </a:path>
              <a:path w="4330643" h="5207082" extrusionOk="0">
                <a:moveTo>
                  <a:pt x="0" y="0"/>
                </a:moveTo>
                <a:cubicBezTo>
                  <a:pt x="1442531" y="118645"/>
                  <a:pt x="3418264" y="116012"/>
                  <a:pt x="4330643" y="0"/>
                </a:cubicBezTo>
                <a:cubicBezTo>
                  <a:pt x="4197761" y="1366951"/>
                  <a:pt x="4415594" y="4234367"/>
                  <a:pt x="4330643" y="5207082"/>
                </a:cubicBezTo>
                <a:cubicBezTo>
                  <a:pt x="2352092" y="5341682"/>
                  <a:pt x="698714" y="5049886"/>
                  <a:pt x="0" y="5207082"/>
                </a:cubicBezTo>
                <a:cubicBezTo>
                  <a:pt x="-20187" y="4075861"/>
                  <a:pt x="-152480" y="2503574"/>
                  <a:pt x="0" y="0"/>
                </a:cubicBezTo>
                <a:close/>
              </a:path>
            </a:pathLst>
          </a:custGeom>
          <a:solidFill>
            <a:srgbClr val="056768"/>
          </a:solidFill>
          <a:ln>
            <a:solidFill>
              <a:srgbClr val="056768"/>
            </a:solidFill>
          </a:ln>
          <a:effectLst>
            <a:outerShdw blurRad="406400" dist="38100" dir="8100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prstClr val="white"/>
                </a:solidFill>
                <a:latin typeface="Causten Semi Bold" panose="00000700000000000000" pitchFamily="50" charset="0"/>
                <a:sym typeface="Arial"/>
              </a:rPr>
              <a:t>Saudosismo</a:t>
            </a:r>
          </a:p>
        </p:txBody>
      </p:sp>
      <p:sp>
        <p:nvSpPr>
          <p:cNvPr id="23" name="Rectangle 24">
            <a:extLst>
              <a:ext uri="{FF2B5EF4-FFF2-40B4-BE49-F238E27FC236}">
                <a16:creationId xmlns:a16="http://schemas.microsoft.com/office/drawing/2014/main" id="{0E61E284-9AE1-9970-F595-75821A4DC703}"/>
              </a:ext>
            </a:extLst>
          </p:cNvPr>
          <p:cNvSpPr/>
          <p:nvPr/>
        </p:nvSpPr>
        <p:spPr>
          <a:xfrm>
            <a:off x="6478801" y="3697111"/>
            <a:ext cx="3938228" cy="1227586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solidFill>
              <a:srgbClr val="056768"/>
            </a:solidFill>
          </a:ln>
          <a:effectLst>
            <a:outerShdw blurRad="520700" dist="38100" dir="5400000" sx="93000" sy="93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pt-BR" dirty="0">
                <a:solidFill>
                  <a:srgbClr val="121C29"/>
                </a:solidFill>
                <a:latin typeface="Avenir Next LT Pro" panose="020B0504020202020204" pitchFamily="34" charset="0"/>
                <a:cs typeface="Sora ExtraBold" pitchFamily="2" charset="0"/>
              </a:rPr>
              <a:t>Exilado na Europa, o eu-lírico sente saudade da natureza brasileira, descrita em sua inigualável beleza</a:t>
            </a:r>
            <a:endParaRPr lang="pt-BR" i="1" dirty="0">
              <a:solidFill>
                <a:srgbClr val="121C29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452DCF91-2F0B-5B5F-3EEA-75635160A100}"/>
              </a:ext>
            </a:extLst>
          </p:cNvPr>
          <p:cNvSpPr/>
          <p:nvPr/>
        </p:nvSpPr>
        <p:spPr>
          <a:xfrm>
            <a:off x="10701664" y="2653553"/>
            <a:ext cx="196331" cy="3504521"/>
          </a:xfrm>
          <a:prstGeom prst="roundRect">
            <a:avLst>
              <a:gd name="adj" fmla="val 43739"/>
            </a:avLst>
          </a:prstGeom>
          <a:solidFill>
            <a:srgbClr val="1A19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067B989E-5709-108C-B0A4-24BEF55A45C1}"/>
              </a:ext>
            </a:extLst>
          </p:cNvPr>
          <p:cNvSpPr/>
          <p:nvPr/>
        </p:nvSpPr>
        <p:spPr>
          <a:xfrm>
            <a:off x="10770607" y="2846516"/>
            <a:ext cx="71098" cy="42756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Triângulo isósceles 25">
            <a:extLst>
              <a:ext uri="{FF2B5EF4-FFF2-40B4-BE49-F238E27FC236}">
                <a16:creationId xmlns:a16="http://schemas.microsoft.com/office/drawing/2014/main" id="{4A313A9F-1EBB-31E4-0DDD-15B2D330983B}"/>
              </a:ext>
            </a:extLst>
          </p:cNvPr>
          <p:cNvSpPr/>
          <p:nvPr/>
        </p:nvSpPr>
        <p:spPr>
          <a:xfrm>
            <a:off x="10764961" y="2717176"/>
            <a:ext cx="82388" cy="7102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Triângulo isósceles 26">
            <a:extLst>
              <a:ext uri="{FF2B5EF4-FFF2-40B4-BE49-F238E27FC236}">
                <a16:creationId xmlns:a16="http://schemas.microsoft.com/office/drawing/2014/main" id="{C2660CAD-B7D0-963A-EEC6-4F7754F1E8FC}"/>
              </a:ext>
            </a:extLst>
          </p:cNvPr>
          <p:cNvSpPr/>
          <p:nvPr/>
        </p:nvSpPr>
        <p:spPr>
          <a:xfrm rot="10800000">
            <a:off x="10764961" y="6013188"/>
            <a:ext cx="82388" cy="71024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4" name="Imagem 33" descr="Campo verde com árvores ao fundo&#10;&#10;Descrição gerada automaticamente">
            <a:extLst>
              <a:ext uri="{FF2B5EF4-FFF2-40B4-BE49-F238E27FC236}">
                <a16:creationId xmlns:a16="http://schemas.microsoft.com/office/drawing/2014/main" id="{2B079EE2-C597-DF10-A0A8-E062939FE4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203" y="4435506"/>
            <a:ext cx="15759533" cy="7699693"/>
          </a:xfrm>
          <a:prstGeom prst="rect">
            <a:avLst/>
          </a:prstGeom>
        </p:spPr>
      </p:pic>
      <p:sp>
        <p:nvSpPr>
          <p:cNvPr id="28" name="TextBox 2">
            <a:extLst>
              <a:ext uri="{FF2B5EF4-FFF2-40B4-BE49-F238E27FC236}">
                <a16:creationId xmlns:a16="http://schemas.microsoft.com/office/drawing/2014/main" id="{653DEC5C-093C-9E97-EF94-2100DBECBD43}"/>
              </a:ext>
            </a:extLst>
          </p:cNvPr>
          <p:cNvSpPr txBox="1"/>
          <p:nvPr/>
        </p:nvSpPr>
        <p:spPr>
          <a:xfrm>
            <a:off x="4124399" y="237033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A natureza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8FC640-E992-26C7-FECE-88A9F39B33B0}"/>
              </a:ext>
            </a:extLst>
          </p:cNvPr>
          <p:cNvSpPr/>
          <p:nvPr/>
        </p:nvSpPr>
        <p:spPr>
          <a:xfrm>
            <a:off x="673510" y="1168720"/>
            <a:ext cx="5386509" cy="1351153"/>
          </a:xfrm>
          <a:prstGeom prst="roundRect">
            <a:avLst>
              <a:gd name="adj" fmla="val 2653"/>
            </a:avLst>
          </a:prstGeom>
          <a:solidFill>
            <a:srgbClr val="06787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D690DB6E-2D6E-77F3-FD84-FE700A53B9F7}"/>
              </a:ext>
            </a:extLst>
          </p:cNvPr>
          <p:cNvSpPr txBox="1"/>
          <p:nvPr/>
        </p:nvSpPr>
        <p:spPr>
          <a:xfrm>
            <a:off x="831265" y="1190804"/>
            <a:ext cx="4021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2000" b="1" kern="0" spc="300" dirty="0">
                <a:solidFill>
                  <a:srgbClr val="FFFF99"/>
                </a:solidFill>
                <a:latin typeface="Causten Light" panose="00000400000000000000" pitchFamily="50" charset="0"/>
                <a:cs typeface="Mondia" panose="02000500060000000003" pitchFamily="50" charset="0"/>
                <a:sym typeface="Arial"/>
              </a:rPr>
              <a:t>OBRA</a:t>
            </a:r>
          </a:p>
        </p:txBody>
      </p:sp>
      <p:sp>
        <p:nvSpPr>
          <p:cNvPr id="31" name="TextBox 29">
            <a:extLst>
              <a:ext uri="{FF2B5EF4-FFF2-40B4-BE49-F238E27FC236}">
                <a16:creationId xmlns:a16="http://schemas.microsoft.com/office/drawing/2014/main" id="{D3E6560C-B75B-F6E7-DCF6-FAFA2309EE39}"/>
              </a:ext>
            </a:extLst>
          </p:cNvPr>
          <p:cNvSpPr txBox="1"/>
          <p:nvPr/>
        </p:nvSpPr>
        <p:spPr>
          <a:xfrm>
            <a:off x="786861" y="1578020"/>
            <a:ext cx="5203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spc="-150" dirty="0">
                <a:solidFill>
                  <a:schemeClr val="bg1"/>
                </a:solidFill>
                <a:latin typeface="Causten Semi Bold" panose="00000700000000000000" pitchFamily="50" charset="0"/>
                <a:cs typeface="Sora ExtraBold" pitchFamily="2" charset="0"/>
              </a:rPr>
              <a:t>Primeiros cantos</a:t>
            </a:r>
            <a:r>
              <a:rPr lang="pt-BR" sz="3600" b="1" spc="-150" dirty="0">
                <a:solidFill>
                  <a:schemeClr val="bg1"/>
                </a:solidFill>
                <a:latin typeface="Causten Semi Bold" panose="00000700000000000000" pitchFamily="50" charset="0"/>
                <a:cs typeface="Sora ExtraBold" pitchFamily="2" charset="0"/>
              </a:rPr>
              <a:t> (1846)</a:t>
            </a:r>
            <a:endParaRPr lang="en-US" b="1" spc="-150" dirty="0">
              <a:solidFill>
                <a:schemeClr val="bg1"/>
              </a:solidFill>
              <a:latin typeface="Causten Semi Bold" panose="00000700000000000000" pitchFamily="50" charset="0"/>
              <a:cs typeface="Sora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505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-4.16667E-7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4.16667E-6 0.0724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/>
      <p:bldP spid="31" grpId="0"/>
      <p:bldP spid="3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0">
                <a:srgbClr val="01000E">
                  <a:alpha val="60000"/>
                </a:srgbClr>
              </a:gs>
              <a:gs pos="37000">
                <a:srgbClr val="01000E">
                  <a:alpha val="9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0" y="0"/>
            <a:ext cx="13004799" cy="6973598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6502398" y="263187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27" descr="Mala de viagem&#10;&#10;Descrição gerada automaticamente com confiança média">
            <a:extLst>
              <a:ext uri="{FF2B5EF4-FFF2-40B4-BE49-F238E27FC236}">
                <a16:creationId xmlns:a16="http://schemas.microsoft.com/office/drawing/2014/main" id="{F322B63A-88C6-9F17-BE08-D253C4C3DA8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39" y="2709161"/>
            <a:ext cx="6314826" cy="4509656"/>
          </a:xfrm>
          <a:prstGeom prst="rect">
            <a:avLst/>
          </a:prstGeom>
        </p:spPr>
      </p:pic>
      <p:pic>
        <p:nvPicPr>
          <p:cNvPr id="26" name="Imagem 25" descr="Padrão do plano de fundo&#10;&#10;Descrição gerada automaticamente">
            <a:extLst>
              <a:ext uri="{FF2B5EF4-FFF2-40B4-BE49-F238E27FC236}">
                <a16:creationId xmlns:a16="http://schemas.microsoft.com/office/drawing/2014/main" id="{ED9A7FBF-C392-849D-EA68-0A0C685C84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45" y="-525404"/>
            <a:ext cx="12304889" cy="8202439"/>
          </a:xfrm>
          <a:prstGeom prst="rect">
            <a:avLst/>
          </a:prstGeom>
        </p:spPr>
      </p:pic>
      <p:pic>
        <p:nvPicPr>
          <p:cNvPr id="30" name="Imagem 2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EA650C5-94DA-F176-4A92-18769F6C1B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33" y="-1"/>
            <a:ext cx="11617853" cy="7563394"/>
          </a:xfrm>
          <a:prstGeom prst="rect">
            <a:avLst/>
          </a:prstGeom>
        </p:spPr>
      </p:pic>
      <p:pic>
        <p:nvPicPr>
          <p:cNvPr id="32" name="Imagem 31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7FEBBBD2-FD96-DE09-53B6-D7BA3A8D4F6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135" y="4792794"/>
            <a:ext cx="1834761" cy="1834761"/>
          </a:xfrm>
          <a:prstGeom prst="rect">
            <a:avLst/>
          </a:prstGeom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FF762A48-04E3-6FE6-BDB4-9B61BACAAA08}"/>
              </a:ext>
            </a:extLst>
          </p:cNvPr>
          <p:cNvSpPr txBox="1"/>
          <p:nvPr/>
        </p:nvSpPr>
        <p:spPr>
          <a:xfrm>
            <a:off x="1970877" y="944707"/>
            <a:ext cx="9119602" cy="5566011"/>
          </a:xfrm>
          <a:prstGeom prst="rect">
            <a:avLst/>
          </a:prstGeom>
          <a:noFill/>
        </p:spPr>
        <p:txBody>
          <a:bodyPr wrap="square" numCol="2" spcCol="360000" rtlCol="0">
            <a:spAutoFit/>
          </a:bodyPr>
          <a:lstStyle/>
          <a:p>
            <a:pPr>
              <a:lnSpc>
                <a:spcPct val="114000"/>
              </a:lnSpc>
              <a:defRPr/>
            </a:pPr>
            <a:r>
              <a:rPr lang="pt-BR" sz="20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                              </a:t>
            </a:r>
          </a:p>
          <a:p>
            <a:pPr>
              <a:lnSpc>
                <a:spcPct val="114000"/>
              </a:lnSpc>
              <a:defRPr/>
            </a:pPr>
            <a:r>
              <a:rPr lang="pt-BR" sz="2000" b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      </a:t>
            </a:r>
            <a:r>
              <a:rPr lang="pt-BR" sz="2000" b="1" i="1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CANÇÃO DO EXÍLIO</a:t>
            </a: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“Minha terra tem palmeiras, 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Onde canta o Sabiá; 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As aves, que aqui gorjeiam,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Não gorjeiam como lá.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Nosso céu tem mais estrelas, 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Nossas várzeas têm mais flores, 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Nossos bosques têm mais vida, 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Nossa vida mais amores. [...] </a:t>
            </a: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endParaRPr lang="pt-BR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defRPr/>
            </a:pP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Minha terra tem primores, 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tais não encontro eu cá; 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Em cismar -– sozinho, à noite -– 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Mais prazer eu encontro lá;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Minha terra tem palmeiras, 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Onde canta o Sabiá. 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 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Não permita Deus que eu morra, 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Sem que eu volte para lá; 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Sem que desfrute os primores 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Que não encontro por cá; 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Sem </a:t>
            </a:r>
            <a:r>
              <a:rPr lang="pt-BR" dirty="0" err="1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qu’inda</a:t>
            </a: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 aviste as palmeiras, </a:t>
            </a:r>
            <a:b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</a:br>
            <a:r>
              <a:rPr lang="pt-BR" dirty="0">
                <a:solidFill>
                  <a:srgbClr val="1A1921"/>
                </a:solidFill>
                <a:latin typeface="Avenir Next LT Pro" panose="020B0504020202020204" pitchFamily="34" charset="0"/>
                <a:cs typeface="Arial" panose="020B0604020202020204" pitchFamily="34" charset="0"/>
              </a:rPr>
              <a:t>Onde canta o Sabiá.” </a:t>
            </a:r>
          </a:p>
          <a:p>
            <a:pPr>
              <a:lnSpc>
                <a:spcPct val="114000"/>
              </a:lnSpc>
              <a:defRPr/>
            </a:pPr>
            <a:endParaRPr lang="pt-BR" sz="2000" b="1" dirty="0">
              <a:solidFill>
                <a:srgbClr val="1A1921"/>
              </a:solidFill>
              <a:latin typeface="Avenir Next LT Pro" panose="020B05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28">
            <a:extLst>
              <a:ext uri="{FF2B5EF4-FFF2-40B4-BE49-F238E27FC236}">
                <a16:creationId xmlns:a16="http://schemas.microsoft.com/office/drawing/2014/main" id="{53795B3B-6F3E-3F85-E561-446B22EF18E3}"/>
              </a:ext>
            </a:extLst>
          </p:cNvPr>
          <p:cNvSpPr/>
          <p:nvPr/>
        </p:nvSpPr>
        <p:spPr>
          <a:xfrm>
            <a:off x="15025740" y="-664931"/>
            <a:ext cx="16847291" cy="7408311"/>
          </a:xfrm>
          <a:prstGeom prst="roundRect">
            <a:avLst>
              <a:gd name="adj" fmla="val 9886"/>
            </a:avLst>
          </a:prstGeom>
          <a:solidFill>
            <a:srgbClr val="056768">
              <a:alpha val="66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E10133C5-FD5C-F6EA-E5E8-5600C02B70AA}"/>
              </a:ext>
            </a:extLst>
          </p:cNvPr>
          <p:cNvSpPr txBox="1"/>
          <p:nvPr/>
        </p:nvSpPr>
        <p:spPr>
          <a:xfrm>
            <a:off x="19471365" y="1976713"/>
            <a:ext cx="621512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Obras</a:t>
            </a:r>
            <a:endParaRPr lang="en-US" sz="3600" b="1" spc="-150" dirty="0">
              <a:gradFill>
                <a:gsLst>
                  <a:gs pos="100000">
                    <a:schemeClr val="bg1"/>
                  </a:gs>
                  <a:gs pos="60000">
                    <a:schemeClr val="bg1"/>
                  </a:gs>
                  <a:gs pos="5000">
                    <a:schemeClr val="bg1">
                      <a:alpha val="62000"/>
                    </a:schemeClr>
                  </a:gs>
                </a:gsLst>
                <a:path path="circle">
                  <a:fillToRect r="100000" b="100000"/>
                </a:path>
              </a:gradFill>
              <a:latin typeface="Causten Bold" panose="00000800000000000000" pitchFamily="50" charset="0"/>
              <a:cs typeface="Sora ExtraBold" pitchFamily="2" charset="0"/>
            </a:endParaRP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236F2398-3138-A7DF-A0A6-A49E593E76C4}"/>
              </a:ext>
            </a:extLst>
          </p:cNvPr>
          <p:cNvSpPr/>
          <p:nvPr/>
        </p:nvSpPr>
        <p:spPr>
          <a:xfrm rot="21448857">
            <a:off x="20919465" y="2059555"/>
            <a:ext cx="508342" cy="504964"/>
          </a:xfrm>
          <a:prstGeom prst="ellipse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&gt;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D1F223CB-427F-A9E4-1995-CB70296ED769}"/>
              </a:ext>
            </a:extLst>
          </p:cNvPr>
          <p:cNvCxnSpPr>
            <a:cxnSpLocks/>
          </p:cNvCxnSpPr>
          <p:nvPr/>
        </p:nvCxnSpPr>
        <p:spPr>
          <a:xfrm>
            <a:off x="19608680" y="2612272"/>
            <a:ext cx="8812085" cy="0"/>
          </a:xfrm>
          <a:prstGeom prst="line">
            <a:avLst/>
          </a:prstGeom>
          <a:ln>
            <a:solidFill>
              <a:schemeClr val="bg1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 descr="Desenho de homem de terno e gravata&#10;&#10;Descrição gerada automaticamente">
            <a:extLst>
              <a:ext uri="{FF2B5EF4-FFF2-40B4-BE49-F238E27FC236}">
                <a16:creationId xmlns:a16="http://schemas.microsoft.com/office/drawing/2014/main" id="{8959E6BB-1156-4FFE-B899-EF984E6E83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1347" y="-1456886"/>
            <a:ext cx="7292141" cy="865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73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1.25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m 32" descr="Uma imagem contendo ao ar livre, grama, edifício, grupo&#10;&#10;Descrição gerada automaticamente">
            <a:extLst>
              <a:ext uri="{FF2B5EF4-FFF2-40B4-BE49-F238E27FC236}">
                <a16:creationId xmlns:a16="http://schemas.microsoft.com/office/drawing/2014/main" id="{9ACE81B6-43A9-CCDC-B1BD-9C4440CCB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96" y="-446197"/>
            <a:ext cx="12731266" cy="954845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8BB6D664-D4D1-C8ED-ED13-913AC48E68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60614F0-8386-1ECB-0E43-A3F4153A68A6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">
            <a:extLst>
              <a:ext uri="{FF2B5EF4-FFF2-40B4-BE49-F238E27FC236}">
                <a16:creationId xmlns:a16="http://schemas.microsoft.com/office/drawing/2014/main" id="{A52FDBC9-2CBF-659D-F869-B5A9CDE3E5A3}"/>
              </a:ext>
            </a:extLst>
          </p:cNvPr>
          <p:cNvSpPr txBox="1"/>
          <p:nvPr/>
        </p:nvSpPr>
        <p:spPr>
          <a:xfrm>
            <a:off x="1166195" y="566127"/>
            <a:ext cx="3543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GONÇALVES DIAS</a:t>
            </a:r>
          </a:p>
        </p:txBody>
      </p:sp>
      <p:sp>
        <p:nvSpPr>
          <p:cNvPr id="42" name="TextBox 2">
            <a:extLst>
              <a:ext uri="{FF2B5EF4-FFF2-40B4-BE49-F238E27FC236}">
                <a16:creationId xmlns:a16="http://schemas.microsoft.com/office/drawing/2014/main" id="{BAB375D3-E5D6-804F-4427-26A24F8B635C}"/>
              </a:ext>
            </a:extLst>
          </p:cNvPr>
          <p:cNvSpPr txBox="1"/>
          <p:nvPr/>
        </p:nvSpPr>
        <p:spPr>
          <a:xfrm>
            <a:off x="986180" y="648663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O índio</a:t>
            </a:r>
          </a:p>
        </p:txBody>
      </p:sp>
      <p:sp>
        <p:nvSpPr>
          <p:cNvPr id="2" name="Rectangle 28">
            <a:extLst>
              <a:ext uri="{FF2B5EF4-FFF2-40B4-BE49-F238E27FC236}">
                <a16:creationId xmlns:a16="http://schemas.microsoft.com/office/drawing/2014/main" id="{0804357A-D55D-5CF5-0B04-28103FD3A58A}"/>
              </a:ext>
            </a:extLst>
          </p:cNvPr>
          <p:cNvSpPr/>
          <p:nvPr/>
        </p:nvSpPr>
        <p:spPr>
          <a:xfrm>
            <a:off x="878160" y="1532328"/>
            <a:ext cx="11365759" cy="5031339"/>
          </a:xfrm>
          <a:prstGeom prst="roundRect">
            <a:avLst>
              <a:gd name="adj" fmla="val 9886"/>
            </a:avLst>
          </a:prstGeom>
          <a:solidFill>
            <a:srgbClr val="056768">
              <a:alpha val="66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28B87189-DDB0-5832-2DBD-60A780E4A5A8}"/>
              </a:ext>
            </a:extLst>
          </p:cNvPr>
          <p:cNvSpPr txBox="1"/>
          <p:nvPr/>
        </p:nvSpPr>
        <p:spPr>
          <a:xfrm>
            <a:off x="5349620" y="2056905"/>
            <a:ext cx="419293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Obras</a:t>
            </a:r>
            <a:endParaRPr lang="en-US" sz="3600" b="1" spc="-150" dirty="0">
              <a:gradFill>
                <a:gsLst>
                  <a:gs pos="100000">
                    <a:schemeClr val="bg1"/>
                  </a:gs>
                  <a:gs pos="60000">
                    <a:schemeClr val="bg1"/>
                  </a:gs>
                  <a:gs pos="5000">
                    <a:schemeClr val="bg1">
                      <a:alpha val="62000"/>
                    </a:schemeClr>
                  </a:gs>
                </a:gsLst>
                <a:path path="circle">
                  <a:fillToRect r="100000" b="100000"/>
                </a:path>
              </a:gradFill>
              <a:latin typeface="Causten Bold" panose="00000800000000000000" pitchFamily="50" charset="0"/>
              <a:cs typeface="Sora ExtraBold" pitchFamily="2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EB7956B-1559-E9AF-FE8E-E926A9F51A7E}"/>
              </a:ext>
            </a:extLst>
          </p:cNvPr>
          <p:cNvSpPr/>
          <p:nvPr/>
        </p:nvSpPr>
        <p:spPr>
          <a:xfrm rot="21448857">
            <a:off x="6801360" y="2078492"/>
            <a:ext cx="342945" cy="342945"/>
          </a:xfrm>
          <a:prstGeom prst="ellipse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&gt;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2DA4C9C7-AE8C-14A5-094A-485B6EE7C544}"/>
              </a:ext>
            </a:extLst>
          </p:cNvPr>
          <p:cNvCxnSpPr>
            <a:cxnSpLocks/>
          </p:cNvCxnSpPr>
          <p:nvPr/>
        </p:nvCxnSpPr>
        <p:spPr>
          <a:xfrm>
            <a:off x="5486935" y="2465634"/>
            <a:ext cx="5944934" cy="0"/>
          </a:xfrm>
          <a:prstGeom prst="line">
            <a:avLst/>
          </a:prstGeom>
          <a:ln>
            <a:solidFill>
              <a:schemeClr val="bg1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6">
            <a:extLst>
              <a:ext uri="{FF2B5EF4-FFF2-40B4-BE49-F238E27FC236}">
                <a16:creationId xmlns:a16="http://schemas.microsoft.com/office/drawing/2014/main" id="{AFFC3D44-D33D-EC8D-8298-F4A97FE6315E}"/>
              </a:ext>
            </a:extLst>
          </p:cNvPr>
          <p:cNvSpPr txBox="1"/>
          <p:nvPr/>
        </p:nvSpPr>
        <p:spPr>
          <a:xfrm>
            <a:off x="5259618" y="5535575"/>
            <a:ext cx="1770149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16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Os timbiras</a:t>
            </a: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 </a:t>
            </a:r>
            <a:r>
              <a:rPr lang="pt-BR" sz="1400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(1857, épico inacabado) </a:t>
            </a:r>
            <a:endParaRPr lang="en-US" sz="14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13" name="Straight Connector 17">
            <a:extLst>
              <a:ext uri="{FF2B5EF4-FFF2-40B4-BE49-F238E27FC236}">
                <a16:creationId xmlns:a16="http://schemas.microsoft.com/office/drawing/2014/main" id="{FB0D9DAC-7F67-0AED-0E57-B6F391E87C57}"/>
              </a:ext>
            </a:extLst>
          </p:cNvPr>
          <p:cNvCxnSpPr>
            <a:cxnSpLocks/>
          </p:cNvCxnSpPr>
          <p:nvPr/>
        </p:nvCxnSpPr>
        <p:spPr>
          <a:xfrm>
            <a:off x="5521057" y="5421569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m 22">
            <a:extLst>
              <a:ext uri="{FF2B5EF4-FFF2-40B4-BE49-F238E27FC236}">
                <a16:creationId xmlns:a16="http://schemas.microsoft.com/office/drawing/2014/main" id="{7EAC496E-4B3F-CE77-2B31-DC8797F2C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 r="4126"/>
          <a:stretch/>
        </p:blipFill>
        <p:spPr>
          <a:xfrm>
            <a:off x="5426953" y="3060325"/>
            <a:ext cx="1470588" cy="2265347"/>
          </a:xfrm>
          <a:prstGeom prst="roundRect">
            <a:avLst>
              <a:gd name="adj" fmla="val 3481"/>
            </a:avLst>
          </a:prstGeom>
        </p:spPr>
      </p:pic>
      <p:sp>
        <p:nvSpPr>
          <p:cNvPr id="24" name="TextBox 16">
            <a:extLst>
              <a:ext uri="{FF2B5EF4-FFF2-40B4-BE49-F238E27FC236}">
                <a16:creationId xmlns:a16="http://schemas.microsoft.com/office/drawing/2014/main" id="{16786EC1-7DD1-C38C-B351-03A4FC97A9DB}"/>
              </a:ext>
            </a:extLst>
          </p:cNvPr>
          <p:cNvSpPr txBox="1"/>
          <p:nvPr/>
        </p:nvSpPr>
        <p:spPr>
          <a:xfrm>
            <a:off x="7779223" y="5551926"/>
            <a:ext cx="1722387" cy="348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>
              <a:lnSpc>
                <a:spcPct val="114000"/>
              </a:lnSpc>
            </a:pPr>
            <a:r>
              <a:rPr lang="pt-BR" sz="1600" i="1" dirty="0">
                <a:solidFill>
                  <a:schemeClr val="bg1"/>
                </a:solidFill>
                <a:latin typeface="Avenir Next LT Pro" panose="020B0504020202020204" pitchFamily="34" charset="0"/>
              </a:rPr>
              <a:t>I-Juca </a:t>
            </a:r>
            <a:r>
              <a:rPr lang="pt-BR" sz="1600" i="1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Pirama</a:t>
            </a:r>
            <a:endParaRPr lang="en-US" sz="1400" b="0" i="1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25" name="Straight Connector 17">
            <a:extLst>
              <a:ext uri="{FF2B5EF4-FFF2-40B4-BE49-F238E27FC236}">
                <a16:creationId xmlns:a16="http://schemas.microsoft.com/office/drawing/2014/main" id="{57A07404-327B-B59F-E1AB-B4B3FB00FF7C}"/>
              </a:ext>
            </a:extLst>
          </p:cNvPr>
          <p:cNvCxnSpPr>
            <a:cxnSpLocks/>
          </p:cNvCxnSpPr>
          <p:nvPr/>
        </p:nvCxnSpPr>
        <p:spPr>
          <a:xfrm>
            <a:off x="8021693" y="5416956"/>
            <a:ext cx="189635" cy="1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Imagem 25">
            <a:extLst>
              <a:ext uri="{FF2B5EF4-FFF2-40B4-BE49-F238E27FC236}">
                <a16:creationId xmlns:a16="http://schemas.microsoft.com/office/drawing/2014/main" id="{4EDCF2BD-5923-074D-9328-F12E8963B6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 r="4126"/>
          <a:stretch/>
        </p:blipFill>
        <p:spPr>
          <a:xfrm>
            <a:off x="7927589" y="3055712"/>
            <a:ext cx="1470588" cy="2265347"/>
          </a:xfrm>
          <a:prstGeom prst="roundRect">
            <a:avLst>
              <a:gd name="adj" fmla="val 3481"/>
            </a:avLst>
          </a:prstGeom>
        </p:spPr>
      </p:pic>
      <p:pic>
        <p:nvPicPr>
          <p:cNvPr id="34" name="Imagem 33" descr="Desenho de homem de terno e gravata&#10;&#10;Descrição gerada automaticamente">
            <a:extLst>
              <a:ext uri="{FF2B5EF4-FFF2-40B4-BE49-F238E27FC236}">
                <a16:creationId xmlns:a16="http://schemas.microsoft.com/office/drawing/2014/main" id="{85439F92-8863-6D51-3A87-1E2AC92477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3" y="1213390"/>
            <a:ext cx="4919528" cy="584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365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7.40741E-7 L -2.08333E-6 0.07245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08333E-7 2.59259E-6 L -0.06615 2.59259E-6 " pathEditMode="relative" rAng="0" ptsTypes="AA">
                                      <p:cBhvr>
                                        <p:cTn id="15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375E-6 -1.48148E-6 L -4.375E-6 0.07246 " pathEditMode="relative" rAng="0" ptsTypes="AA">
                                      <p:cBhvr>
                                        <p:cTn id="20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85185E-6 L 3.125E-6 0.07245 " pathEditMode="relative" rAng="0" ptsTypes="AA">
                                      <p:cBhvr>
                                        <p:cTn id="28" dur="5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accel="49333" decel="50667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5E-6 -4.81481E-6 L -0.06615 -4.81481E-6 " pathEditMode="relative" rAng="0" ptsTypes="AA">
                                      <p:cBhvr>
                                        <p:cTn id="33" dur="7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6667E-6 4.81481E-6 L -1.66667E-6 0.07245 " pathEditMode="relative" rAng="0" ptsTypes="AA">
                                      <p:cBhvr>
                                        <p:cTn id="38" dur="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4" grpId="0"/>
      <p:bldP spid="2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m 45" descr="Uma imagem contendo ao ar livre, grama, edifício, grupo&#10;&#10;Descrição gerada automaticamente">
            <a:extLst>
              <a:ext uri="{FF2B5EF4-FFF2-40B4-BE49-F238E27FC236}">
                <a16:creationId xmlns:a16="http://schemas.microsoft.com/office/drawing/2014/main" id="{6E3F9BFC-5B6B-EB32-445F-2DE4F913D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96" y="-446197"/>
            <a:ext cx="12731266" cy="954845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8BB6D664-D4D1-C8ED-ED13-913AC48E68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60614F0-8386-1ECB-0E43-A3F4153A68A6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">
            <a:extLst>
              <a:ext uri="{FF2B5EF4-FFF2-40B4-BE49-F238E27FC236}">
                <a16:creationId xmlns:a16="http://schemas.microsoft.com/office/drawing/2014/main" id="{A52FDBC9-2CBF-659D-F869-B5A9CDE3E5A3}"/>
              </a:ext>
            </a:extLst>
          </p:cNvPr>
          <p:cNvSpPr txBox="1"/>
          <p:nvPr/>
        </p:nvSpPr>
        <p:spPr>
          <a:xfrm>
            <a:off x="1166195" y="566127"/>
            <a:ext cx="3543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GONÇALVES DIAS</a:t>
            </a:r>
          </a:p>
        </p:txBody>
      </p:sp>
      <p:sp>
        <p:nvSpPr>
          <p:cNvPr id="42" name="TextBox 2">
            <a:extLst>
              <a:ext uri="{FF2B5EF4-FFF2-40B4-BE49-F238E27FC236}">
                <a16:creationId xmlns:a16="http://schemas.microsoft.com/office/drawing/2014/main" id="{BAB375D3-E5D6-804F-4427-26A24F8B635C}"/>
              </a:ext>
            </a:extLst>
          </p:cNvPr>
          <p:cNvSpPr txBox="1"/>
          <p:nvPr/>
        </p:nvSpPr>
        <p:spPr>
          <a:xfrm>
            <a:off x="986180" y="648663"/>
            <a:ext cx="6580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I-</a:t>
            </a:r>
            <a:r>
              <a:rPr lang="en-US" sz="5400" i="1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Juca</a:t>
            </a:r>
            <a:r>
              <a:rPr lang="en-US" sz="5400" i="1" spc="-3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</a:t>
            </a:r>
            <a:r>
              <a:rPr lang="en-US" sz="5400" i="1" spc="-300" dirty="0" err="1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Pirama</a:t>
            </a:r>
            <a:endParaRPr lang="en-US" sz="5400" i="1" spc="-300" dirty="0">
              <a:solidFill>
                <a:schemeClr val="bg1"/>
              </a:solidFill>
              <a:latin typeface="Causten Bold" panose="00000800000000000000" pitchFamily="50" charset="0"/>
              <a:cs typeface="Sora ExtraBold" pitchFamily="2" charset="0"/>
            </a:endParaRPr>
          </a:p>
        </p:txBody>
      </p:sp>
      <p:sp>
        <p:nvSpPr>
          <p:cNvPr id="30" name="Rectangle: Top Corners Rounded 1">
            <a:extLst>
              <a:ext uri="{FF2B5EF4-FFF2-40B4-BE49-F238E27FC236}">
                <a16:creationId xmlns:a16="http://schemas.microsoft.com/office/drawing/2014/main" id="{F30B143C-3660-7975-4713-CD1D0D188CF8}"/>
              </a:ext>
            </a:extLst>
          </p:cNvPr>
          <p:cNvSpPr/>
          <p:nvPr/>
        </p:nvSpPr>
        <p:spPr>
          <a:xfrm rot="5400000">
            <a:off x="2614734" y="174086"/>
            <a:ext cx="1474905" cy="444904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56768">
              <a:alpha val="5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10">
            <a:extLst>
              <a:ext uri="{FF2B5EF4-FFF2-40B4-BE49-F238E27FC236}">
                <a16:creationId xmlns:a16="http://schemas.microsoft.com/office/drawing/2014/main" id="{ABFE28AC-9040-31AF-8762-AFC5804FD674}"/>
              </a:ext>
            </a:extLst>
          </p:cNvPr>
          <p:cNvGrpSpPr/>
          <p:nvPr/>
        </p:nvGrpSpPr>
        <p:grpSpPr>
          <a:xfrm>
            <a:off x="1049211" y="1933211"/>
            <a:ext cx="1049594" cy="844672"/>
            <a:chOff x="7075295" y="4131833"/>
            <a:chExt cx="899770" cy="589563"/>
          </a:xfrm>
        </p:grpSpPr>
        <p:sp>
          <p:nvSpPr>
            <p:cNvPr id="32" name="Rectangle: Rounded Corners 12">
              <a:extLst>
                <a:ext uri="{FF2B5EF4-FFF2-40B4-BE49-F238E27FC236}">
                  <a16:creationId xmlns:a16="http://schemas.microsoft.com/office/drawing/2014/main" id="{0E3F1A18-B5C5-0E52-4645-AF5EDE961E4D}"/>
                </a:ext>
              </a:extLst>
            </p:cNvPr>
            <p:cNvSpPr/>
            <p:nvPr/>
          </p:nvSpPr>
          <p:spPr>
            <a:xfrm>
              <a:off x="7230880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chemeClr val="bg1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  <p:sp>
          <p:nvSpPr>
            <p:cNvPr id="33" name="Rectangle 13">
              <a:extLst>
                <a:ext uri="{FF2B5EF4-FFF2-40B4-BE49-F238E27FC236}">
                  <a16:creationId xmlns:a16="http://schemas.microsoft.com/office/drawing/2014/main" id="{B4AABB8B-14B5-9ABB-D243-4F2537762D40}"/>
                </a:ext>
              </a:extLst>
            </p:cNvPr>
            <p:cNvSpPr/>
            <p:nvPr/>
          </p:nvSpPr>
          <p:spPr>
            <a:xfrm>
              <a:off x="7075295" y="4131833"/>
              <a:ext cx="899770" cy="501541"/>
            </a:xfrm>
            <a:prstGeom prst="rect">
              <a:avLst/>
            </a:prstGeom>
            <a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b="-4302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</p:grpSp>
      <p:sp>
        <p:nvSpPr>
          <p:cNvPr id="34" name="TextBox 7">
            <a:extLst>
              <a:ext uri="{FF2B5EF4-FFF2-40B4-BE49-F238E27FC236}">
                <a16:creationId xmlns:a16="http://schemas.microsoft.com/office/drawing/2014/main" id="{6F6CB6C3-A3F6-9F8D-C75F-E3AEAAD8454E}"/>
              </a:ext>
            </a:extLst>
          </p:cNvPr>
          <p:cNvSpPr txBox="1"/>
          <p:nvPr/>
        </p:nvSpPr>
        <p:spPr>
          <a:xfrm>
            <a:off x="2012089" y="2032738"/>
            <a:ext cx="3372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Poema épico-dramático </a:t>
            </a:r>
          </a:p>
          <a:p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de intenso lirismo</a:t>
            </a:r>
            <a:endParaRPr lang="pt-BR" sz="20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5" name="Rectangle: Top Corners Rounded 1">
            <a:extLst>
              <a:ext uri="{FF2B5EF4-FFF2-40B4-BE49-F238E27FC236}">
                <a16:creationId xmlns:a16="http://schemas.microsoft.com/office/drawing/2014/main" id="{60B76284-0CB3-8012-23E7-D825E07A7C54}"/>
              </a:ext>
            </a:extLst>
          </p:cNvPr>
          <p:cNvSpPr/>
          <p:nvPr/>
        </p:nvSpPr>
        <p:spPr>
          <a:xfrm rot="5400000">
            <a:off x="4710631" y="1379917"/>
            <a:ext cx="1474904" cy="444904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56768">
              <a:alpha val="5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10">
            <a:extLst>
              <a:ext uri="{FF2B5EF4-FFF2-40B4-BE49-F238E27FC236}">
                <a16:creationId xmlns:a16="http://schemas.microsoft.com/office/drawing/2014/main" id="{3AA2CB6C-3166-AD6B-3E6C-7C185B7F3F0E}"/>
              </a:ext>
            </a:extLst>
          </p:cNvPr>
          <p:cNvGrpSpPr/>
          <p:nvPr/>
        </p:nvGrpSpPr>
        <p:grpSpPr>
          <a:xfrm>
            <a:off x="3168697" y="3152694"/>
            <a:ext cx="1049594" cy="844671"/>
            <a:chOff x="7095518" y="4131834"/>
            <a:chExt cx="899770" cy="589562"/>
          </a:xfrm>
        </p:grpSpPr>
        <p:sp>
          <p:nvSpPr>
            <p:cNvPr id="37" name="Rectangle: Rounded Corners 12">
              <a:extLst>
                <a:ext uri="{FF2B5EF4-FFF2-40B4-BE49-F238E27FC236}">
                  <a16:creationId xmlns:a16="http://schemas.microsoft.com/office/drawing/2014/main" id="{96C39E72-8E36-9E5D-389D-F3FB63C3104A}"/>
                </a:ext>
              </a:extLst>
            </p:cNvPr>
            <p:cNvSpPr/>
            <p:nvPr/>
          </p:nvSpPr>
          <p:spPr>
            <a:xfrm>
              <a:off x="7230880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chemeClr val="bg1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  <p:sp>
          <p:nvSpPr>
            <p:cNvPr id="38" name="Rectangle 13">
              <a:extLst>
                <a:ext uri="{FF2B5EF4-FFF2-40B4-BE49-F238E27FC236}">
                  <a16:creationId xmlns:a16="http://schemas.microsoft.com/office/drawing/2014/main" id="{8730986A-F52A-CBD1-C8E5-92631443C0F6}"/>
                </a:ext>
              </a:extLst>
            </p:cNvPr>
            <p:cNvSpPr/>
            <p:nvPr/>
          </p:nvSpPr>
          <p:spPr>
            <a:xfrm>
              <a:off x="7095518" y="4131834"/>
              <a:ext cx="899770" cy="583941"/>
            </a:xfrm>
            <a:prstGeom prst="rect">
              <a:avLst/>
            </a:prstGeom>
            <a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1" b="-19278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</p:grpSp>
      <p:sp>
        <p:nvSpPr>
          <p:cNvPr id="39" name="TextBox 7">
            <a:extLst>
              <a:ext uri="{FF2B5EF4-FFF2-40B4-BE49-F238E27FC236}">
                <a16:creationId xmlns:a16="http://schemas.microsoft.com/office/drawing/2014/main" id="{823C9032-F7C9-0CA1-3FAA-24A709C05393}"/>
              </a:ext>
            </a:extLst>
          </p:cNvPr>
          <p:cNvSpPr txBox="1"/>
          <p:nvPr/>
        </p:nvSpPr>
        <p:spPr>
          <a:xfrm>
            <a:off x="4107985" y="3093121"/>
            <a:ext cx="2632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Verossimilhança </a:t>
            </a:r>
          </a:p>
          <a:p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na descrição dos costumes indígenas</a:t>
            </a:r>
            <a:endParaRPr lang="pt-BR" sz="20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40" name="Rectangle: Top Corners Rounded 1">
            <a:extLst>
              <a:ext uri="{FF2B5EF4-FFF2-40B4-BE49-F238E27FC236}">
                <a16:creationId xmlns:a16="http://schemas.microsoft.com/office/drawing/2014/main" id="{82A9DDEB-3D57-26C5-F824-805A5AE19880}"/>
              </a:ext>
            </a:extLst>
          </p:cNvPr>
          <p:cNvSpPr/>
          <p:nvPr/>
        </p:nvSpPr>
        <p:spPr>
          <a:xfrm rot="5400000">
            <a:off x="7512973" y="2663573"/>
            <a:ext cx="1474904" cy="444904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56768">
              <a:alpha val="53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10">
            <a:extLst>
              <a:ext uri="{FF2B5EF4-FFF2-40B4-BE49-F238E27FC236}">
                <a16:creationId xmlns:a16="http://schemas.microsoft.com/office/drawing/2014/main" id="{87392B7C-C9B0-5975-6167-640F21DDDF26}"/>
              </a:ext>
            </a:extLst>
          </p:cNvPr>
          <p:cNvGrpSpPr/>
          <p:nvPr/>
        </p:nvGrpSpPr>
        <p:grpSpPr>
          <a:xfrm>
            <a:off x="5933802" y="4422695"/>
            <a:ext cx="1049594" cy="937179"/>
            <a:chOff x="7075295" y="4131832"/>
            <a:chExt cx="899770" cy="654131"/>
          </a:xfrm>
        </p:grpSpPr>
        <p:sp>
          <p:nvSpPr>
            <p:cNvPr id="43" name="Rectangle: Rounded Corners 12">
              <a:extLst>
                <a:ext uri="{FF2B5EF4-FFF2-40B4-BE49-F238E27FC236}">
                  <a16:creationId xmlns:a16="http://schemas.microsoft.com/office/drawing/2014/main" id="{5D8E2455-84A1-5FFC-508F-A39D63A11275}"/>
                </a:ext>
              </a:extLst>
            </p:cNvPr>
            <p:cNvSpPr/>
            <p:nvPr/>
          </p:nvSpPr>
          <p:spPr>
            <a:xfrm>
              <a:off x="7230880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chemeClr val="bg1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  <p:sp>
          <p:nvSpPr>
            <p:cNvPr id="44" name="Rectangle 13">
              <a:extLst>
                <a:ext uri="{FF2B5EF4-FFF2-40B4-BE49-F238E27FC236}">
                  <a16:creationId xmlns:a16="http://schemas.microsoft.com/office/drawing/2014/main" id="{B50BA557-CD6D-9474-8BEF-59708EBB4605}"/>
                </a:ext>
              </a:extLst>
            </p:cNvPr>
            <p:cNvSpPr/>
            <p:nvPr/>
          </p:nvSpPr>
          <p:spPr>
            <a:xfrm>
              <a:off x="7075295" y="4131832"/>
              <a:ext cx="899770" cy="654131"/>
            </a:xfrm>
            <a:prstGeom prst="rect">
              <a:avLst/>
            </a:prstGeom>
            <a:blipFill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18464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" panose="020B0504020202020204" pitchFamily="34" charset="0"/>
              </a:endParaRPr>
            </a:p>
          </p:txBody>
        </p:sp>
      </p:grpSp>
      <p:sp>
        <p:nvSpPr>
          <p:cNvPr id="45" name="TextBox 7">
            <a:extLst>
              <a:ext uri="{FF2B5EF4-FFF2-40B4-BE49-F238E27FC236}">
                <a16:creationId xmlns:a16="http://schemas.microsoft.com/office/drawing/2014/main" id="{100560C8-8869-7F88-7410-BE9658BAEEC3}"/>
              </a:ext>
            </a:extLst>
          </p:cNvPr>
          <p:cNvSpPr txBox="1"/>
          <p:nvPr/>
        </p:nvSpPr>
        <p:spPr>
          <a:xfrm>
            <a:off x="6937624" y="4363128"/>
            <a:ext cx="3016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O índio é descrito </a:t>
            </a:r>
            <a:r>
              <a:rPr lang="pt-BR" sz="2000" b="1" u="sng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sem</a:t>
            </a:r>
            <a:r>
              <a:rPr lang="pt-BR" sz="2000" b="1" dirty="0">
                <a:solidFill>
                  <a:schemeClr val="bg1"/>
                </a:solidFill>
                <a:latin typeface="Avenir Next LT Pro" panose="020B0504020202020204" pitchFamily="34" charset="0"/>
                <a:cs typeface="Sora ExtraBold" pitchFamily="2" charset="0"/>
              </a:rPr>
              <a:t> que tenha sofrido influência cultural externa</a:t>
            </a:r>
            <a:endParaRPr lang="pt-BR" sz="2000" dirty="0">
              <a:solidFill>
                <a:schemeClr val="bg1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55" name="Rectangle 28">
            <a:extLst>
              <a:ext uri="{FF2B5EF4-FFF2-40B4-BE49-F238E27FC236}">
                <a16:creationId xmlns:a16="http://schemas.microsoft.com/office/drawing/2014/main" id="{AF9B9725-F3C8-8FB0-24DD-788C900D3716}"/>
              </a:ext>
            </a:extLst>
          </p:cNvPr>
          <p:cNvSpPr/>
          <p:nvPr/>
        </p:nvSpPr>
        <p:spPr>
          <a:xfrm>
            <a:off x="0" y="-9738707"/>
            <a:ext cx="14243237" cy="7504385"/>
          </a:xfrm>
          <a:prstGeom prst="roundRect">
            <a:avLst>
              <a:gd name="adj" fmla="val 9886"/>
            </a:avLst>
          </a:prstGeom>
          <a:solidFill>
            <a:srgbClr val="056768">
              <a:alpha val="66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381000" dist="152400" dir="5400000" algn="t" rotWithShape="0">
              <a:srgbClr val="056768">
                <a:alpha val="13000"/>
              </a:srgbClr>
            </a:outerShdw>
          </a:effectLst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56" name="TextBox 14">
            <a:extLst>
              <a:ext uri="{FF2B5EF4-FFF2-40B4-BE49-F238E27FC236}">
                <a16:creationId xmlns:a16="http://schemas.microsoft.com/office/drawing/2014/main" id="{56FA78CF-1B31-58DE-C780-34673616D16F}"/>
              </a:ext>
            </a:extLst>
          </p:cNvPr>
          <p:cNvSpPr txBox="1"/>
          <p:nvPr/>
        </p:nvSpPr>
        <p:spPr>
          <a:xfrm>
            <a:off x="4445625" y="-7010157"/>
            <a:ext cx="5254462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3600" b="1" spc="-150" dirty="0" err="1">
                <a:gradFill>
                  <a:gsLst>
                    <a:gs pos="100000">
                      <a:schemeClr val="bg1"/>
                    </a:gs>
                    <a:gs pos="60000">
                      <a:schemeClr val="bg1"/>
                    </a:gs>
                    <a:gs pos="5000">
                      <a:schemeClr val="bg1">
                        <a:alpha val="62000"/>
                      </a:schemeClr>
                    </a:gs>
                  </a:gsLst>
                  <a:path path="circle">
                    <a:fillToRect r="100000" b="100000"/>
                  </a:path>
                </a:gradFill>
                <a:latin typeface="Causten Bold" panose="00000800000000000000" pitchFamily="50" charset="0"/>
                <a:cs typeface="Sora ExtraBold" pitchFamily="2" charset="0"/>
              </a:rPr>
              <a:t>Obras</a:t>
            </a:r>
            <a:endParaRPr lang="en-US" sz="3600" b="1" spc="-150" dirty="0">
              <a:gradFill>
                <a:gsLst>
                  <a:gs pos="100000">
                    <a:schemeClr val="bg1"/>
                  </a:gs>
                  <a:gs pos="60000">
                    <a:schemeClr val="bg1"/>
                  </a:gs>
                  <a:gs pos="5000">
                    <a:schemeClr val="bg1">
                      <a:alpha val="62000"/>
                    </a:schemeClr>
                  </a:gs>
                </a:gsLst>
                <a:path path="circle">
                  <a:fillToRect r="100000" b="100000"/>
                </a:path>
              </a:gradFill>
              <a:latin typeface="Causten Bold" panose="00000800000000000000" pitchFamily="50" charset="0"/>
              <a:cs typeface="Sora ExtraBold" pitchFamily="2" charset="0"/>
            </a:endParaRPr>
          </a:p>
        </p:txBody>
      </p:sp>
      <p:sp>
        <p:nvSpPr>
          <p:cNvPr id="57" name="Elipse 56">
            <a:extLst>
              <a:ext uri="{FF2B5EF4-FFF2-40B4-BE49-F238E27FC236}">
                <a16:creationId xmlns:a16="http://schemas.microsoft.com/office/drawing/2014/main" id="{4A1B81E5-0BE3-B767-F55C-021705BECA6A}"/>
              </a:ext>
            </a:extLst>
          </p:cNvPr>
          <p:cNvSpPr/>
          <p:nvPr/>
        </p:nvSpPr>
        <p:spPr>
          <a:xfrm rot="21448857">
            <a:off x="5893618" y="-6922965"/>
            <a:ext cx="429769" cy="511512"/>
          </a:xfrm>
          <a:prstGeom prst="ellipse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&gt;</a:t>
            </a:r>
          </a:p>
        </p:txBody>
      </p:sp>
      <p:cxnSp>
        <p:nvCxnSpPr>
          <p:cNvPr id="58" name="Conector reto 57">
            <a:extLst>
              <a:ext uri="{FF2B5EF4-FFF2-40B4-BE49-F238E27FC236}">
                <a16:creationId xmlns:a16="http://schemas.microsoft.com/office/drawing/2014/main" id="{A55CC036-DCD6-1FF9-1C98-8C464C1167C1}"/>
              </a:ext>
            </a:extLst>
          </p:cNvPr>
          <p:cNvCxnSpPr>
            <a:cxnSpLocks/>
          </p:cNvCxnSpPr>
          <p:nvPr/>
        </p:nvCxnSpPr>
        <p:spPr>
          <a:xfrm>
            <a:off x="4582940" y="-6365430"/>
            <a:ext cx="7450018" cy="0"/>
          </a:xfrm>
          <a:prstGeom prst="line">
            <a:avLst/>
          </a:prstGeom>
          <a:ln>
            <a:solidFill>
              <a:schemeClr val="bg1">
                <a:alpha val="3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16">
            <a:extLst>
              <a:ext uri="{FF2B5EF4-FFF2-40B4-BE49-F238E27FC236}">
                <a16:creationId xmlns:a16="http://schemas.microsoft.com/office/drawing/2014/main" id="{72BE43AD-2D0E-843C-74DF-1B0B26A7AEFA}"/>
              </a:ext>
            </a:extLst>
          </p:cNvPr>
          <p:cNvSpPr txBox="1"/>
          <p:nvPr/>
        </p:nvSpPr>
        <p:spPr>
          <a:xfrm>
            <a:off x="4457468" y="-3711953"/>
            <a:ext cx="2307948" cy="601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Os timbiras </a:t>
            </a:r>
            <a:r>
              <a:rPr lang="pt-BR" sz="1400" b="0" dirty="0">
                <a:solidFill>
                  <a:schemeClr val="bg1"/>
                </a:solidFill>
                <a:latin typeface="Avenir Next LT Pro" panose="020B0504020202020204" pitchFamily="34" charset="0"/>
              </a:rPr>
              <a:t>(1857, épico inacabado) </a:t>
            </a:r>
            <a:endParaRPr lang="en-US" sz="14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60" name="Straight Connector 17">
            <a:extLst>
              <a:ext uri="{FF2B5EF4-FFF2-40B4-BE49-F238E27FC236}">
                <a16:creationId xmlns:a16="http://schemas.microsoft.com/office/drawing/2014/main" id="{FD2555F0-4A59-1C36-E784-931E2DF38DF5}"/>
              </a:ext>
            </a:extLst>
          </p:cNvPr>
          <p:cNvCxnSpPr>
            <a:cxnSpLocks/>
          </p:cNvCxnSpPr>
          <p:nvPr/>
        </p:nvCxnSpPr>
        <p:spPr>
          <a:xfrm>
            <a:off x="4617062" y="-3409495"/>
            <a:ext cx="237645" cy="0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Imagem 60">
            <a:extLst>
              <a:ext uri="{FF2B5EF4-FFF2-40B4-BE49-F238E27FC236}">
                <a16:creationId xmlns:a16="http://schemas.microsoft.com/office/drawing/2014/main" id="{04B78F0F-24BC-058C-4E91-C4D352567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 r="4126"/>
          <a:stretch/>
        </p:blipFill>
        <p:spPr>
          <a:xfrm>
            <a:off x="4522958" y="-6884221"/>
            <a:ext cx="2193424" cy="3378829"/>
          </a:xfrm>
          <a:prstGeom prst="roundRect">
            <a:avLst>
              <a:gd name="adj" fmla="val 3481"/>
            </a:avLst>
          </a:prstGeom>
        </p:spPr>
      </p:pic>
      <p:sp>
        <p:nvSpPr>
          <p:cNvPr id="62" name="TextBox 16">
            <a:extLst>
              <a:ext uri="{FF2B5EF4-FFF2-40B4-BE49-F238E27FC236}">
                <a16:creationId xmlns:a16="http://schemas.microsoft.com/office/drawing/2014/main" id="{EF4E7D65-B382-2081-2E6F-186E2A4DC807}"/>
              </a:ext>
            </a:extLst>
          </p:cNvPr>
          <p:cNvSpPr txBox="1"/>
          <p:nvPr/>
        </p:nvSpPr>
        <p:spPr>
          <a:xfrm>
            <a:off x="7014550" y="-3452984"/>
            <a:ext cx="2341728" cy="353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Sora ExtraBold" pitchFamily="2" charset="0"/>
              </a:defRPr>
            </a:lvl1pPr>
          </a:lstStyle>
          <a:p>
            <a:pPr algn="l">
              <a:lnSpc>
                <a:spcPct val="114000"/>
              </a:lnSpc>
            </a:pPr>
            <a:r>
              <a:rPr lang="pt-BR" sz="1600" dirty="0">
                <a:solidFill>
                  <a:schemeClr val="bg1"/>
                </a:solidFill>
                <a:latin typeface="Avenir Next LT Pro" panose="020B0504020202020204" pitchFamily="34" charset="0"/>
              </a:rPr>
              <a:t>I-Juca </a:t>
            </a:r>
            <a:r>
              <a:rPr lang="pt-BR" sz="1600" dirty="0" err="1">
                <a:solidFill>
                  <a:schemeClr val="bg1"/>
                </a:solidFill>
                <a:latin typeface="Avenir Next LT Pro" panose="020B0504020202020204" pitchFamily="34" charset="0"/>
              </a:rPr>
              <a:t>Pirama</a:t>
            </a:r>
            <a:endParaRPr lang="en-US" sz="1400" b="0" dirty="0">
              <a:solidFill>
                <a:schemeClr val="bg1"/>
              </a:solidFill>
              <a:latin typeface="Avenir Next LT Pro" panose="020B0504020202020204" pitchFamily="34" charset="0"/>
            </a:endParaRPr>
          </a:p>
        </p:txBody>
      </p:sp>
      <p:cxnSp>
        <p:nvCxnSpPr>
          <p:cNvPr id="63" name="Straight Connector 17">
            <a:extLst>
              <a:ext uri="{FF2B5EF4-FFF2-40B4-BE49-F238E27FC236}">
                <a16:creationId xmlns:a16="http://schemas.microsoft.com/office/drawing/2014/main" id="{4C8D344B-656C-6374-5D52-278844983F11}"/>
              </a:ext>
            </a:extLst>
          </p:cNvPr>
          <p:cNvCxnSpPr>
            <a:cxnSpLocks/>
          </p:cNvCxnSpPr>
          <p:nvPr/>
        </p:nvCxnSpPr>
        <p:spPr>
          <a:xfrm>
            <a:off x="7117698" y="-3414108"/>
            <a:ext cx="237645" cy="0"/>
          </a:xfrm>
          <a:prstGeom prst="line">
            <a:avLst/>
          </a:prstGeom>
          <a:ln w="50800" cap="rnd">
            <a:solidFill>
              <a:srgbClr val="0567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Imagem 63">
            <a:extLst>
              <a:ext uri="{FF2B5EF4-FFF2-40B4-BE49-F238E27FC236}">
                <a16:creationId xmlns:a16="http://schemas.microsoft.com/office/drawing/2014/main" id="{7E0F92A1-B8AC-C41D-0380-BE7C4F83876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 r="4126"/>
          <a:stretch/>
        </p:blipFill>
        <p:spPr>
          <a:xfrm>
            <a:off x="7023594" y="-6888834"/>
            <a:ext cx="2193424" cy="3378829"/>
          </a:xfrm>
          <a:prstGeom prst="roundRect">
            <a:avLst>
              <a:gd name="adj" fmla="val 3481"/>
            </a:avLst>
          </a:prstGeom>
        </p:spPr>
      </p:pic>
      <p:pic>
        <p:nvPicPr>
          <p:cNvPr id="65" name="Imagem 64" descr="Desenho de homem de terno e gravata&#10;&#10;Descrição gerada automaticamente">
            <a:extLst>
              <a:ext uri="{FF2B5EF4-FFF2-40B4-BE49-F238E27FC236}">
                <a16:creationId xmlns:a16="http://schemas.microsoft.com/office/drawing/2014/main" id="{67CF7C9F-C7C2-A51D-7C38-5D1E6AC7D4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393" y="-10488578"/>
            <a:ext cx="7337615" cy="8711674"/>
          </a:xfrm>
          <a:prstGeom prst="rect">
            <a:avLst/>
          </a:prstGeom>
        </p:spPr>
      </p:pic>
      <p:pic>
        <p:nvPicPr>
          <p:cNvPr id="69" name="Imagem 68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F473D5F-B5CA-D634-E1BD-1DB4DE7082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141" y="8740231"/>
            <a:ext cx="14141992" cy="8917919"/>
          </a:xfrm>
          <a:prstGeom prst="rect">
            <a:avLst/>
          </a:prstGeom>
        </p:spPr>
      </p:pic>
      <p:sp>
        <p:nvSpPr>
          <p:cNvPr id="70" name="TextBox 25">
            <a:extLst>
              <a:ext uri="{FF2B5EF4-FFF2-40B4-BE49-F238E27FC236}">
                <a16:creationId xmlns:a16="http://schemas.microsoft.com/office/drawing/2014/main" id="{2D220229-7DA0-568D-0B9E-066E1A5ADFE7}"/>
              </a:ext>
            </a:extLst>
          </p:cNvPr>
          <p:cNvSpPr txBox="1"/>
          <p:nvPr/>
        </p:nvSpPr>
        <p:spPr>
          <a:xfrm>
            <a:off x="4153238" y="13397478"/>
            <a:ext cx="5903555" cy="353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pt-BR" sz="1600" b="1" kern="0" dirty="0">
                <a:solidFill>
                  <a:srgbClr val="1A192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Ameríndio = </a:t>
            </a:r>
            <a:r>
              <a:rPr lang="pt-BR" sz="1600" kern="0" dirty="0">
                <a:solidFill>
                  <a:srgbClr val="1A192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Adaptação do bom selvagem </a:t>
            </a:r>
            <a:r>
              <a:rPr lang="pt-BR" sz="1600" kern="0" dirty="0" err="1">
                <a:solidFill>
                  <a:srgbClr val="1A192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rousseauno</a:t>
            </a:r>
            <a:endParaRPr lang="pt-BR" sz="1200" kern="0" dirty="0">
              <a:solidFill>
                <a:srgbClr val="1A1921"/>
              </a:solidFill>
              <a:latin typeface="Avenir Next LT Pro" panose="020B0504020202020204" pitchFamily="34" charset="0"/>
              <a:cs typeface="Mondia" panose="02000500060000000003" pitchFamily="50" charset="0"/>
              <a:sym typeface="Arial"/>
            </a:endParaRPr>
          </a:p>
        </p:txBody>
      </p:sp>
      <p:grpSp>
        <p:nvGrpSpPr>
          <p:cNvPr id="71" name="Group 19">
            <a:extLst>
              <a:ext uri="{FF2B5EF4-FFF2-40B4-BE49-F238E27FC236}">
                <a16:creationId xmlns:a16="http://schemas.microsoft.com/office/drawing/2014/main" id="{893344F9-801D-54E2-4F6A-F54592E7843E}"/>
              </a:ext>
            </a:extLst>
          </p:cNvPr>
          <p:cNvGrpSpPr/>
          <p:nvPr/>
        </p:nvGrpSpPr>
        <p:grpSpPr>
          <a:xfrm>
            <a:off x="3188419" y="13223309"/>
            <a:ext cx="1544646" cy="1234348"/>
            <a:chOff x="7891157" y="4137455"/>
            <a:chExt cx="806337" cy="609730"/>
          </a:xfrm>
        </p:grpSpPr>
        <p:sp>
          <p:nvSpPr>
            <p:cNvPr id="72" name="Rectangle: Rounded Corners 20">
              <a:extLst>
                <a:ext uri="{FF2B5EF4-FFF2-40B4-BE49-F238E27FC236}">
                  <a16:creationId xmlns:a16="http://schemas.microsoft.com/office/drawing/2014/main" id="{A11D9597-996E-09A0-7852-FABB68C82BAA}"/>
                </a:ext>
              </a:extLst>
            </p:cNvPr>
            <p:cNvSpPr/>
            <p:nvPr/>
          </p:nvSpPr>
          <p:spPr>
            <a:xfrm>
              <a:off x="8003878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rgbClr val="E2CFAE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usten" panose="00000500000000000000" pitchFamily="50" charset="0"/>
              </a:endParaRPr>
            </a:p>
          </p:txBody>
        </p:sp>
        <p:sp>
          <p:nvSpPr>
            <p:cNvPr id="73" name="Rectangle 21">
              <a:extLst>
                <a:ext uri="{FF2B5EF4-FFF2-40B4-BE49-F238E27FC236}">
                  <a16:creationId xmlns:a16="http://schemas.microsoft.com/office/drawing/2014/main" id="{5A71C803-600C-63D3-FDC5-1C8D4AF2DDC3}"/>
                </a:ext>
              </a:extLst>
            </p:cNvPr>
            <p:cNvSpPr/>
            <p:nvPr/>
          </p:nvSpPr>
          <p:spPr>
            <a:xfrm>
              <a:off x="7891157" y="4163244"/>
              <a:ext cx="806337" cy="583941"/>
            </a:xfrm>
            <a:prstGeom prst="rect">
              <a:avLst/>
            </a:prstGeom>
            <a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b="-1664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usten" panose="00000500000000000000" pitchFamily="50" charset="0"/>
              </a:endParaRPr>
            </a:p>
          </p:txBody>
        </p:sp>
      </p:grpSp>
      <p:sp>
        <p:nvSpPr>
          <p:cNvPr id="74" name="Google Shape;472;p13">
            <a:extLst>
              <a:ext uri="{FF2B5EF4-FFF2-40B4-BE49-F238E27FC236}">
                <a16:creationId xmlns:a16="http://schemas.microsoft.com/office/drawing/2014/main" id="{94737539-E8B2-0230-A2AF-1C47063ED709}"/>
              </a:ext>
            </a:extLst>
          </p:cNvPr>
          <p:cNvSpPr/>
          <p:nvPr/>
        </p:nvSpPr>
        <p:spPr>
          <a:xfrm>
            <a:off x="3387369" y="12400629"/>
            <a:ext cx="9157517" cy="1044490"/>
          </a:xfrm>
          <a:custGeom>
            <a:avLst/>
            <a:gdLst/>
            <a:ahLst/>
            <a:cxnLst/>
            <a:rect l="l" t="t" r="r" b="b"/>
            <a:pathLst>
              <a:path w="4330643" h="5207082" fill="none" extrusionOk="0">
                <a:moveTo>
                  <a:pt x="0" y="0"/>
                </a:moveTo>
                <a:cubicBezTo>
                  <a:pt x="2027270" y="-49533"/>
                  <a:pt x="2659989" y="-14809"/>
                  <a:pt x="4330643" y="0"/>
                </a:cubicBezTo>
                <a:cubicBezTo>
                  <a:pt x="4418282" y="1550330"/>
                  <a:pt x="4257964" y="2828268"/>
                  <a:pt x="4330643" y="5207082"/>
                </a:cubicBezTo>
                <a:cubicBezTo>
                  <a:pt x="3496425" y="5158851"/>
                  <a:pt x="640357" y="5291537"/>
                  <a:pt x="0" y="5207082"/>
                </a:cubicBezTo>
                <a:cubicBezTo>
                  <a:pt x="-38581" y="4087512"/>
                  <a:pt x="63341" y="1584302"/>
                  <a:pt x="0" y="0"/>
                </a:cubicBezTo>
                <a:close/>
              </a:path>
              <a:path w="4330643" h="5207082" extrusionOk="0">
                <a:moveTo>
                  <a:pt x="0" y="0"/>
                </a:moveTo>
                <a:cubicBezTo>
                  <a:pt x="1442531" y="118645"/>
                  <a:pt x="3418264" y="116012"/>
                  <a:pt x="4330643" y="0"/>
                </a:cubicBezTo>
                <a:cubicBezTo>
                  <a:pt x="4197761" y="1366951"/>
                  <a:pt x="4415594" y="4234367"/>
                  <a:pt x="4330643" y="5207082"/>
                </a:cubicBezTo>
                <a:cubicBezTo>
                  <a:pt x="2352092" y="5341682"/>
                  <a:pt x="698714" y="5049886"/>
                  <a:pt x="0" y="5207082"/>
                </a:cubicBezTo>
                <a:cubicBezTo>
                  <a:pt x="-20187" y="4075861"/>
                  <a:pt x="-152480" y="2503574"/>
                  <a:pt x="0" y="0"/>
                </a:cubicBezTo>
                <a:close/>
              </a:path>
            </a:pathLst>
          </a:custGeom>
          <a:solidFill>
            <a:srgbClr val="D0B17A">
              <a:alpha val="60000"/>
            </a:srgbClr>
          </a:solidFill>
          <a:ln>
            <a:solidFill>
              <a:srgbClr val="E2CFAE">
                <a:alpha val="84000"/>
              </a:srgbClr>
            </a:solidFill>
          </a:ln>
          <a:effectLst>
            <a:outerShdw blurRad="406400" dist="38100" dir="8100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rgbClr val="1A1921"/>
                </a:solidFill>
                <a:latin typeface="Causten Semi Bold" panose="00000700000000000000" pitchFamily="50" charset="0"/>
                <a:sym typeface="Arial"/>
              </a:rPr>
              <a:t>Características</a:t>
            </a:r>
          </a:p>
        </p:txBody>
      </p:sp>
      <p:pic>
        <p:nvPicPr>
          <p:cNvPr id="75" name="Imagem 74" descr="Uma imagem contendo pessoa, segurando, vestindo, bola&#10;&#10;Descrição gerada automaticamente">
            <a:extLst>
              <a:ext uri="{FF2B5EF4-FFF2-40B4-BE49-F238E27FC236}">
                <a16:creationId xmlns:a16="http://schemas.microsoft.com/office/drawing/2014/main" id="{83EAF9D2-0125-D8BA-D6B3-04970C9F048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6247" y="10442907"/>
            <a:ext cx="10617158" cy="7076678"/>
          </a:xfrm>
          <a:prstGeom prst="rect">
            <a:avLst/>
          </a:prstGeom>
        </p:spPr>
      </p:pic>
      <p:sp>
        <p:nvSpPr>
          <p:cNvPr id="76" name="TextBox 25">
            <a:extLst>
              <a:ext uri="{FF2B5EF4-FFF2-40B4-BE49-F238E27FC236}">
                <a16:creationId xmlns:a16="http://schemas.microsoft.com/office/drawing/2014/main" id="{9EEBA1E9-48FE-75FC-69EE-43D353AAB1C9}"/>
              </a:ext>
            </a:extLst>
          </p:cNvPr>
          <p:cNvSpPr txBox="1"/>
          <p:nvPr/>
        </p:nvSpPr>
        <p:spPr>
          <a:xfrm>
            <a:off x="4153238" y="14411568"/>
            <a:ext cx="5166125" cy="353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lnSpc>
                <a:spcPct val="114000"/>
              </a:lnSpc>
              <a:buClr>
                <a:srgbClr val="000000"/>
              </a:buClr>
              <a:defRPr/>
            </a:pPr>
            <a:r>
              <a:rPr lang="pt-BR" sz="1600" b="1" kern="0" dirty="0">
                <a:solidFill>
                  <a:srgbClr val="1A1921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Grande variedade rítmica e musicalidade</a:t>
            </a:r>
            <a:endParaRPr lang="pt-BR" sz="1200" kern="0" dirty="0">
              <a:solidFill>
                <a:srgbClr val="1A1921"/>
              </a:solidFill>
              <a:latin typeface="Avenir Next LT Pro" panose="020B0504020202020204" pitchFamily="34" charset="0"/>
              <a:cs typeface="Mondia" panose="02000500060000000003" pitchFamily="50" charset="0"/>
              <a:sym typeface="Arial"/>
            </a:endParaRPr>
          </a:p>
        </p:txBody>
      </p:sp>
      <p:grpSp>
        <p:nvGrpSpPr>
          <p:cNvPr id="77" name="Group 19">
            <a:extLst>
              <a:ext uri="{FF2B5EF4-FFF2-40B4-BE49-F238E27FC236}">
                <a16:creationId xmlns:a16="http://schemas.microsoft.com/office/drawing/2014/main" id="{3A505BC9-23E8-AC79-755C-37BAE826523C}"/>
              </a:ext>
            </a:extLst>
          </p:cNvPr>
          <p:cNvGrpSpPr/>
          <p:nvPr/>
        </p:nvGrpSpPr>
        <p:grpSpPr>
          <a:xfrm>
            <a:off x="3188419" y="14237399"/>
            <a:ext cx="1544646" cy="1234348"/>
            <a:chOff x="7891157" y="4137455"/>
            <a:chExt cx="806337" cy="609730"/>
          </a:xfrm>
        </p:grpSpPr>
        <p:sp>
          <p:nvSpPr>
            <p:cNvPr id="78" name="Rectangle: Rounded Corners 20">
              <a:extLst>
                <a:ext uri="{FF2B5EF4-FFF2-40B4-BE49-F238E27FC236}">
                  <a16:creationId xmlns:a16="http://schemas.microsoft.com/office/drawing/2014/main" id="{5FEE8A26-0EB1-F763-64BF-A09CDF1B1CB3}"/>
                </a:ext>
              </a:extLst>
            </p:cNvPr>
            <p:cNvSpPr/>
            <p:nvPr/>
          </p:nvSpPr>
          <p:spPr>
            <a:xfrm>
              <a:off x="8003878" y="4137455"/>
              <a:ext cx="583941" cy="583941"/>
            </a:xfrm>
            <a:prstGeom prst="roundRect">
              <a:avLst>
                <a:gd name="adj" fmla="val 40319"/>
              </a:avLst>
            </a:prstGeom>
            <a:solidFill>
              <a:srgbClr val="E2CFAE"/>
            </a:solidFill>
            <a:ln>
              <a:noFill/>
            </a:ln>
            <a:effectLst>
              <a:outerShdw blurRad="495300" dist="368300" dir="2700000" sx="82000" sy="82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usten" panose="00000500000000000000" pitchFamily="50" charset="0"/>
              </a:endParaRPr>
            </a:p>
          </p:txBody>
        </p:sp>
        <p:sp>
          <p:nvSpPr>
            <p:cNvPr id="79" name="Rectangle 21">
              <a:extLst>
                <a:ext uri="{FF2B5EF4-FFF2-40B4-BE49-F238E27FC236}">
                  <a16:creationId xmlns:a16="http://schemas.microsoft.com/office/drawing/2014/main" id="{B358EDA9-8C8C-AB2C-DDCC-EB22A81A7098}"/>
                </a:ext>
              </a:extLst>
            </p:cNvPr>
            <p:cNvSpPr/>
            <p:nvPr/>
          </p:nvSpPr>
          <p:spPr>
            <a:xfrm>
              <a:off x="7891157" y="4163244"/>
              <a:ext cx="806337" cy="583941"/>
            </a:xfrm>
            <a:prstGeom prst="rect">
              <a:avLst/>
            </a:prstGeom>
            <a:blipFill>
              <a:blip r:embed="rId14" cstate="hq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b="-16645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usten" panose="000005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455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54167E-6 -4.07407E-6 L 3.54167E-6 0.07246 " pathEditMode="relative" rAng="0" ptsTypes="AA">
                                      <p:cBhvr>
                                        <p:cTn id="10" dur="50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7 1.48148E-6 L 2.08333E-7 0.1625 " pathEditMode="relative" rAng="0" ptsTypes="AA">
                                      <p:cBhvr>
                                        <p:cTn id="18" dur="75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4.58333E-6 0.07245 " pathEditMode="relative" rAng="0" ptsTypes="AA">
                                      <p:cBhvr>
                                        <p:cTn id="26" dur="5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-2.96296E-6 L -4.79167E-6 0.1625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path" presetSubtype="0" accel="4933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7 L 4.375E-6 0.07245 " pathEditMode="relative" rAng="0" ptsTypes="AA">
                                      <p:cBhvr>
                                        <p:cTn id="42" dur="5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04167E-6 3.7037E-7 L 1.04167E-6 0.1625 " pathEditMode="relative" rAng="0" ptsTypes="AA">
                                      <p:cBhvr>
                                        <p:cTn id="50" dur="75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4" grpId="0"/>
      <p:bldP spid="35" grpId="0" animBg="1"/>
      <p:bldP spid="35" grpId="1" animBg="1"/>
      <p:bldP spid="39" grpId="0"/>
      <p:bldP spid="40" grpId="0" animBg="1"/>
      <p:bldP spid="40" grpId="1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Grupo de pessoas fantasiadas&#10;&#10;Descrição gerada automaticamente com confiança média">
            <a:extLst>
              <a:ext uri="{FF2B5EF4-FFF2-40B4-BE49-F238E27FC236}">
                <a16:creationId xmlns:a16="http://schemas.microsoft.com/office/drawing/2014/main" id="{422CD852-2074-3FE4-D6D5-860A24169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-1381129"/>
            <a:ext cx="12356127" cy="9749757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C820361-FACA-8335-F166-D7DF47B32B36}"/>
              </a:ext>
            </a:extLst>
          </p:cNvPr>
          <p:cNvSpPr/>
          <p:nvPr/>
        </p:nvSpPr>
        <p:spPr>
          <a:xfrm rot="10800000">
            <a:off x="-3" y="0"/>
            <a:ext cx="13004802" cy="6858000"/>
          </a:xfrm>
          <a:prstGeom prst="rect">
            <a:avLst/>
          </a:prstGeom>
          <a:gradFill flip="none" rotWithShape="1">
            <a:gsLst>
              <a:gs pos="28000">
                <a:srgbClr val="01000E">
                  <a:alpha val="40000"/>
                </a:srgbClr>
              </a:gs>
              <a:gs pos="4000">
                <a:srgbClr val="01000E">
                  <a:alpha val="26000"/>
                </a:srgbClr>
              </a:gs>
              <a:gs pos="44000">
                <a:srgbClr val="01000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211CF81-FA12-DBFA-1327-0F2FA2FA8A84}"/>
              </a:ext>
            </a:extLst>
          </p:cNvPr>
          <p:cNvSpPr/>
          <p:nvPr/>
        </p:nvSpPr>
        <p:spPr>
          <a:xfrm>
            <a:off x="-1" y="-57799"/>
            <a:ext cx="13004799" cy="6973598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latin typeface="Avenir Next LT Pro" panose="020B05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E5CB1-FEDA-3234-D602-B0AB543405F3}"/>
              </a:ext>
            </a:extLst>
          </p:cNvPr>
          <p:cNvSpPr/>
          <p:nvPr/>
        </p:nvSpPr>
        <p:spPr>
          <a:xfrm>
            <a:off x="-2356247" y="-5130035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C41F1CFC-F285-7762-91D5-1EC77A21CFFD}"/>
              </a:ext>
            </a:extLst>
          </p:cNvPr>
          <p:cNvSpPr/>
          <p:nvPr/>
        </p:nvSpPr>
        <p:spPr>
          <a:xfrm>
            <a:off x="3475175" y="2220656"/>
            <a:ext cx="8452247" cy="8452247"/>
          </a:xfrm>
          <a:prstGeom prst="ellipse">
            <a:avLst/>
          </a:prstGeom>
          <a:solidFill>
            <a:srgbClr val="056768">
              <a:alpha val="20000"/>
            </a:srgbClr>
          </a:solidFill>
          <a:ln>
            <a:noFill/>
          </a:ln>
          <a:effectLst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Next LT Pro" panose="020B0504020202020204" pitchFamily="34" charset="0"/>
            </a:endParaRP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B56627BD-5FC5-565A-D26F-921845440C89}"/>
              </a:ext>
            </a:extLst>
          </p:cNvPr>
          <p:cNvCxnSpPr>
            <a:cxnSpLocks/>
          </p:cNvCxnSpPr>
          <p:nvPr/>
        </p:nvCxnSpPr>
        <p:spPr>
          <a:xfrm>
            <a:off x="831266" y="-302523"/>
            <a:ext cx="0" cy="7504386"/>
          </a:xfrm>
          <a:prstGeom prst="line">
            <a:avLst/>
          </a:prstGeom>
          <a:ln>
            <a:solidFill>
              <a:srgbClr val="056768">
                <a:alpha val="57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315307E-6E33-D2C4-F42A-0F1385BCE6D1}"/>
              </a:ext>
            </a:extLst>
          </p:cNvPr>
          <p:cNvCxnSpPr>
            <a:cxnSpLocks/>
          </p:cNvCxnSpPr>
          <p:nvPr/>
        </p:nvCxnSpPr>
        <p:spPr>
          <a:xfrm flipH="1">
            <a:off x="146990" y="496263"/>
            <a:ext cx="526520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43D9AA9-1083-A3BF-E680-EB894E70015F}"/>
              </a:ext>
            </a:extLst>
          </p:cNvPr>
          <p:cNvCxnSpPr>
            <a:cxnSpLocks/>
          </p:cNvCxnSpPr>
          <p:nvPr/>
        </p:nvCxnSpPr>
        <p:spPr>
          <a:xfrm flipH="1">
            <a:off x="146990" y="648663"/>
            <a:ext cx="417663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AEE532BC-C5FB-F517-F108-97C92B26CF9C}"/>
              </a:ext>
            </a:extLst>
          </p:cNvPr>
          <p:cNvSpPr/>
          <p:nvPr/>
        </p:nvSpPr>
        <p:spPr>
          <a:xfrm>
            <a:off x="355738" y="3286213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CCE3F743-E185-7403-91F2-283BF70575E6}"/>
              </a:ext>
            </a:extLst>
          </p:cNvPr>
          <p:cNvSpPr/>
          <p:nvPr/>
        </p:nvSpPr>
        <p:spPr>
          <a:xfrm>
            <a:off x="355738" y="370046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40A209DB-F5DE-A4FD-BA75-E22B612841C8}"/>
              </a:ext>
            </a:extLst>
          </p:cNvPr>
          <p:cNvSpPr/>
          <p:nvPr/>
        </p:nvSpPr>
        <p:spPr>
          <a:xfrm>
            <a:off x="355738" y="2871956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3B8FCF6A-883B-3149-FA0D-6266EC56FBA7}"/>
              </a:ext>
            </a:extLst>
          </p:cNvPr>
          <p:cNvSpPr/>
          <p:nvPr/>
        </p:nvSpPr>
        <p:spPr>
          <a:xfrm>
            <a:off x="355738" y="2457699"/>
            <a:ext cx="54000" cy="54000"/>
          </a:xfrm>
          <a:prstGeom prst="ellipse">
            <a:avLst/>
          </a:prstGeom>
          <a:solidFill>
            <a:srgbClr val="056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6051DA0C-3A23-422E-C4DB-51727C6998D7}"/>
              </a:ext>
            </a:extLst>
          </p:cNvPr>
          <p:cNvSpPr/>
          <p:nvPr/>
        </p:nvSpPr>
        <p:spPr>
          <a:xfrm>
            <a:off x="264578" y="2368819"/>
            <a:ext cx="231760" cy="231760"/>
          </a:xfrm>
          <a:prstGeom prst="ellipse">
            <a:avLst/>
          </a:prstGeom>
          <a:noFill/>
          <a:ln>
            <a:gradFill flip="none" rotWithShape="1">
              <a:gsLst>
                <a:gs pos="0">
                  <a:srgbClr val="01000E">
                    <a:alpha val="0"/>
                  </a:srgbClr>
                </a:gs>
                <a:gs pos="74000">
                  <a:srgbClr val="056768">
                    <a:alpha val="77000"/>
                  </a:srgbClr>
                </a:gs>
                <a:gs pos="100000">
                  <a:srgbClr val="056768"/>
                </a:gs>
              </a:gsLst>
              <a:path path="circle">
                <a:fillToRect l="100000" t="100000"/>
              </a:path>
              <a:tileRect r="-100000" b="-10000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8BB6D664-D4D1-C8ED-ED13-913AC48E68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968416" y="690571"/>
            <a:ext cx="298109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160614F0-8386-1ECB-0E43-A3F4153A68A6}"/>
              </a:ext>
            </a:extLst>
          </p:cNvPr>
          <p:cNvCxnSpPr>
            <a:cxnSpLocks/>
          </p:cNvCxnSpPr>
          <p:nvPr/>
        </p:nvCxnSpPr>
        <p:spPr>
          <a:xfrm rot="16200000" flipH="1">
            <a:off x="1085519" y="721387"/>
            <a:ext cx="236476" cy="0"/>
          </a:xfrm>
          <a:prstGeom prst="line">
            <a:avLst/>
          </a:prstGeom>
          <a:ln w="19050" cap="rnd">
            <a:solidFill>
              <a:srgbClr val="056768">
                <a:alpha val="57000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">
            <a:extLst>
              <a:ext uri="{FF2B5EF4-FFF2-40B4-BE49-F238E27FC236}">
                <a16:creationId xmlns:a16="http://schemas.microsoft.com/office/drawing/2014/main" id="{A52FDBC9-2CBF-659D-F869-B5A9CDE3E5A3}"/>
              </a:ext>
            </a:extLst>
          </p:cNvPr>
          <p:cNvSpPr txBox="1"/>
          <p:nvPr/>
        </p:nvSpPr>
        <p:spPr>
          <a:xfrm>
            <a:off x="1166195" y="566127"/>
            <a:ext cx="35434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600" dirty="0">
                <a:solidFill>
                  <a:schemeClr val="bg1">
                    <a:alpha val="44000"/>
                  </a:schemeClr>
                </a:solidFill>
                <a:latin typeface="Causten Light" panose="00000400000000000000" pitchFamily="50" charset="0"/>
                <a:cs typeface="Sora ExtraBold" pitchFamily="2" charset="0"/>
              </a:rPr>
              <a:t>POESIA ROMÂNTICA</a:t>
            </a: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924FF495-D70A-D034-B8CD-130389B1B397}"/>
              </a:ext>
            </a:extLst>
          </p:cNvPr>
          <p:cNvSpPr txBox="1"/>
          <p:nvPr/>
        </p:nvSpPr>
        <p:spPr>
          <a:xfrm>
            <a:off x="1055688" y="556615"/>
            <a:ext cx="754842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spc="-12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2ª</a:t>
            </a:r>
            <a:r>
              <a:rPr lang="en-US" sz="10000" spc="-12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 </a:t>
            </a:r>
            <a:r>
              <a:rPr lang="en-US" sz="11500" spc="-1200" dirty="0">
                <a:solidFill>
                  <a:schemeClr val="bg1"/>
                </a:solidFill>
                <a:latin typeface="Causten Bold" panose="00000800000000000000" pitchFamily="50" charset="0"/>
                <a:cs typeface="Sora ExtraBold" pitchFamily="2" charset="0"/>
              </a:rPr>
              <a:t>GERAÇÃO</a:t>
            </a:r>
          </a:p>
        </p:txBody>
      </p:sp>
      <p:sp>
        <p:nvSpPr>
          <p:cNvPr id="25" name="TextBox 25">
            <a:extLst>
              <a:ext uri="{FF2B5EF4-FFF2-40B4-BE49-F238E27FC236}">
                <a16:creationId xmlns:a16="http://schemas.microsoft.com/office/drawing/2014/main" id="{C11C0DDF-7D4B-FA5A-9F3D-45631846E39F}"/>
              </a:ext>
            </a:extLst>
          </p:cNvPr>
          <p:cNvSpPr txBox="1"/>
          <p:nvPr/>
        </p:nvSpPr>
        <p:spPr>
          <a:xfrm>
            <a:off x="1055687" y="2188681"/>
            <a:ext cx="7252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pt-BR" sz="2000" kern="0" dirty="0" err="1">
                <a:solidFill>
                  <a:prstClr val="white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Egótica</a:t>
            </a:r>
            <a:r>
              <a:rPr lang="pt-BR" sz="2000" kern="0" dirty="0">
                <a:solidFill>
                  <a:prstClr val="white"/>
                </a:solidFill>
                <a:latin typeface="Avenir Next LT Pro" panose="020B0504020202020204" pitchFamily="34" charset="0"/>
                <a:cs typeface="Mondia" panose="02000500060000000003" pitchFamily="50" charset="0"/>
                <a:sym typeface="Arial"/>
              </a:rPr>
              <a:t>, “mal do século” ou ultrarromântica</a:t>
            </a:r>
            <a:endParaRPr lang="pt-BR" sz="1600" kern="0" dirty="0">
              <a:solidFill>
                <a:prstClr val="white"/>
              </a:solidFill>
              <a:latin typeface="Avenir Next LT Pro" panose="020B0504020202020204" pitchFamily="34" charset="0"/>
              <a:cs typeface="Mondia" panose="02000500060000000003" pitchFamily="50" charset="0"/>
              <a:sym typeface="Arial"/>
            </a:endParaRPr>
          </a:p>
        </p:txBody>
      </p:sp>
      <p:sp>
        <p:nvSpPr>
          <p:cNvPr id="31" name="Rectangle 28">
            <a:extLst>
              <a:ext uri="{FF2B5EF4-FFF2-40B4-BE49-F238E27FC236}">
                <a16:creationId xmlns:a16="http://schemas.microsoft.com/office/drawing/2014/main" id="{33B9636F-8AE6-0205-EFE8-74D374808811}"/>
              </a:ext>
            </a:extLst>
          </p:cNvPr>
          <p:cNvSpPr/>
          <p:nvPr/>
        </p:nvSpPr>
        <p:spPr>
          <a:xfrm>
            <a:off x="989023" y="2880690"/>
            <a:ext cx="6674194" cy="3386931"/>
          </a:xfrm>
          <a:prstGeom prst="roundRect">
            <a:avLst>
              <a:gd name="adj" fmla="val 2653"/>
            </a:avLst>
          </a:prstGeom>
          <a:solidFill>
            <a:srgbClr val="06787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id-ID" kern="0">
              <a:solidFill>
                <a:srgbClr val="FFFFFF"/>
              </a:solidFill>
              <a:latin typeface="Causten Bold" panose="00000800000000000000" pitchFamily="50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A2ED9331-FF86-D96D-B1D8-91B46929684D}"/>
              </a:ext>
            </a:extLst>
          </p:cNvPr>
          <p:cNvSpPr txBox="1"/>
          <p:nvPr/>
        </p:nvSpPr>
        <p:spPr>
          <a:xfrm>
            <a:off x="1505435" y="2960697"/>
            <a:ext cx="5796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pt-BR" sz="2400" b="1" kern="0" spc="300" dirty="0">
                <a:solidFill>
                  <a:schemeClr val="bg1"/>
                </a:solidFill>
                <a:latin typeface="Causten Light" panose="00000400000000000000" pitchFamily="50" charset="0"/>
                <a:cs typeface="Mondia" panose="02000500060000000003" pitchFamily="50" charset="0"/>
                <a:sym typeface="Arial"/>
              </a:rPr>
              <a:t>CASIMIRO DE ABREU</a:t>
            </a:r>
          </a:p>
        </p:txBody>
      </p:sp>
      <p:sp>
        <p:nvSpPr>
          <p:cNvPr id="34" name="Rectangle: Rounded Corners 7">
            <a:extLst>
              <a:ext uri="{FF2B5EF4-FFF2-40B4-BE49-F238E27FC236}">
                <a16:creationId xmlns:a16="http://schemas.microsoft.com/office/drawing/2014/main" id="{957774B4-140C-895E-8B89-13CF03970E41}"/>
              </a:ext>
            </a:extLst>
          </p:cNvPr>
          <p:cNvSpPr/>
          <p:nvPr/>
        </p:nvSpPr>
        <p:spPr>
          <a:xfrm>
            <a:off x="1222315" y="3614111"/>
            <a:ext cx="1200058" cy="53260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56768">
                <a:alpha val="73000"/>
              </a:srgbClr>
            </a:solidFill>
          </a:ln>
          <a:effectLst>
            <a:glow rad="254000">
              <a:srgbClr val="056768">
                <a:alpha val="1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ct val="0"/>
              </a:spcBef>
            </a:pPr>
            <a:r>
              <a:rPr lang="en-US" sz="1900" b="1" dirty="0" err="1">
                <a:solidFill>
                  <a:srgbClr val="056768"/>
                </a:solidFill>
                <a:latin typeface="Avenir Next LT Pro" panose="020B0504020202020204" pitchFamily="34" charset="0"/>
                <a:cs typeface="Sora ExtraBold" pitchFamily="2" charset="0"/>
              </a:rPr>
              <a:t>Obra</a:t>
            </a:r>
            <a:endParaRPr lang="en-US" sz="1900" i="1" dirty="0">
              <a:solidFill>
                <a:srgbClr val="056768"/>
              </a:solidFill>
              <a:latin typeface="Avenir Next LT Pro" panose="020B0504020202020204" pitchFamily="34" charset="0"/>
              <a:cs typeface="Sora ExtraBold" pitchFamily="2" charset="0"/>
            </a:endParaRPr>
          </a:p>
        </p:txBody>
      </p:sp>
      <p:sp>
        <p:nvSpPr>
          <p:cNvPr id="35" name="Google Shape;472;p13">
            <a:extLst>
              <a:ext uri="{FF2B5EF4-FFF2-40B4-BE49-F238E27FC236}">
                <a16:creationId xmlns:a16="http://schemas.microsoft.com/office/drawing/2014/main" id="{F52DF4E6-DA2F-0014-F48F-A10FF34DD880}"/>
              </a:ext>
            </a:extLst>
          </p:cNvPr>
          <p:cNvSpPr/>
          <p:nvPr/>
        </p:nvSpPr>
        <p:spPr>
          <a:xfrm>
            <a:off x="2655665" y="3535789"/>
            <a:ext cx="4457861" cy="759546"/>
          </a:xfrm>
          <a:custGeom>
            <a:avLst/>
            <a:gdLst/>
            <a:ahLst/>
            <a:cxnLst/>
            <a:rect l="l" t="t" r="r" b="b"/>
            <a:pathLst>
              <a:path w="4330643" h="5207082" fill="none" extrusionOk="0">
                <a:moveTo>
                  <a:pt x="0" y="0"/>
                </a:moveTo>
                <a:cubicBezTo>
                  <a:pt x="2027270" y="-49533"/>
                  <a:pt x="2659989" y="-14809"/>
                  <a:pt x="4330643" y="0"/>
                </a:cubicBezTo>
                <a:cubicBezTo>
                  <a:pt x="4418282" y="1550330"/>
                  <a:pt x="4257964" y="2828268"/>
                  <a:pt x="4330643" y="5207082"/>
                </a:cubicBezTo>
                <a:cubicBezTo>
                  <a:pt x="3496425" y="5158851"/>
                  <a:pt x="640357" y="5291537"/>
                  <a:pt x="0" y="5207082"/>
                </a:cubicBezTo>
                <a:cubicBezTo>
                  <a:pt x="-38581" y="4087512"/>
                  <a:pt x="63341" y="1584302"/>
                  <a:pt x="0" y="0"/>
                </a:cubicBezTo>
                <a:close/>
              </a:path>
              <a:path w="4330643" h="5207082" extrusionOk="0">
                <a:moveTo>
                  <a:pt x="0" y="0"/>
                </a:moveTo>
                <a:cubicBezTo>
                  <a:pt x="1442531" y="118645"/>
                  <a:pt x="3418264" y="116012"/>
                  <a:pt x="4330643" y="0"/>
                </a:cubicBezTo>
                <a:cubicBezTo>
                  <a:pt x="4197761" y="1366951"/>
                  <a:pt x="4415594" y="4234367"/>
                  <a:pt x="4330643" y="5207082"/>
                </a:cubicBezTo>
                <a:cubicBezTo>
                  <a:pt x="2352092" y="5341682"/>
                  <a:pt x="698714" y="5049886"/>
                  <a:pt x="0" y="5207082"/>
                </a:cubicBezTo>
                <a:cubicBezTo>
                  <a:pt x="-20187" y="4075861"/>
                  <a:pt x="-152480" y="2503574"/>
                  <a:pt x="0" y="0"/>
                </a:cubicBezTo>
                <a:close/>
              </a:path>
            </a:pathLst>
          </a:custGeom>
          <a:solidFill>
            <a:srgbClr val="EAE9E5">
              <a:alpha val="19000"/>
            </a:srgbClr>
          </a:solidFill>
          <a:ln>
            <a:solidFill>
              <a:srgbClr val="EAE9E5">
                <a:alpha val="43000"/>
              </a:srgbClr>
            </a:solidFill>
          </a:ln>
          <a:effectLst>
            <a:outerShdw blurRad="406400" dist="38100" dir="8100000" algn="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prstClr val="white"/>
                </a:solidFill>
                <a:latin typeface="Causten Semi Bold" panose="00000700000000000000" pitchFamily="50" charset="0"/>
                <a:sym typeface="Arial"/>
              </a:rPr>
              <a:t>Primaveras</a:t>
            </a:r>
            <a:r>
              <a:rPr lang="pt-BR" sz="2200" b="1" dirty="0">
                <a:solidFill>
                  <a:prstClr val="white"/>
                </a:solidFill>
                <a:latin typeface="Causten Semi Bold" panose="00000700000000000000" pitchFamily="50" charset="0"/>
                <a:sym typeface="Arial"/>
              </a:rPr>
              <a:t> (1850)</a:t>
            </a:r>
            <a:endParaRPr lang="pt-BR" sz="2200" dirty="0">
              <a:solidFill>
                <a:prstClr val="white"/>
              </a:solidFill>
              <a:latin typeface="Causten" panose="00000500000000000000" pitchFamily="50" charset="0"/>
              <a:sym typeface="Arial"/>
            </a:endParaRPr>
          </a:p>
        </p:txBody>
      </p:sp>
      <p:sp>
        <p:nvSpPr>
          <p:cNvPr id="36" name="Rectangle 24">
            <a:extLst>
              <a:ext uri="{FF2B5EF4-FFF2-40B4-BE49-F238E27FC236}">
                <a16:creationId xmlns:a16="http://schemas.microsoft.com/office/drawing/2014/main" id="{FDB014FE-E7B0-4C09-D27D-0DF86DBE4DB4}"/>
              </a:ext>
            </a:extLst>
          </p:cNvPr>
          <p:cNvSpPr/>
          <p:nvPr/>
        </p:nvSpPr>
        <p:spPr>
          <a:xfrm>
            <a:off x="2666886" y="4361824"/>
            <a:ext cx="4553060" cy="1729694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solidFill>
              <a:srgbClr val="056768"/>
            </a:solidFill>
          </a:ln>
          <a:effectLst>
            <a:outerShdw blurRad="520700" dist="38100" dir="5400000" sx="93000" sy="93000" algn="t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pt-BR" b="1" dirty="0">
                <a:solidFill>
                  <a:srgbClr val="121C29"/>
                </a:solidFill>
                <a:latin typeface="Avenir Next LT Pro" panose="020B0504020202020204" pitchFamily="34" charset="0"/>
                <a:cs typeface="Sora ExtraBold" pitchFamily="2" charset="0"/>
              </a:rPr>
              <a:t>A nostalgia da infância:</a:t>
            </a:r>
          </a:p>
          <a:p>
            <a:pPr algn="ctr">
              <a:lnSpc>
                <a:spcPct val="114000"/>
              </a:lnSpc>
            </a:pPr>
            <a:r>
              <a:rPr lang="pt-BR" dirty="0">
                <a:solidFill>
                  <a:srgbClr val="121C29"/>
                </a:solidFill>
                <a:latin typeface="Avenir Next LT Pro" panose="020B0504020202020204" pitchFamily="34" charset="0"/>
                <a:cs typeface="Sora ExtraBold" pitchFamily="2" charset="0"/>
              </a:rPr>
              <a:t>o eu-lírico evoca suas vivências de outrora: o lar paterno, as figuras da mãe </a:t>
            </a:r>
          </a:p>
          <a:p>
            <a:pPr algn="ctr">
              <a:lnSpc>
                <a:spcPct val="114000"/>
              </a:lnSpc>
            </a:pPr>
            <a:r>
              <a:rPr lang="pt-BR" dirty="0">
                <a:solidFill>
                  <a:srgbClr val="121C29"/>
                </a:solidFill>
                <a:latin typeface="Avenir Next LT Pro" panose="020B0504020202020204" pitchFamily="34" charset="0"/>
                <a:cs typeface="Sora ExtraBold" pitchFamily="2" charset="0"/>
              </a:rPr>
              <a:t>e da irmã... Tudo traz à tona as </a:t>
            </a:r>
          </a:p>
          <a:p>
            <a:pPr algn="ctr">
              <a:lnSpc>
                <a:spcPct val="114000"/>
              </a:lnSpc>
            </a:pPr>
            <a:r>
              <a:rPr lang="pt-BR" dirty="0">
                <a:solidFill>
                  <a:srgbClr val="121C29"/>
                </a:solidFill>
                <a:latin typeface="Avenir Next LT Pro" panose="020B0504020202020204" pitchFamily="34" charset="0"/>
                <a:cs typeface="Sora ExtraBold" pitchFamily="2" charset="0"/>
              </a:rPr>
              <a:t>lembranças infantis.</a:t>
            </a:r>
          </a:p>
        </p:txBody>
      </p:sp>
      <p:pic>
        <p:nvPicPr>
          <p:cNvPr id="8" name="Imagem 7" descr="Foto em preto e branco de homem com barba e bigode&#10;&#10;Descrição gerada automaticamente">
            <a:extLst>
              <a:ext uri="{FF2B5EF4-FFF2-40B4-BE49-F238E27FC236}">
                <a16:creationId xmlns:a16="http://schemas.microsoft.com/office/drawing/2014/main" id="{CE59DC01-ADAB-F998-9FC3-D4BCCC1AF4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589" y="1325119"/>
            <a:ext cx="4761746" cy="5697173"/>
          </a:xfrm>
          <a:prstGeom prst="rect">
            <a:avLst/>
          </a:prstGeom>
        </p:spPr>
      </p:pic>
      <p:pic>
        <p:nvPicPr>
          <p:cNvPr id="10" name="Imagem 9" descr="Pedaço de bolo&#10;&#10;Descrição gerada automaticamente com confiança média">
            <a:extLst>
              <a:ext uri="{FF2B5EF4-FFF2-40B4-BE49-F238E27FC236}">
                <a16:creationId xmlns:a16="http://schemas.microsoft.com/office/drawing/2014/main" id="{1F748491-5811-77E6-5443-BBF4ED11B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935" y="7737995"/>
            <a:ext cx="16533869" cy="10763793"/>
          </a:xfrm>
          <a:prstGeom prst="rect">
            <a:avLst/>
          </a:prstGeom>
        </p:spPr>
      </p:pic>
      <p:pic>
        <p:nvPicPr>
          <p:cNvPr id="11" name="Imagem 10" descr="Desenho de uma pessoa&#10;&#10;Descrição gerada automaticamente com confiança média">
            <a:extLst>
              <a:ext uri="{FF2B5EF4-FFF2-40B4-BE49-F238E27FC236}">
                <a16:creationId xmlns:a16="http://schemas.microsoft.com/office/drawing/2014/main" id="{CC946F0A-547A-B59B-E71C-166751FD4CE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36" y="14932861"/>
            <a:ext cx="2611128" cy="261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92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80000" decel="20000" fill="hold" grpId="1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9" dur="250" fill="hold"/>
                                        <p:tgtEl>
                                          <p:spTgt spid="23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-4.44444E-6 L -0.06614 -4.44444E-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3.125E-6 0.1625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25E-6 4.44444E-6 L -0.06615 4.44444E-6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75E-6 3.33333E-6 L -3.75E-6 0.07245 " pathEditMode="relative" rAng="0" ptsTypes="AA">
                                      <p:cBhvr>
                                        <p:cTn id="37" dur="75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5" grpId="0"/>
      <p:bldP spid="25" grpId="1"/>
      <p:bldP spid="31" grpId="0" animBg="1"/>
      <p:bldP spid="31" grpId="1" animBg="1"/>
      <p:bldP spid="33" grpId="0"/>
      <p:bldP spid="34" grpId="0" animBg="1"/>
      <p:bldP spid="35" grpId="0" animBg="1"/>
      <p:bldP spid="35" grpId="1" animBg="1"/>
      <p:bldP spid="36" grpId="0" animBg="1"/>
      <p:bldP spid="36" grpId="1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2317</TotalTime>
  <Words>2504</Words>
  <Application>Microsoft Office PowerPoint</Application>
  <PresentationFormat>Widescreen</PresentationFormat>
  <Paragraphs>421</Paragraphs>
  <Slides>29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9" baseType="lpstr">
      <vt:lpstr>Arial</vt:lpstr>
      <vt:lpstr>Avenir Next LT Pro</vt:lpstr>
      <vt:lpstr>Calibri</vt:lpstr>
      <vt:lpstr>Calibri Light</vt:lpstr>
      <vt:lpstr>Causten</vt:lpstr>
      <vt:lpstr>Causten Bold</vt:lpstr>
      <vt:lpstr>Causten Light</vt:lpstr>
      <vt:lpstr>Causten Semi Bold</vt:lpstr>
      <vt:lpstr>Glacial Indifference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Giovanna Harzer</dc:creator>
  <cp:lastModifiedBy>FERNANDO PEREIRA DOS SANTOS</cp:lastModifiedBy>
  <cp:revision>183</cp:revision>
  <dcterms:created xsi:type="dcterms:W3CDTF">2023-04-05T18:51:47Z</dcterms:created>
  <dcterms:modified xsi:type="dcterms:W3CDTF">2024-03-05T12:11:51Z</dcterms:modified>
</cp:coreProperties>
</file>