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629" r:id="rId3"/>
    <p:sldId id="257" r:id="rId4"/>
    <p:sldId id="630" r:id="rId5"/>
    <p:sldId id="624" r:id="rId6"/>
    <p:sldId id="625" r:id="rId7"/>
    <p:sldId id="626" r:id="rId8"/>
    <p:sldId id="627" r:id="rId9"/>
    <p:sldId id="628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8CBA2D40-1AF8-4614-84BD-D56757961DDD}">
          <p14:sldIdLst>
            <p14:sldId id="256"/>
            <p14:sldId id="629"/>
            <p14:sldId id="257"/>
            <p14:sldId id="630"/>
            <p14:sldId id="624"/>
            <p14:sldId id="625"/>
            <p14:sldId id="626"/>
            <p14:sldId id="627"/>
            <p14:sldId id="628"/>
          </p14:sldIdLst>
        </p14:section>
        <p14:section name="Seção sem Título" id="{33945965-55B1-4D13-95B2-1B197468A3D7}">
          <p14:sldIdLst/>
        </p14:section>
        <p14:section name="Seção sem Título" id="{50D190A3-2337-4000-BC5D-91283CD22B31}">
          <p14:sldIdLst/>
        </p14:section>
        <p14:section name="Seção sem Título" id="{67DE3F59-2B52-4B8B-A212-BFBE40D33C7E}">
          <p14:sldIdLst/>
        </p14:section>
        <p14:section name="Seção sem Título" id="{F9B27955-E102-4C7E-8999-E0403CDE9CA4}">
          <p14:sldIdLst/>
        </p14:section>
        <p14:section name="Seção sem Título" id="{DE0B1C25-FB44-4AFE-B087-754427D6FB5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78B8B"/>
    <a:srgbClr val="EAE9E5"/>
    <a:srgbClr val="056768"/>
    <a:srgbClr val="1A1921"/>
    <a:srgbClr val="121C29"/>
    <a:srgbClr val="122530"/>
    <a:srgbClr val="2B2A37"/>
    <a:srgbClr val="010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71" autoAdjust="0"/>
    <p:restoredTop sz="94660"/>
  </p:normalViewPr>
  <p:slideViewPr>
    <p:cSldViewPr snapToGrid="0">
      <p:cViewPr varScale="1">
        <p:scale>
          <a:sx n="83" d="100"/>
          <a:sy n="83" d="100"/>
        </p:scale>
        <p:origin x="91" y="-14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4D249-6D77-946F-C891-3AE18CFDE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030598-6929-C0A8-53AA-C192C01ED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7A586B-6EB0-5566-6950-BCA0EEA0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72DB5E-9DA2-2AA8-D937-180EE9F50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E9320D-9C1D-DFA1-2EA7-EDE555A2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497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D8C878-7227-E6DA-4286-13FD6435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5A9DBF3-1D34-519C-0037-3670065F4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62BB53-0A90-6F07-D28E-2F01FD2D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E20080-C187-32AE-E3ED-50F31C464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2E0F84-0BE6-FBC8-78BE-A64814F1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34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28C6EF-BFDD-0F8B-1AF9-D104764419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004AB0E-B04B-A65E-8400-0AEF7015D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6815BE-1B97-77FA-7A59-A6A633D1D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AC585D-8BC9-5534-72A0-F7DAC035C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E529EC-0962-624E-26EA-78FCB59F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83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E625B-03FC-292E-33FE-112FFAFA9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D2AFD5-2F08-94E0-CD20-8EE802CC8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543353-9A99-4A8E-737A-7D0977743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6C5DF5-8650-7D6C-E903-D6EE85F8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C80C16-87F3-06EE-C96C-9B7B3144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25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F8B32-D01C-C2CC-1C69-653A04C19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2011F0-C2C1-E839-DB6D-C165AF7D0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161441-51DE-6680-5F84-D1D1F032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724437-9975-53CD-3215-33B412C99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DCDF6C-8EF6-F4C8-6700-0E6899928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325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D3F370-DB75-419F-C324-D537D19B8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990B77-41B0-27FC-3262-B3C990861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15733F-9B05-6A11-B9C7-F487FD025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56908C-67B2-7646-F2D1-60F1304D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BFD8EA-9792-0216-1259-0764CEDFF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ABA8D30-D47E-91B3-3776-38BE0F9B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34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773DC-6E18-6A44-69BB-A0DD440A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4007E2-F379-5311-1208-640D8B546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C3CF144-9266-E48D-E543-66E7DDD6C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236DA80-FBD3-AB12-02EA-4ADB39D56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0531003-C2ED-F7E8-971B-10197A994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560B242-18CB-90E7-431E-1EBD61D7E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078042-4F33-092B-B0F3-129C9219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60AA288-625D-B445-D3B0-7BE9EE19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60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AE818C-3F1B-D6E3-AFB6-50E36E40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7DDD52-FC15-1A8E-8FC2-9DE1AAE2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4559C8E-5C85-5D30-5B15-0CEA217B4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8134627-EB6E-EF7F-78A0-826E06EB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451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C6443CE-E616-B716-9E20-1402BBB8A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821DC65-E687-2607-ECBE-BA77ADB5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66F96B-4A3B-081B-A460-9D7DFDB0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564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74990-E3FE-A3AB-9934-AEF935DA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CADDC2-8098-6E22-7521-401D4ED3F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7BB6AE-3E4E-61BF-F084-FA6C5267F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77878C-EA46-3A76-B392-19900E5B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6DD2230-0CBA-FB44-2904-6740D20FB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FC5A46-F77A-C0A1-4EBE-DFABEAEF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27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0C0BE7-A403-0C21-5AA3-61AD98A04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B217612-C53C-5F9B-7336-971DAF781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580AF0-8AE0-1097-FC2C-35F5358C8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7534E62-E2FE-06EC-1259-C1587EBB9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4188AFA-EEAA-E992-8681-EA719344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40E93-38CA-A3C0-A4F1-86B13E0D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59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672190-1C13-F410-0F0D-5930EF53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CE6E76-C7CF-C10C-7C93-564760305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A721D9-0FDD-A1E0-F10F-6FBE9F479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5D7459-92D6-1515-5394-F9C706E2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4382E9-890D-9974-A99F-E49C5AF9C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41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microsoft.com/office/2007/relationships/hdphoto" Target="../media/hdphoto1.wdp"/><Relationship Id="rId7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12" Type="http://schemas.openxmlformats.org/officeDocument/2006/relationships/image" Target="../media/image1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1.svg"/><Relationship Id="rId4" Type="http://schemas.openxmlformats.org/officeDocument/2006/relationships/image" Target="../media/image2.jpe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12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2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xkit-light-at-the-end-of-bookstore-shelves-14189-medium">
            <a:hlinkClick r:id="" action="ppaction://media"/>
            <a:extLst>
              <a:ext uri="{FF2B5EF4-FFF2-40B4-BE49-F238E27FC236}">
                <a16:creationId xmlns:a16="http://schemas.microsoft.com/office/drawing/2014/main" id="{9D4AEB9D-2275-4FAE-4187-D7F08F5D78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D9794FF-E9D7-0B3E-D0EB-86E64030D64A}"/>
              </a:ext>
            </a:extLst>
          </p:cNvPr>
          <p:cNvSpPr/>
          <p:nvPr/>
        </p:nvSpPr>
        <p:spPr>
          <a:xfrm>
            <a:off x="0" y="1"/>
            <a:ext cx="12192000" cy="6915798"/>
          </a:xfrm>
          <a:prstGeom prst="rect">
            <a:avLst/>
          </a:prstGeom>
          <a:gradFill>
            <a:gsLst>
              <a:gs pos="30000">
                <a:srgbClr val="01000E">
                  <a:alpha val="80000"/>
                </a:srgbClr>
              </a:gs>
              <a:gs pos="80000">
                <a:srgbClr val="01000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CD66E733-1095-3F95-37D2-4069B2CDAC55}"/>
              </a:ext>
            </a:extLst>
          </p:cNvPr>
          <p:cNvSpPr/>
          <p:nvPr/>
        </p:nvSpPr>
        <p:spPr>
          <a:xfrm>
            <a:off x="-758848" y="911408"/>
            <a:ext cx="2567712" cy="2567712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bg1"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AE1F5B0F-1C48-BD23-8EDE-FAB72FEFBB3B}"/>
              </a:ext>
            </a:extLst>
          </p:cNvPr>
          <p:cNvSpPr/>
          <p:nvPr/>
        </p:nvSpPr>
        <p:spPr>
          <a:xfrm>
            <a:off x="9905846" y="1063625"/>
            <a:ext cx="2567712" cy="2567712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bg1">
                <a:alpha val="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07B3107-14FD-0F66-0FD5-12949364CBD0}"/>
              </a:ext>
            </a:extLst>
          </p:cNvPr>
          <p:cNvSpPr/>
          <p:nvPr/>
        </p:nvSpPr>
        <p:spPr>
          <a:xfrm>
            <a:off x="0" y="-57799"/>
            <a:ext cx="12192000" cy="6973598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22" name="Oval 5">
            <a:extLst>
              <a:ext uri="{FF2B5EF4-FFF2-40B4-BE49-F238E27FC236}">
                <a16:creationId xmlns:a16="http://schemas.microsoft.com/office/drawing/2014/main" id="{AA4D3AFD-D6D1-E3D2-D890-1FE7CA13D872}"/>
              </a:ext>
            </a:extLst>
          </p:cNvPr>
          <p:cNvSpPr/>
          <p:nvPr/>
        </p:nvSpPr>
        <p:spPr>
          <a:xfrm>
            <a:off x="5138360" y="-2183952"/>
            <a:ext cx="8758431" cy="8758431"/>
          </a:xfrm>
          <a:prstGeom prst="ellipse">
            <a:avLst/>
          </a:prstGeom>
          <a:solidFill>
            <a:srgbClr val="056768">
              <a:alpha val="28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5F5B9FA9-8D5F-EBE1-9E45-42BFAFE1996F}"/>
              </a:ext>
            </a:extLst>
          </p:cNvPr>
          <p:cNvSpPr/>
          <p:nvPr/>
        </p:nvSpPr>
        <p:spPr>
          <a:xfrm>
            <a:off x="-3036961" y="-3083671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8CC9B394-B5FE-CB63-6AF9-4B4104C248CD}"/>
              </a:ext>
            </a:extLst>
          </p:cNvPr>
          <p:cNvSpPr/>
          <p:nvPr/>
        </p:nvSpPr>
        <p:spPr>
          <a:xfrm>
            <a:off x="6439238" y="1536677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5ADB804-4E7F-48BA-E0B9-7AC3D01E1FCF}"/>
              </a:ext>
            </a:extLst>
          </p:cNvPr>
          <p:cNvSpPr txBox="1"/>
          <p:nvPr/>
        </p:nvSpPr>
        <p:spPr>
          <a:xfrm>
            <a:off x="443077" y="2587144"/>
            <a:ext cx="8145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Romantismo</a:t>
            </a:r>
            <a:endParaRPr lang="en-US" sz="8000" spc="-30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1A47DE71-E2DF-3E2C-3E0A-41545C6661B3}"/>
              </a:ext>
            </a:extLst>
          </p:cNvPr>
          <p:cNvSpPr/>
          <p:nvPr/>
        </p:nvSpPr>
        <p:spPr>
          <a:xfrm flipV="1">
            <a:off x="450434" y="3772959"/>
            <a:ext cx="5302329" cy="5177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7A081F0F-C271-F9C1-01EB-74C1D7657329}"/>
              </a:ext>
            </a:extLst>
          </p:cNvPr>
          <p:cNvSpPr txBox="1"/>
          <p:nvPr/>
        </p:nvSpPr>
        <p:spPr>
          <a:xfrm>
            <a:off x="349874" y="1449935"/>
            <a:ext cx="899927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0" spc="-300" dirty="0">
                <a:ln>
                  <a:solidFill>
                    <a:schemeClr val="bg1">
                      <a:alpha val="25000"/>
                    </a:schemeClr>
                  </a:solidFill>
                </a:ln>
                <a:noFill/>
                <a:latin typeface="Causten Bold" panose="00000800000000000000" pitchFamily="50" charset="0"/>
                <a:cs typeface="Sora ExtraBold" pitchFamily="2" charset="0"/>
              </a:rPr>
              <a:t>1836-1881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82E4562-2E12-FD7C-066F-2DD2C0150C9F}"/>
              </a:ext>
            </a:extLst>
          </p:cNvPr>
          <p:cNvCxnSpPr>
            <a:cxnSpLocks/>
          </p:cNvCxnSpPr>
          <p:nvPr/>
        </p:nvCxnSpPr>
        <p:spPr>
          <a:xfrm>
            <a:off x="-709661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0B7F7BA-41A2-9877-B19E-AD5089303504}"/>
              </a:ext>
            </a:extLst>
          </p:cNvPr>
          <p:cNvCxnSpPr>
            <a:cxnSpLocks/>
          </p:cNvCxnSpPr>
          <p:nvPr/>
        </p:nvCxnSpPr>
        <p:spPr>
          <a:xfrm flipH="1">
            <a:off x="-1393937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EEA4FAB1-5F1D-23B1-4CDB-DE24D98C0495}"/>
              </a:ext>
            </a:extLst>
          </p:cNvPr>
          <p:cNvCxnSpPr>
            <a:cxnSpLocks/>
          </p:cNvCxnSpPr>
          <p:nvPr/>
        </p:nvCxnSpPr>
        <p:spPr>
          <a:xfrm flipH="1">
            <a:off x="-1393937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7A676B39-8C19-062D-00A0-E9B4AE7FAE64}"/>
              </a:ext>
            </a:extLst>
          </p:cNvPr>
          <p:cNvSpPr/>
          <p:nvPr/>
        </p:nvSpPr>
        <p:spPr>
          <a:xfrm>
            <a:off x="-1185189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993592D1-49D7-9E4C-9182-01F25807D792}"/>
              </a:ext>
            </a:extLst>
          </p:cNvPr>
          <p:cNvSpPr/>
          <p:nvPr/>
        </p:nvSpPr>
        <p:spPr>
          <a:xfrm>
            <a:off x="-1185189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8C86A37-D75D-06D0-B11A-135F7E61D796}"/>
              </a:ext>
            </a:extLst>
          </p:cNvPr>
          <p:cNvSpPr/>
          <p:nvPr/>
        </p:nvSpPr>
        <p:spPr>
          <a:xfrm>
            <a:off x="-1185189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1E5E1D-5F6E-2788-FDE4-B7E877591311}"/>
              </a:ext>
            </a:extLst>
          </p:cNvPr>
          <p:cNvSpPr/>
          <p:nvPr/>
        </p:nvSpPr>
        <p:spPr>
          <a:xfrm>
            <a:off x="-1185189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FB81BBE-3AE4-9C5A-F4D5-A7609DEA7640}"/>
              </a:ext>
            </a:extLst>
          </p:cNvPr>
          <p:cNvSpPr/>
          <p:nvPr/>
        </p:nvSpPr>
        <p:spPr>
          <a:xfrm>
            <a:off x="-1276349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 descr="Foto em preto e branco de homem olhando para o lado&#10;&#10;Descrição gerada automaticamente">
            <a:extLst>
              <a:ext uri="{FF2B5EF4-FFF2-40B4-BE49-F238E27FC236}">
                <a16:creationId xmlns:a16="http://schemas.microsoft.com/office/drawing/2014/main" id="{7389F85B-2B82-EE90-47F1-AFE0180ACE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60" y="97558"/>
            <a:ext cx="4738772" cy="6858000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5B2FEF84-2ED6-92E0-C0EB-DD8A3863AF70}"/>
              </a:ext>
            </a:extLst>
          </p:cNvPr>
          <p:cNvGrpSpPr/>
          <p:nvPr/>
        </p:nvGrpSpPr>
        <p:grpSpPr>
          <a:xfrm>
            <a:off x="6439238" y="9139510"/>
            <a:ext cx="6784105" cy="8187577"/>
            <a:chOff x="7211641" y="877876"/>
            <a:chExt cx="4677516" cy="5645185"/>
          </a:xfrm>
        </p:grpSpPr>
        <p:sp>
          <p:nvSpPr>
            <p:cNvPr id="31" name="Fluxograma: Atraso 30">
              <a:extLst>
                <a:ext uri="{FF2B5EF4-FFF2-40B4-BE49-F238E27FC236}">
                  <a16:creationId xmlns:a16="http://schemas.microsoft.com/office/drawing/2014/main" id="{A8DB9A48-5C43-0326-6F7C-BFE16C9DB632}"/>
                </a:ext>
              </a:extLst>
            </p:cNvPr>
            <p:cNvSpPr/>
            <p:nvPr/>
          </p:nvSpPr>
          <p:spPr>
            <a:xfrm rot="16200000">
              <a:off x="6859541" y="1323160"/>
              <a:ext cx="5474899" cy="4584332"/>
            </a:xfrm>
            <a:prstGeom prst="flowChartDelay">
              <a:avLst/>
            </a:prstGeom>
            <a:noFill/>
            <a:ln w="3175">
              <a:solidFill>
                <a:srgbClr val="0567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50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CE00B618-1A12-A45B-E556-46F2A36E6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3" r="11833"/>
            <a:stretch/>
          </p:blipFill>
          <p:spPr>
            <a:xfrm>
              <a:off x="7211641" y="877876"/>
              <a:ext cx="4577290" cy="5645185"/>
            </a:xfrm>
            <a:custGeom>
              <a:avLst/>
              <a:gdLst>
                <a:gd name="connsiteX0" fmla="*/ 1379858 w 2759716"/>
                <a:gd name="connsiteY0" fmla="*/ 0 h 3403566"/>
                <a:gd name="connsiteX1" fmla="*/ 2759716 w 2759716"/>
                <a:gd name="connsiteY1" fmla="*/ 1701783 h 3403566"/>
                <a:gd name="connsiteX2" fmla="*/ 2759716 w 2759716"/>
                <a:gd name="connsiteY2" fmla="*/ 3403566 h 3403566"/>
                <a:gd name="connsiteX3" fmla="*/ 0 w 2759716"/>
                <a:gd name="connsiteY3" fmla="*/ 3403566 h 3403566"/>
                <a:gd name="connsiteX4" fmla="*/ 0 w 2759716"/>
                <a:gd name="connsiteY4" fmla="*/ 1701783 h 3403566"/>
                <a:gd name="connsiteX5" fmla="*/ 1379858 w 2759716"/>
                <a:gd name="connsiteY5" fmla="*/ 0 h 340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716" h="3403566">
                  <a:moveTo>
                    <a:pt x="1379858" y="0"/>
                  </a:moveTo>
                  <a:cubicBezTo>
                    <a:pt x="2141933" y="0"/>
                    <a:pt x="2759716" y="761914"/>
                    <a:pt x="2759716" y="1701783"/>
                  </a:cubicBezTo>
                  <a:lnTo>
                    <a:pt x="2759716" y="3403566"/>
                  </a:lnTo>
                  <a:lnTo>
                    <a:pt x="0" y="3403566"/>
                  </a:lnTo>
                  <a:lnTo>
                    <a:pt x="0" y="1701783"/>
                  </a:lnTo>
                  <a:cubicBezTo>
                    <a:pt x="0" y="761914"/>
                    <a:pt x="617783" y="0"/>
                    <a:pt x="1379858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855153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1.66667E-6 -0.04282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1.45833E-6 -0.04283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accel="49333" decel="22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-1.11111E-6 L 0.02995 -1.11111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0 L -0.01354 0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0 L -0.01354 0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0 L -0.01354 0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accel="49333" decel="22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2.22222E-6 L 0.02995 2.22222E-6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" presetClass="entr" presetSubtype="8" accel="49333" decel="22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-2.22222E-6 L 0.02995 -2.22222E-6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22" grpId="0" animBg="1"/>
      <p:bldP spid="22" grpId="1" animBg="1"/>
      <p:bldP spid="22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3" grpId="0"/>
      <p:bldP spid="23" grpId="1"/>
      <p:bldP spid="25" grpId="0" animBg="1"/>
      <p:bldP spid="25" grpId="1" animBg="1"/>
      <p:bldP spid="26" grpId="0"/>
      <p:bldP spid="2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7634A-8B78-C2F8-DD22-EFBD2B2B6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Uma imagem contendo vaca, em pé, grupo, água&#10;&#10;Descrição gerada automaticamente">
            <a:extLst>
              <a:ext uri="{FF2B5EF4-FFF2-40B4-BE49-F238E27FC236}">
                <a16:creationId xmlns:a16="http://schemas.microsoft.com/office/drawing/2014/main" id="{2C575466-4FCF-7E93-0FBB-1253B553C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92" y="-1699379"/>
            <a:ext cx="13447649" cy="1069602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7DC6E67-FDF0-6BAB-49CD-8AB0BEAC71C1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2C46F38-334F-07A5-F10A-F5F6DF20CACF}"/>
              </a:ext>
            </a:extLst>
          </p:cNvPr>
          <p:cNvSpPr/>
          <p:nvPr/>
        </p:nvSpPr>
        <p:spPr>
          <a:xfrm>
            <a:off x="91158" y="-446558"/>
            <a:ext cx="13004799" cy="7504385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F3A35C-E2F1-4D73-51F5-46C0DD61D44C}"/>
              </a:ext>
            </a:extLst>
          </p:cNvPr>
          <p:cNvSpPr/>
          <p:nvPr/>
        </p:nvSpPr>
        <p:spPr>
          <a:xfrm>
            <a:off x="-1886738" y="-4890761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A3554F58-0073-5238-CDA4-A079BF5B70F2}"/>
              </a:ext>
            </a:extLst>
          </p:cNvPr>
          <p:cNvSpPr/>
          <p:nvPr/>
        </p:nvSpPr>
        <p:spPr>
          <a:xfrm>
            <a:off x="3553989" y="2162028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A7340E9F-8CAB-E080-6D6C-5417421A45A5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BC79F9E-94D1-5A9E-E20F-025A8CE88512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C7F9813-3EC7-883D-09B9-43A988E82BF6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207E3F22-703C-E84D-F3BA-2FA3DA0005E7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0856C6A-8DFD-926F-537C-162F7791A053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2C323944-E78D-D1D5-9478-33ECAD7205CC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C56380C8-4856-2E15-D690-891EC8E417AF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99A817F-9338-4A47-D788-1C258EBB1466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2DF25D7A-AC9D-1A4D-F857-EECADCDF422A}"/>
              </a:ext>
            </a:extLst>
          </p:cNvPr>
          <p:cNvSpPr txBox="1"/>
          <p:nvPr/>
        </p:nvSpPr>
        <p:spPr>
          <a:xfrm>
            <a:off x="1370007" y="289726"/>
            <a:ext cx="434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Romantismo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</a:t>
            </a: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FBC99D3E-9CD3-7E89-4181-0226D8B9FFE6}"/>
              </a:ext>
            </a:extLst>
          </p:cNvPr>
          <p:cNvSpPr txBox="1"/>
          <p:nvPr/>
        </p:nvSpPr>
        <p:spPr>
          <a:xfrm>
            <a:off x="-530162" y="1631151"/>
            <a:ext cx="64254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Marco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incial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do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Romantismo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Europeu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:</a:t>
            </a:r>
          </a:p>
          <a:p>
            <a:pPr algn="ctr"/>
            <a:r>
              <a:rPr lang="en-US" sz="2800" i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“</a:t>
            </a:r>
            <a:r>
              <a:rPr lang="en-US" sz="2800" i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Os</a:t>
            </a:r>
            <a:r>
              <a:rPr lang="en-US" sz="2800" i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</a:t>
            </a:r>
            <a:r>
              <a:rPr lang="en-US" sz="2800" i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sofrimentos</a:t>
            </a:r>
            <a:r>
              <a:rPr lang="en-US" sz="2800" i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do </a:t>
            </a:r>
            <a:r>
              <a:rPr lang="en-US" sz="2800" i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jovem</a:t>
            </a:r>
            <a:r>
              <a:rPr lang="en-US" sz="2800" i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Werther”,</a:t>
            </a:r>
          </a:p>
          <a:p>
            <a:pPr algn="ctr"/>
            <a:r>
              <a:rPr lang="en-US" sz="2800" i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do </a:t>
            </a:r>
            <a:r>
              <a:rPr lang="en-US" sz="2800" i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escritor</a:t>
            </a:r>
            <a:r>
              <a:rPr lang="en-US" sz="2800" i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</a:t>
            </a:r>
            <a:r>
              <a:rPr lang="en-US" sz="2800" i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alemão</a:t>
            </a:r>
            <a:r>
              <a:rPr lang="en-US" sz="2800" i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Goethe, </a:t>
            </a:r>
            <a:r>
              <a:rPr lang="en-US" sz="2800" i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em</a:t>
            </a:r>
            <a:r>
              <a:rPr lang="en-US" sz="2800" i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1774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2395F6F7-77A4-3CF5-1F23-25B790886833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64A25F1-517E-DF95-F9D0-F2DA657A7B3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">
            <a:extLst>
              <a:ext uri="{FF2B5EF4-FFF2-40B4-BE49-F238E27FC236}">
                <a16:creationId xmlns:a16="http://schemas.microsoft.com/office/drawing/2014/main" id="{0C345340-278D-D578-EFB5-90839D6F03CB}"/>
              </a:ext>
            </a:extLst>
          </p:cNvPr>
          <p:cNvSpPr txBox="1"/>
          <p:nvPr/>
        </p:nvSpPr>
        <p:spPr>
          <a:xfrm>
            <a:off x="800880" y="-345314"/>
            <a:ext cx="4527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CONTEXTO HISTÓRICO</a:t>
            </a:r>
          </a:p>
        </p:txBody>
      </p:sp>
      <p:pic>
        <p:nvPicPr>
          <p:cNvPr id="32" name="Imagem 31" descr="Foto em preto e branco de homem olhando para o lado&#10;&#10;Descrição gerada automaticamente">
            <a:extLst>
              <a:ext uri="{FF2B5EF4-FFF2-40B4-BE49-F238E27FC236}">
                <a16:creationId xmlns:a16="http://schemas.microsoft.com/office/drawing/2014/main" id="{A194CEF0-BEBF-B51D-0C81-4CE8447F0F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181" y="-2295119"/>
            <a:ext cx="9141401" cy="13229530"/>
          </a:xfrm>
          <a:prstGeom prst="rect">
            <a:avLst/>
          </a:prstGeom>
        </p:spPr>
      </p:pic>
      <p:grpSp>
        <p:nvGrpSpPr>
          <p:cNvPr id="33" name="Agrupar 32">
            <a:extLst>
              <a:ext uri="{FF2B5EF4-FFF2-40B4-BE49-F238E27FC236}">
                <a16:creationId xmlns:a16="http://schemas.microsoft.com/office/drawing/2014/main" id="{D1ACE2A0-FF6F-C999-588A-912304B7FB0D}"/>
              </a:ext>
            </a:extLst>
          </p:cNvPr>
          <p:cNvGrpSpPr/>
          <p:nvPr/>
        </p:nvGrpSpPr>
        <p:grpSpPr>
          <a:xfrm>
            <a:off x="6247651" y="7493986"/>
            <a:ext cx="7180637" cy="8666143"/>
            <a:chOff x="7211641" y="877876"/>
            <a:chExt cx="4677516" cy="5645185"/>
          </a:xfrm>
        </p:grpSpPr>
        <p:sp>
          <p:nvSpPr>
            <p:cNvPr id="34" name="Fluxograma: Atraso 33">
              <a:extLst>
                <a:ext uri="{FF2B5EF4-FFF2-40B4-BE49-F238E27FC236}">
                  <a16:creationId xmlns:a16="http://schemas.microsoft.com/office/drawing/2014/main" id="{74EC6DB8-64BA-F4D8-487B-C3E6E86B9031}"/>
                </a:ext>
              </a:extLst>
            </p:cNvPr>
            <p:cNvSpPr/>
            <p:nvPr/>
          </p:nvSpPr>
          <p:spPr>
            <a:xfrm rot="16200000">
              <a:off x="6859541" y="1323160"/>
              <a:ext cx="5474899" cy="4584332"/>
            </a:xfrm>
            <a:prstGeom prst="flowChartDelay">
              <a:avLst/>
            </a:prstGeom>
            <a:noFill/>
            <a:ln w="3175">
              <a:solidFill>
                <a:srgbClr val="0567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50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B637223B-F79A-AF8D-B449-BAFE6B915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03" r="23303"/>
            <a:stretch/>
          </p:blipFill>
          <p:spPr>
            <a:xfrm>
              <a:off x="7211641" y="877876"/>
              <a:ext cx="4577290" cy="5645185"/>
            </a:xfrm>
            <a:custGeom>
              <a:avLst/>
              <a:gdLst>
                <a:gd name="connsiteX0" fmla="*/ 1379858 w 2759716"/>
                <a:gd name="connsiteY0" fmla="*/ 0 h 3403566"/>
                <a:gd name="connsiteX1" fmla="*/ 2759716 w 2759716"/>
                <a:gd name="connsiteY1" fmla="*/ 1701783 h 3403566"/>
                <a:gd name="connsiteX2" fmla="*/ 2759716 w 2759716"/>
                <a:gd name="connsiteY2" fmla="*/ 3403566 h 3403566"/>
                <a:gd name="connsiteX3" fmla="*/ 0 w 2759716"/>
                <a:gd name="connsiteY3" fmla="*/ 3403566 h 3403566"/>
                <a:gd name="connsiteX4" fmla="*/ 0 w 2759716"/>
                <a:gd name="connsiteY4" fmla="*/ 1701783 h 3403566"/>
                <a:gd name="connsiteX5" fmla="*/ 1379858 w 2759716"/>
                <a:gd name="connsiteY5" fmla="*/ 0 h 340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716" h="3403566">
                  <a:moveTo>
                    <a:pt x="1379858" y="0"/>
                  </a:moveTo>
                  <a:cubicBezTo>
                    <a:pt x="2141933" y="0"/>
                    <a:pt x="2759716" y="761914"/>
                    <a:pt x="2759716" y="1701783"/>
                  </a:cubicBezTo>
                  <a:lnTo>
                    <a:pt x="2759716" y="3403566"/>
                  </a:lnTo>
                  <a:lnTo>
                    <a:pt x="0" y="3403566"/>
                  </a:lnTo>
                  <a:lnTo>
                    <a:pt x="0" y="1701783"/>
                  </a:lnTo>
                  <a:cubicBezTo>
                    <a:pt x="0" y="761914"/>
                    <a:pt x="617783" y="0"/>
                    <a:pt x="1379858" y="0"/>
                  </a:cubicBezTo>
                  <a:close/>
                </a:path>
              </a:pathLst>
            </a:custGeom>
          </p:spPr>
        </p:pic>
      </p:grpSp>
      <p:pic>
        <p:nvPicPr>
          <p:cNvPr id="29" name="Imagem 28">
            <a:extLst>
              <a:ext uri="{FF2B5EF4-FFF2-40B4-BE49-F238E27FC236}">
                <a16:creationId xmlns:a16="http://schemas.microsoft.com/office/drawing/2014/main" id="{228B0CA0-A6B3-98D7-1BB4-F52C99C31B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7491" y="290287"/>
            <a:ext cx="6765590" cy="4200989"/>
          </a:xfrm>
          <a:prstGeom prst="rect">
            <a:avLst/>
          </a:prstGeom>
        </p:spPr>
      </p:pic>
      <p:sp>
        <p:nvSpPr>
          <p:cNvPr id="36" name="Seta: Entalhada para a Direita 35">
            <a:extLst>
              <a:ext uri="{FF2B5EF4-FFF2-40B4-BE49-F238E27FC236}">
                <a16:creationId xmlns:a16="http://schemas.microsoft.com/office/drawing/2014/main" id="{C63FC2FA-F85D-D858-0361-28DBB0C18DA6}"/>
              </a:ext>
            </a:extLst>
          </p:cNvPr>
          <p:cNvSpPr/>
          <p:nvPr/>
        </p:nvSpPr>
        <p:spPr>
          <a:xfrm>
            <a:off x="5100955" y="2148466"/>
            <a:ext cx="666529" cy="484632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B297D2BB-7F06-B59F-B529-AB7A13D64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116" y="4608884"/>
            <a:ext cx="6345405" cy="1211394"/>
          </a:xfrm>
          <a:prstGeom prst="rect">
            <a:avLst/>
          </a:prstGeom>
        </p:spPr>
      </p:pic>
      <p:sp>
        <p:nvSpPr>
          <p:cNvPr id="39" name="Seta: Entalhada para a Direita 38">
            <a:extLst>
              <a:ext uri="{FF2B5EF4-FFF2-40B4-BE49-F238E27FC236}">
                <a16:creationId xmlns:a16="http://schemas.microsoft.com/office/drawing/2014/main" id="{22E9BC0A-7DAC-1CF7-3570-120BCB85C580}"/>
              </a:ext>
            </a:extLst>
          </p:cNvPr>
          <p:cNvSpPr/>
          <p:nvPr/>
        </p:nvSpPr>
        <p:spPr>
          <a:xfrm rot="5400000">
            <a:off x="2755904" y="3544709"/>
            <a:ext cx="1384995" cy="631884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545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Uma imagem contendo vaca, em pé, grupo, água&#10;&#10;Descrição gerada automaticamente">
            <a:extLst>
              <a:ext uri="{FF2B5EF4-FFF2-40B4-BE49-F238E27FC236}">
                <a16:creationId xmlns:a16="http://schemas.microsoft.com/office/drawing/2014/main" id="{AA99CB70-5D89-CA36-D46E-FD66DC1B5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92" y="-1699379"/>
            <a:ext cx="13447649" cy="1069602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05BB4E82-30C7-9AC6-293B-3B3AB0435EDD}"/>
              </a:ext>
            </a:extLst>
          </p:cNvPr>
          <p:cNvSpPr txBox="1"/>
          <p:nvPr/>
        </p:nvSpPr>
        <p:spPr>
          <a:xfrm>
            <a:off x="986181" y="648663"/>
            <a:ext cx="434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Romantismo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</a:t>
            </a: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52D48C8-85B7-D4D6-1EEF-D86E7DEF2ECF}"/>
              </a:ext>
            </a:extLst>
          </p:cNvPr>
          <p:cNvSpPr txBox="1"/>
          <p:nvPr/>
        </p:nvSpPr>
        <p:spPr>
          <a:xfrm>
            <a:off x="986180" y="1421313"/>
            <a:ext cx="642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1ª metade do séc. XIX</a:t>
            </a:r>
          </a:p>
        </p:txBody>
      </p:sp>
      <p:sp>
        <p:nvSpPr>
          <p:cNvPr id="2" name="Rectangle 28">
            <a:extLst>
              <a:ext uri="{FF2B5EF4-FFF2-40B4-BE49-F238E27FC236}">
                <a16:creationId xmlns:a16="http://schemas.microsoft.com/office/drawing/2014/main" id="{FF7C9881-CB76-584E-9B1E-73CF850973E2}"/>
              </a:ext>
            </a:extLst>
          </p:cNvPr>
          <p:cNvSpPr/>
          <p:nvPr/>
        </p:nvSpPr>
        <p:spPr>
          <a:xfrm>
            <a:off x="1123020" y="2403316"/>
            <a:ext cx="6978302" cy="2135085"/>
          </a:xfrm>
          <a:prstGeom prst="roundRect">
            <a:avLst>
              <a:gd name="adj" fmla="val 2653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99796B-A256-3878-DFAB-DABC23C06883}"/>
              </a:ext>
            </a:extLst>
          </p:cNvPr>
          <p:cNvSpPr txBox="1"/>
          <p:nvPr/>
        </p:nvSpPr>
        <p:spPr>
          <a:xfrm>
            <a:off x="1166195" y="2463739"/>
            <a:ext cx="697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200" b="1" kern="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 </a:t>
            </a:r>
            <a:r>
              <a:rPr lang="pt-BR" sz="3600" b="1" kern="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Europa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D24F436F-320E-633F-C686-BB0BBF26723A}"/>
              </a:ext>
            </a:extLst>
          </p:cNvPr>
          <p:cNvGrpSpPr/>
          <p:nvPr/>
        </p:nvGrpSpPr>
        <p:grpSpPr>
          <a:xfrm>
            <a:off x="7703399" y="877877"/>
            <a:ext cx="4185757" cy="5051692"/>
            <a:chOff x="7211641" y="877876"/>
            <a:chExt cx="4677516" cy="5645185"/>
          </a:xfrm>
        </p:grpSpPr>
        <p:sp>
          <p:nvSpPr>
            <p:cNvPr id="15" name="Fluxograma: Atraso 14">
              <a:extLst>
                <a:ext uri="{FF2B5EF4-FFF2-40B4-BE49-F238E27FC236}">
                  <a16:creationId xmlns:a16="http://schemas.microsoft.com/office/drawing/2014/main" id="{19DAFCBE-0D45-81F2-14B1-A8B33482B8D6}"/>
                </a:ext>
              </a:extLst>
            </p:cNvPr>
            <p:cNvSpPr/>
            <p:nvPr/>
          </p:nvSpPr>
          <p:spPr>
            <a:xfrm rot="16200000">
              <a:off x="6859541" y="1323160"/>
              <a:ext cx="5474899" cy="4584332"/>
            </a:xfrm>
            <a:prstGeom prst="flowChartDelay">
              <a:avLst/>
            </a:prstGeom>
            <a:noFill/>
            <a:ln w="3175">
              <a:solidFill>
                <a:srgbClr val="0567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50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B4EC81FF-77D0-8CB9-D9E3-4F7E6F923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3" r="11833"/>
            <a:stretch/>
          </p:blipFill>
          <p:spPr>
            <a:xfrm>
              <a:off x="7211641" y="877876"/>
              <a:ext cx="4577290" cy="5645185"/>
            </a:xfrm>
            <a:custGeom>
              <a:avLst/>
              <a:gdLst>
                <a:gd name="connsiteX0" fmla="*/ 1379858 w 2759716"/>
                <a:gd name="connsiteY0" fmla="*/ 0 h 3403566"/>
                <a:gd name="connsiteX1" fmla="*/ 2759716 w 2759716"/>
                <a:gd name="connsiteY1" fmla="*/ 1701783 h 3403566"/>
                <a:gd name="connsiteX2" fmla="*/ 2759716 w 2759716"/>
                <a:gd name="connsiteY2" fmla="*/ 3403566 h 3403566"/>
                <a:gd name="connsiteX3" fmla="*/ 0 w 2759716"/>
                <a:gd name="connsiteY3" fmla="*/ 3403566 h 3403566"/>
                <a:gd name="connsiteX4" fmla="*/ 0 w 2759716"/>
                <a:gd name="connsiteY4" fmla="*/ 1701783 h 3403566"/>
                <a:gd name="connsiteX5" fmla="*/ 1379858 w 2759716"/>
                <a:gd name="connsiteY5" fmla="*/ 0 h 340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716" h="3403566">
                  <a:moveTo>
                    <a:pt x="1379858" y="0"/>
                  </a:moveTo>
                  <a:cubicBezTo>
                    <a:pt x="2141933" y="0"/>
                    <a:pt x="2759716" y="761914"/>
                    <a:pt x="2759716" y="1701783"/>
                  </a:cubicBezTo>
                  <a:lnTo>
                    <a:pt x="2759716" y="3403566"/>
                  </a:lnTo>
                  <a:lnTo>
                    <a:pt x="0" y="3403566"/>
                  </a:lnTo>
                  <a:lnTo>
                    <a:pt x="0" y="1701783"/>
                  </a:lnTo>
                  <a:cubicBezTo>
                    <a:pt x="0" y="761914"/>
                    <a:pt x="617783" y="0"/>
                    <a:pt x="1379858" y="0"/>
                  </a:cubicBezTo>
                  <a:close/>
                </a:path>
              </a:pathLst>
            </a:custGeom>
          </p:spPr>
        </p:pic>
      </p:grp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9A368205-7697-458C-FFF3-153E293C0EE4}"/>
              </a:ext>
            </a:extLst>
          </p:cNvPr>
          <p:cNvSpPr/>
          <p:nvPr/>
        </p:nvSpPr>
        <p:spPr>
          <a:xfrm>
            <a:off x="1684600" y="3110070"/>
            <a:ext cx="2640567" cy="5769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Capitalismo industrial</a:t>
            </a:r>
            <a:endParaRPr lang="en-US" sz="16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E4D18553-D9D1-FA88-12AC-DDD161AB49D5}"/>
              </a:ext>
            </a:extLst>
          </p:cNvPr>
          <p:cNvSpPr/>
          <p:nvPr/>
        </p:nvSpPr>
        <p:spPr>
          <a:xfrm>
            <a:off x="4399460" y="3066661"/>
            <a:ext cx="2640567" cy="6203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b="1" dirty="0" err="1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Ruína</a:t>
            </a:r>
            <a:r>
              <a:rPr lang="en-US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 da </a:t>
            </a:r>
            <a:r>
              <a:rPr lang="en-US" b="1" dirty="0" err="1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nobreza</a:t>
            </a:r>
            <a:r>
              <a:rPr lang="en-US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  <a:endParaRPr lang="en-US" sz="16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B0FBF4A2-DD42-1D22-C299-6561D53C4368}"/>
              </a:ext>
            </a:extLst>
          </p:cNvPr>
          <p:cNvSpPr/>
          <p:nvPr/>
        </p:nvSpPr>
        <p:spPr>
          <a:xfrm>
            <a:off x="3004884" y="3791339"/>
            <a:ext cx="2742568" cy="6615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b="1" dirty="0" err="1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Ascensão</a:t>
            </a:r>
            <a:r>
              <a:rPr lang="en-US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 da </a:t>
            </a:r>
            <a:r>
              <a:rPr lang="en-US" b="1" dirty="0" err="1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burguesia</a:t>
            </a:r>
            <a:endParaRPr lang="en-US" sz="16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6C60814-B468-A6C1-2D6E-484EAB9956E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9C96214-F40B-C199-2DE5-AFCB4FBC634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">
            <a:extLst>
              <a:ext uri="{FF2B5EF4-FFF2-40B4-BE49-F238E27FC236}">
                <a16:creationId xmlns:a16="http://schemas.microsoft.com/office/drawing/2014/main" id="{1196E9E7-22B3-5D07-6B85-B0B583A51B92}"/>
              </a:ext>
            </a:extLst>
          </p:cNvPr>
          <p:cNvSpPr txBox="1"/>
          <p:nvPr/>
        </p:nvSpPr>
        <p:spPr>
          <a:xfrm>
            <a:off x="1166195" y="445104"/>
            <a:ext cx="4527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CONTEXTO HISTÓRICO</a:t>
            </a:r>
          </a:p>
        </p:txBody>
      </p:sp>
      <p:pic>
        <p:nvPicPr>
          <p:cNvPr id="32" name="Imagem 31" descr="Foto em preto e branco de homem olhando para o lado&#10;&#10;Descrição gerada automaticamente">
            <a:extLst>
              <a:ext uri="{FF2B5EF4-FFF2-40B4-BE49-F238E27FC236}">
                <a16:creationId xmlns:a16="http://schemas.microsoft.com/office/drawing/2014/main" id="{BC553409-2D89-51C1-46A9-18E5796287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181" y="-2295119"/>
            <a:ext cx="9141401" cy="13229530"/>
          </a:xfrm>
          <a:prstGeom prst="rect">
            <a:avLst/>
          </a:prstGeom>
        </p:spPr>
      </p:pic>
      <p:grpSp>
        <p:nvGrpSpPr>
          <p:cNvPr id="33" name="Agrupar 32">
            <a:extLst>
              <a:ext uri="{FF2B5EF4-FFF2-40B4-BE49-F238E27FC236}">
                <a16:creationId xmlns:a16="http://schemas.microsoft.com/office/drawing/2014/main" id="{73C4D28D-1DF9-FEFE-D4E2-94792004E66C}"/>
              </a:ext>
            </a:extLst>
          </p:cNvPr>
          <p:cNvGrpSpPr/>
          <p:nvPr/>
        </p:nvGrpSpPr>
        <p:grpSpPr>
          <a:xfrm>
            <a:off x="6247651" y="7493986"/>
            <a:ext cx="7180637" cy="8666143"/>
            <a:chOff x="7211641" y="877876"/>
            <a:chExt cx="4677516" cy="5645185"/>
          </a:xfrm>
        </p:grpSpPr>
        <p:sp>
          <p:nvSpPr>
            <p:cNvPr id="34" name="Fluxograma: Atraso 33">
              <a:extLst>
                <a:ext uri="{FF2B5EF4-FFF2-40B4-BE49-F238E27FC236}">
                  <a16:creationId xmlns:a16="http://schemas.microsoft.com/office/drawing/2014/main" id="{5897B845-37FD-44EB-118B-4356DDD88D73}"/>
                </a:ext>
              </a:extLst>
            </p:cNvPr>
            <p:cNvSpPr/>
            <p:nvPr/>
          </p:nvSpPr>
          <p:spPr>
            <a:xfrm rot="16200000">
              <a:off x="6859541" y="1323160"/>
              <a:ext cx="5474899" cy="4584332"/>
            </a:xfrm>
            <a:prstGeom prst="flowChartDelay">
              <a:avLst/>
            </a:prstGeom>
            <a:noFill/>
            <a:ln w="3175">
              <a:solidFill>
                <a:srgbClr val="0567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50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80524F71-8843-6BAE-714D-16D03FCC7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03" r="23303"/>
            <a:stretch/>
          </p:blipFill>
          <p:spPr>
            <a:xfrm>
              <a:off x="7211641" y="877876"/>
              <a:ext cx="4577290" cy="5645185"/>
            </a:xfrm>
            <a:custGeom>
              <a:avLst/>
              <a:gdLst>
                <a:gd name="connsiteX0" fmla="*/ 1379858 w 2759716"/>
                <a:gd name="connsiteY0" fmla="*/ 0 h 3403566"/>
                <a:gd name="connsiteX1" fmla="*/ 2759716 w 2759716"/>
                <a:gd name="connsiteY1" fmla="*/ 1701783 h 3403566"/>
                <a:gd name="connsiteX2" fmla="*/ 2759716 w 2759716"/>
                <a:gd name="connsiteY2" fmla="*/ 3403566 h 3403566"/>
                <a:gd name="connsiteX3" fmla="*/ 0 w 2759716"/>
                <a:gd name="connsiteY3" fmla="*/ 3403566 h 3403566"/>
                <a:gd name="connsiteX4" fmla="*/ 0 w 2759716"/>
                <a:gd name="connsiteY4" fmla="*/ 1701783 h 3403566"/>
                <a:gd name="connsiteX5" fmla="*/ 1379858 w 2759716"/>
                <a:gd name="connsiteY5" fmla="*/ 0 h 340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716" h="3403566">
                  <a:moveTo>
                    <a:pt x="1379858" y="0"/>
                  </a:moveTo>
                  <a:cubicBezTo>
                    <a:pt x="2141933" y="0"/>
                    <a:pt x="2759716" y="761914"/>
                    <a:pt x="2759716" y="1701783"/>
                  </a:cubicBezTo>
                  <a:lnTo>
                    <a:pt x="2759716" y="3403566"/>
                  </a:lnTo>
                  <a:lnTo>
                    <a:pt x="0" y="3403566"/>
                  </a:lnTo>
                  <a:lnTo>
                    <a:pt x="0" y="1701783"/>
                  </a:lnTo>
                  <a:cubicBezTo>
                    <a:pt x="0" y="761914"/>
                    <a:pt x="617783" y="0"/>
                    <a:pt x="1379858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292035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/>
      <p:bldP spid="10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1AAFB-F94F-4015-BBE0-4C543D4D5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Uma imagem contendo vaca, em pé, grupo, água&#10;&#10;Descrição gerada automaticamente">
            <a:extLst>
              <a:ext uri="{FF2B5EF4-FFF2-40B4-BE49-F238E27FC236}">
                <a16:creationId xmlns:a16="http://schemas.microsoft.com/office/drawing/2014/main" id="{9F47914F-43E2-6CDA-0BCD-708D011D1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92" y="-1699379"/>
            <a:ext cx="13447649" cy="1069602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EF435B7-053B-C4D9-5C40-3EC91C2ED150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74667E7-F95F-CCD3-84D0-CAE2FDD7F2AD}"/>
              </a:ext>
            </a:extLst>
          </p:cNvPr>
          <p:cNvSpPr/>
          <p:nvPr/>
        </p:nvSpPr>
        <p:spPr>
          <a:xfrm>
            <a:off x="91158" y="-446558"/>
            <a:ext cx="13004799" cy="7504385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D41463-A4E8-1E52-F963-5A2612F2F53E}"/>
              </a:ext>
            </a:extLst>
          </p:cNvPr>
          <p:cNvSpPr/>
          <p:nvPr/>
        </p:nvSpPr>
        <p:spPr>
          <a:xfrm>
            <a:off x="-1886738" y="-4890761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4A5D3D5B-BBDA-8AAA-4FC7-ABA029FAF263}"/>
              </a:ext>
            </a:extLst>
          </p:cNvPr>
          <p:cNvSpPr/>
          <p:nvPr/>
        </p:nvSpPr>
        <p:spPr>
          <a:xfrm>
            <a:off x="3553989" y="2162028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E7BB898B-41AA-8932-819E-285A23DEE596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87DBB66-126A-288E-302F-009016EA073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FEF6F5C-C3EA-B2E9-7184-B8205E7F5201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F90D1B76-B54F-E03A-AED0-6D8A0911BC31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7EE8C2E-7721-958E-28FA-B9E02D58E264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1BF9C3C5-73DE-B207-003A-C4A911F40820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033A3AD-DFF2-3F60-FD2C-0DA76DC93301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D5B492B-DA4E-0140-61D1-28056B2FEAE4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540E9894-C120-6C72-0F76-6AB2D8E00E13}"/>
              </a:ext>
            </a:extLst>
          </p:cNvPr>
          <p:cNvSpPr txBox="1"/>
          <p:nvPr/>
        </p:nvSpPr>
        <p:spPr>
          <a:xfrm>
            <a:off x="1370007" y="289726"/>
            <a:ext cx="434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Romantismo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</a:t>
            </a: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25ADAC48-F401-283A-2B64-31EF33215C22}"/>
              </a:ext>
            </a:extLst>
          </p:cNvPr>
          <p:cNvSpPr txBox="1"/>
          <p:nvPr/>
        </p:nvSpPr>
        <p:spPr>
          <a:xfrm>
            <a:off x="-41392" y="2602326"/>
            <a:ext cx="5897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Características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gerais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da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Linguagem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Romântica</a:t>
            </a:r>
            <a:endParaRPr lang="en-US" sz="2800" b="1" spc="-150" dirty="0">
              <a:solidFill>
                <a:schemeClr val="bg1"/>
              </a:solidFill>
              <a:latin typeface="Causten Light" panose="00000400000000000000" pitchFamily="50" charset="0"/>
              <a:cs typeface="Sora ExtraBold" pitchFamily="2" charset="0"/>
            </a:endParaRPr>
          </a:p>
          <a:p>
            <a:pPr algn="ctr"/>
            <a:endParaRPr lang="en-US" sz="2800" i="1" spc="-150" dirty="0">
              <a:solidFill>
                <a:schemeClr val="bg1"/>
              </a:solidFill>
              <a:latin typeface="Causten Light" panose="00000400000000000000" pitchFamily="50" charset="0"/>
              <a:cs typeface="Sora ExtraBold" pitchFamily="2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4CE94212-2988-10A1-FA49-EFCCF9E04E01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CD4BBCC-9D31-C5CA-A7E0-16D7A37B51F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">
            <a:extLst>
              <a:ext uri="{FF2B5EF4-FFF2-40B4-BE49-F238E27FC236}">
                <a16:creationId xmlns:a16="http://schemas.microsoft.com/office/drawing/2014/main" id="{2C26DB8B-AB51-85C6-AE77-A300F431ECBC}"/>
              </a:ext>
            </a:extLst>
          </p:cNvPr>
          <p:cNvSpPr txBox="1"/>
          <p:nvPr/>
        </p:nvSpPr>
        <p:spPr>
          <a:xfrm>
            <a:off x="800880" y="-345314"/>
            <a:ext cx="4527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CONTEXTO HISTÓRICO</a:t>
            </a:r>
          </a:p>
        </p:txBody>
      </p:sp>
      <p:pic>
        <p:nvPicPr>
          <p:cNvPr id="32" name="Imagem 31" descr="Foto em preto e branco de homem olhando para o lado&#10;&#10;Descrição gerada automaticamente">
            <a:extLst>
              <a:ext uri="{FF2B5EF4-FFF2-40B4-BE49-F238E27FC236}">
                <a16:creationId xmlns:a16="http://schemas.microsoft.com/office/drawing/2014/main" id="{F0575795-CC81-7FFA-6EAE-F582614782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181" y="-2295119"/>
            <a:ext cx="9141401" cy="13229530"/>
          </a:xfrm>
          <a:prstGeom prst="rect">
            <a:avLst/>
          </a:prstGeom>
        </p:spPr>
      </p:pic>
      <p:grpSp>
        <p:nvGrpSpPr>
          <p:cNvPr id="33" name="Agrupar 32">
            <a:extLst>
              <a:ext uri="{FF2B5EF4-FFF2-40B4-BE49-F238E27FC236}">
                <a16:creationId xmlns:a16="http://schemas.microsoft.com/office/drawing/2014/main" id="{3779DC71-F780-56FD-A077-B83FD0AA4DEB}"/>
              </a:ext>
            </a:extLst>
          </p:cNvPr>
          <p:cNvGrpSpPr/>
          <p:nvPr/>
        </p:nvGrpSpPr>
        <p:grpSpPr>
          <a:xfrm>
            <a:off x="6247651" y="7493986"/>
            <a:ext cx="7180637" cy="8666143"/>
            <a:chOff x="7211641" y="877876"/>
            <a:chExt cx="4677516" cy="5645185"/>
          </a:xfrm>
        </p:grpSpPr>
        <p:sp>
          <p:nvSpPr>
            <p:cNvPr id="34" name="Fluxograma: Atraso 33">
              <a:extLst>
                <a:ext uri="{FF2B5EF4-FFF2-40B4-BE49-F238E27FC236}">
                  <a16:creationId xmlns:a16="http://schemas.microsoft.com/office/drawing/2014/main" id="{9BB57797-B674-6DEA-5245-96A9A9DDF730}"/>
                </a:ext>
              </a:extLst>
            </p:cNvPr>
            <p:cNvSpPr/>
            <p:nvPr/>
          </p:nvSpPr>
          <p:spPr>
            <a:xfrm rot="16200000">
              <a:off x="6859541" y="1323160"/>
              <a:ext cx="5474899" cy="4584332"/>
            </a:xfrm>
            <a:prstGeom prst="flowChartDelay">
              <a:avLst/>
            </a:prstGeom>
            <a:noFill/>
            <a:ln w="3175">
              <a:solidFill>
                <a:srgbClr val="0567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50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36BCFA73-7668-2F5A-CCF4-8B2A175A6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03" r="23303"/>
            <a:stretch/>
          </p:blipFill>
          <p:spPr>
            <a:xfrm>
              <a:off x="7211641" y="877876"/>
              <a:ext cx="4577290" cy="5645185"/>
            </a:xfrm>
            <a:custGeom>
              <a:avLst/>
              <a:gdLst>
                <a:gd name="connsiteX0" fmla="*/ 1379858 w 2759716"/>
                <a:gd name="connsiteY0" fmla="*/ 0 h 3403566"/>
                <a:gd name="connsiteX1" fmla="*/ 2759716 w 2759716"/>
                <a:gd name="connsiteY1" fmla="*/ 1701783 h 3403566"/>
                <a:gd name="connsiteX2" fmla="*/ 2759716 w 2759716"/>
                <a:gd name="connsiteY2" fmla="*/ 3403566 h 3403566"/>
                <a:gd name="connsiteX3" fmla="*/ 0 w 2759716"/>
                <a:gd name="connsiteY3" fmla="*/ 3403566 h 3403566"/>
                <a:gd name="connsiteX4" fmla="*/ 0 w 2759716"/>
                <a:gd name="connsiteY4" fmla="*/ 1701783 h 3403566"/>
                <a:gd name="connsiteX5" fmla="*/ 1379858 w 2759716"/>
                <a:gd name="connsiteY5" fmla="*/ 0 h 340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716" h="3403566">
                  <a:moveTo>
                    <a:pt x="1379858" y="0"/>
                  </a:moveTo>
                  <a:cubicBezTo>
                    <a:pt x="2141933" y="0"/>
                    <a:pt x="2759716" y="761914"/>
                    <a:pt x="2759716" y="1701783"/>
                  </a:cubicBezTo>
                  <a:lnTo>
                    <a:pt x="2759716" y="3403566"/>
                  </a:lnTo>
                  <a:lnTo>
                    <a:pt x="0" y="3403566"/>
                  </a:lnTo>
                  <a:lnTo>
                    <a:pt x="0" y="1701783"/>
                  </a:lnTo>
                  <a:cubicBezTo>
                    <a:pt x="0" y="761914"/>
                    <a:pt x="617783" y="0"/>
                    <a:pt x="1379858" y="0"/>
                  </a:cubicBezTo>
                  <a:close/>
                </a:path>
              </a:pathLst>
            </a:custGeom>
          </p:spPr>
        </p:pic>
      </p:grpSp>
      <p:sp>
        <p:nvSpPr>
          <p:cNvPr id="36" name="Seta: Entalhada para a Direita 35">
            <a:extLst>
              <a:ext uri="{FF2B5EF4-FFF2-40B4-BE49-F238E27FC236}">
                <a16:creationId xmlns:a16="http://schemas.microsoft.com/office/drawing/2014/main" id="{F8478E3D-DBCC-8FC3-D089-1B7D1379985D}"/>
              </a:ext>
            </a:extLst>
          </p:cNvPr>
          <p:cNvSpPr/>
          <p:nvPr/>
        </p:nvSpPr>
        <p:spPr>
          <a:xfrm>
            <a:off x="5653232" y="2656640"/>
            <a:ext cx="960940" cy="484632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65AAB788-FB55-DD36-9C27-D464341199E8}"/>
              </a:ext>
            </a:extLst>
          </p:cNvPr>
          <p:cNvSpPr txBox="1"/>
          <p:nvPr/>
        </p:nvSpPr>
        <p:spPr>
          <a:xfrm>
            <a:off x="6438197" y="541516"/>
            <a:ext cx="511219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*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Predomínio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da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Emoção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;</a:t>
            </a:r>
          </a:p>
          <a:p>
            <a:pPr algn="ctr"/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*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Subjetivismo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e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sentimentaismo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;</a:t>
            </a:r>
          </a:p>
          <a:p>
            <a:pPr algn="ctr"/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*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Nacionalismo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;</a:t>
            </a:r>
          </a:p>
          <a:p>
            <a:pPr algn="ctr"/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*Liberdade formal;</a:t>
            </a:r>
          </a:p>
          <a:p>
            <a:pPr algn="ctr"/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*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Gosto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pelas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redondilhas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;</a:t>
            </a:r>
          </a:p>
          <a:p>
            <a:pPr algn="ctr"/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*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Valorização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da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cultura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popular;</a:t>
            </a:r>
          </a:p>
          <a:p>
            <a:pPr algn="ctr"/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*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Valorização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da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imaginação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;</a:t>
            </a:r>
          </a:p>
          <a:p>
            <a:pPr algn="ctr"/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*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Idealização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do amor e da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mulher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;</a:t>
            </a:r>
          </a:p>
          <a:p>
            <a:pPr algn="ctr"/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*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Escapismo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: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fuga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(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evasão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) da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realidade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,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através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da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valorização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do passado, da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infância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, do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sonho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e da </a:t>
            </a:r>
            <a:r>
              <a:rPr lang="en-US" sz="2800" b="1" spc="-15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morte</a:t>
            </a:r>
            <a:r>
              <a:rPr lang="en-US" sz="2800" b="1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.</a:t>
            </a:r>
          </a:p>
          <a:p>
            <a:pPr algn="ctr"/>
            <a:endParaRPr lang="en-US" sz="2800" i="1" spc="-150" dirty="0">
              <a:solidFill>
                <a:schemeClr val="bg1"/>
              </a:solidFill>
              <a:latin typeface="Causten Light" panose="00000400000000000000" pitchFamily="50" charset="0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187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 descr="Uma imagem contendo vaca, em pé, grupo, água&#10;&#10;Descrição gerada automaticamente">
            <a:extLst>
              <a:ext uri="{FF2B5EF4-FFF2-40B4-BE49-F238E27FC236}">
                <a16:creationId xmlns:a16="http://schemas.microsoft.com/office/drawing/2014/main" id="{7844FF20-4A06-AB07-6F62-C71AFE7C4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92" y="-1699379"/>
            <a:ext cx="13447649" cy="1069602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896786" y="2019858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05BB4E82-30C7-9AC6-293B-3B3AB0435EDD}"/>
              </a:ext>
            </a:extLst>
          </p:cNvPr>
          <p:cNvSpPr txBox="1"/>
          <p:nvPr/>
        </p:nvSpPr>
        <p:spPr>
          <a:xfrm>
            <a:off x="986181" y="648663"/>
            <a:ext cx="434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Romantismo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</a:t>
            </a: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52D48C8-85B7-D4D6-1EEF-D86E7DEF2ECF}"/>
              </a:ext>
            </a:extLst>
          </p:cNvPr>
          <p:cNvSpPr txBox="1"/>
          <p:nvPr/>
        </p:nvSpPr>
        <p:spPr>
          <a:xfrm>
            <a:off x="986180" y="1421313"/>
            <a:ext cx="642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1ª metade do séc. XIX</a:t>
            </a:r>
          </a:p>
        </p:txBody>
      </p:sp>
      <p:sp>
        <p:nvSpPr>
          <p:cNvPr id="2" name="Rectangle 28">
            <a:extLst>
              <a:ext uri="{FF2B5EF4-FFF2-40B4-BE49-F238E27FC236}">
                <a16:creationId xmlns:a16="http://schemas.microsoft.com/office/drawing/2014/main" id="{FF7C9881-CB76-584E-9B1E-73CF850973E2}"/>
              </a:ext>
            </a:extLst>
          </p:cNvPr>
          <p:cNvSpPr/>
          <p:nvPr/>
        </p:nvSpPr>
        <p:spPr>
          <a:xfrm>
            <a:off x="1123020" y="2403316"/>
            <a:ext cx="6978302" cy="2701247"/>
          </a:xfrm>
          <a:prstGeom prst="roundRect">
            <a:avLst>
              <a:gd name="adj" fmla="val 2653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99796B-A256-3878-DFAB-DABC23C06883}"/>
              </a:ext>
            </a:extLst>
          </p:cNvPr>
          <p:cNvSpPr txBox="1"/>
          <p:nvPr/>
        </p:nvSpPr>
        <p:spPr>
          <a:xfrm>
            <a:off x="1166195" y="2469355"/>
            <a:ext cx="697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3600" kern="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Brasil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D24F436F-320E-633F-C686-BB0BBF26723A}"/>
              </a:ext>
            </a:extLst>
          </p:cNvPr>
          <p:cNvGrpSpPr/>
          <p:nvPr/>
        </p:nvGrpSpPr>
        <p:grpSpPr>
          <a:xfrm>
            <a:off x="7703399" y="877877"/>
            <a:ext cx="4185757" cy="5051692"/>
            <a:chOff x="7211641" y="877876"/>
            <a:chExt cx="4677516" cy="5645185"/>
          </a:xfrm>
        </p:grpSpPr>
        <p:sp>
          <p:nvSpPr>
            <p:cNvPr id="15" name="Fluxograma: Atraso 14">
              <a:extLst>
                <a:ext uri="{FF2B5EF4-FFF2-40B4-BE49-F238E27FC236}">
                  <a16:creationId xmlns:a16="http://schemas.microsoft.com/office/drawing/2014/main" id="{19DAFCBE-0D45-81F2-14B1-A8B33482B8D6}"/>
                </a:ext>
              </a:extLst>
            </p:cNvPr>
            <p:cNvSpPr/>
            <p:nvPr/>
          </p:nvSpPr>
          <p:spPr>
            <a:xfrm rot="16200000">
              <a:off x="6859541" y="1323160"/>
              <a:ext cx="5474899" cy="4584332"/>
            </a:xfrm>
            <a:prstGeom prst="flowChartDelay">
              <a:avLst/>
            </a:prstGeom>
            <a:noFill/>
            <a:ln w="3175">
              <a:solidFill>
                <a:srgbClr val="0567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50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B4EC81FF-77D0-8CB9-D9E3-4F7E6F923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03" r="23303"/>
            <a:stretch/>
          </p:blipFill>
          <p:spPr>
            <a:xfrm>
              <a:off x="7211641" y="877876"/>
              <a:ext cx="4577290" cy="5645185"/>
            </a:xfrm>
            <a:custGeom>
              <a:avLst/>
              <a:gdLst>
                <a:gd name="connsiteX0" fmla="*/ 1379858 w 2759716"/>
                <a:gd name="connsiteY0" fmla="*/ 0 h 3403566"/>
                <a:gd name="connsiteX1" fmla="*/ 2759716 w 2759716"/>
                <a:gd name="connsiteY1" fmla="*/ 1701783 h 3403566"/>
                <a:gd name="connsiteX2" fmla="*/ 2759716 w 2759716"/>
                <a:gd name="connsiteY2" fmla="*/ 3403566 h 3403566"/>
                <a:gd name="connsiteX3" fmla="*/ 0 w 2759716"/>
                <a:gd name="connsiteY3" fmla="*/ 3403566 h 3403566"/>
                <a:gd name="connsiteX4" fmla="*/ 0 w 2759716"/>
                <a:gd name="connsiteY4" fmla="*/ 1701783 h 3403566"/>
                <a:gd name="connsiteX5" fmla="*/ 1379858 w 2759716"/>
                <a:gd name="connsiteY5" fmla="*/ 0 h 340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716" h="3403566">
                  <a:moveTo>
                    <a:pt x="1379858" y="0"/>
                  </a:moveTo>
                  <a:cubicBezTo>
                    <a:pt x="2141933" y="0"/>
                    <a:pt x="2759716" y="761914"/>
                    <a:pt x="2759716" y="1701783"/>
                  </a:cubicBezTo>
                  <a:lnTo>
                    <a:pt x="2759716" y="3403566"/>
                  </a:lnTo>
                  <a:lnTo>
                    <a:pt x="0" y="3403566"/>
                  </a:lnTo>
                  <a:lnTo>
                    <a:pt x="0" y="1701783"/>
                  </a:lnTo>
                  <a:cubicBezTo>
                    <a:pt x="0" y="761914"/>
                    <a:pt x="617783" y="0"/>
                    <a:pt x="1379858" y="0"/>
                  </a:cubicBezTo>
                  <a:close/>
                </a:path>
              </a:pathLst>
            </a:custGeom>
          </p:spPr>
        </p:pic>
      </p:grp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9A368205-7697-458C-FFF3-153E293C0EE4}"/>
              </a:ext>
            </a:extLst>
          </p:cNvPr>
          <p:cNvSpPr/>
          <p:nvPr/>
        </p:nvSpPr>
        <p:spPr>
          <a:xfrm>
            <a:off x="1396555" y="3101422"/>
            <a:ext cx="1200058" cy="5326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1808</a:t>
            </a:r>
            <a:endParaRPr lang="en-US" sz="14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6C60814-B468-A6C1-2D6E-484EAB9956E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9C96214-F40B-C199-2DE5-AFCB4FBC634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oogle Shape;472;p13">
            <a:extLst>
              <a:ext uri="{FF2B5EF4-FFF2-40B4-BE49-F238E27FC236}">
                <a16:creationId xmlns:a16="http://schemas.microsoft.com/office/drawing/2014/main" id="{803F6612-843F-50E5-8889-79B80C7B375B}"/>
              </a:ext>
            </a:extLst>
          </p:cNvPr>
          <p:cNvSpPr/>
          <p:nvPr/>
        </p:nvSpPr>
        <p:spPr>
          <a:xfrm>
            <a:off x="3054646" y="2678256"/>
            <a:ext cx="4472908" cy="1968601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EAE9E5">
              <a:alpha val="19000"/>
            </a:srgbClr>
          </a:solidFill>
          <a:ln>
            <a:solidFill>
              <a:srgbClr val="EAE9E5">
                <a:alpha val="43000"/>
              </a:srgbClr>
            </a:solidFill>
          </a:ln>
          <a:effectLst>
            <a:outerShdw blurRad="406400" dist="38100" dir="8100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prstClr val="white"/>
                </a:solidFill>
                <a:latin typeface="Causten Semi Bold" panose="00000700000000000000" pitchFamily="50" charset="0"/>
                <a:sym typeface="Arial"/>
              </a:rPr>
              <a:t>A  presença da família real portuguesa no Rio de Janeiro </a:t>
            </a:r>
          </a:p>
          <a:p>
            <a:pPr algn="ctr"/>
            <a:r>
              <a:rPr lang="pt-BR" dirty="0">
                <a:solidFill>
                  <a:prstClr val="white"/>
                </a:solidFill>
                <a:latin typeface="Causten" panose="00000500000000000000" pitchFamily="50" charset="0"/>
                <a:sym typeface="Arial"/>
              </a:rPr>
              <a:t>gerou o surgimento de universidades, imprensa </a:t>
            </a:r>
          </a:p>
          <a:p>
            <a:pPr algn="ctr"/>
            <a:r>
              <a:rPr lang="pt-BR" dirty="0">
                <a:solidFill>
                  <a:prstClr val="white"/>
                </a:solidFill>
                <a:latin typeface="Causten" panose="00000500000000000000" pitchFamily="50" charset="0"/>
                <a:sym typeface="Arial"/>
              </a:rPr>
              <a:t>e bibliotecas públicas</a:t>
            </a:r>
            <a:endParaRPr lang="pt-BR" sz="2000" dirty="0">
              <a:solidFill>
                <a:prstClr val="white"/>
              </a:solidFill>
              <a:latin typeface="Causten" panose="00000500000000000000" pitchFamily="50" charset="0"/>
              <a:sym typeface="Arial"/>
            </a:endParaRPr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E3485DF-0C17-2ECC-B481-DE6ED74DBC17}"/>
              </a:ext>
            </a:extLst>
          </p:cNvPr>
          <p:cNvSpPr/>
          <p:nvPr/>
        </p:nvSpPr>
        <p:spPr>
          <a:xfrm>
            <a:off x="3328107" y="4646857"/>
            <a:ext cx="3938228" cy="116810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pt-BR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Daí a formação de um efetivo público leitor que via na literatura uma forma viável de entretenimento</a:t>
            </a:r>
            <a:endParaRPr lang="pt-BR" b="1" dirty="0">
              <a:solidFill>
                <a:srgbClr val="121C29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44EBF0D5-7B82-C010-9D16-42E0610434EC}"/>
              </a:ext>
            </a:extLst>
          </p:cNvPr>
          <p:cNvGrpSpPr/>
          <p:nvPr/>
        </p:nvGrpSpPr>
        <p:grpSpPr>
          <a:xfrm>
            <a:off x="6445917" y="-9052983"/>
            <a:ext cx="6784105" cy="8187577"/>
            <a:chOff x="7211641" y="877876"/>
            <a:chExt cx="4677516" cy="5645185"/>
          </a:xfrm>
        </p:grpSpPr>
        <p:sp>
          <p:nvSpPr>
            <p:cNvPr id="35" name="Fluxograma: Atraso 34">
              <a:extLst>
                <a:ext uri="{FF2B5EF4-FFF2-40B4-BE49-F238E27FC236}">
                  <a16:creationId xmlns:a16="http://schemas.microsoft.com/office/drawing/2014/main" id="{55ABD970-B9FF-4597-9AA7-4FD0DF0D9569}"/>
                </a:ext>
              </a:extLst>
            </p:cNvPr>
            <p:cNvSpPr/>
            <p:nvPr/>
          </p:nvSpPr>
          <p:spPr>
            <a:xfrm rot="16200000">
              <a:off x="6859541" y="1323160"/>
              <a:ext cx="5474899" cy="4584332"/>
            </a:xfrm>
            <a:prstGeom prst="flowChartDelay">
              <a:avLst/>
            </a:prstGeom>
            <a:noFill/>
            <a:ln w="3175">
              <a:solidFill>
                <a:srgbClr val="0567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50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DB82051E-BE6E-1B63-B8D5-D21915FC3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3" r="11833"/>
            <a:stretch/>
          </p:blipFill>
          <p:spPr>
            <a:xfrm>
              <a:off x="7211641" y="877876"/>
              <a:ext cx="4577290" cy="5645185"/>
            </a:xfrm>
            <a:custGeom>
              <a:avLst/>
              <a:gdLst>
                <a:gd name="connsiteX0" fmla="*/ 1379858 w 2759716"/>
                <a:gd name="connsiteY0" fmla="*/ 0 h 3403566"/>
                <a:gd name="connsiteX1" fmla="*/ 2759716 w 2759716"/>
                <a:gd name="connsiteY1" fmla="*/ 1701783 h 3403566"/>
                <a:gd name="connsiteX2" fmla="*/ 2759716 w 2759716"/>
                <a:gd name="connsiteY2" fmla="*/ 3403566 h 3403566"/>
                <a:gd name="connsiteX3" fmla="*/ 0 w 2759716"/>
                <a:gd name="connsiteY3" fmla="*/ 3403566 h 3403566"/>
                <a:gd name="connsiteX4" fmla="*/ 0 w 2759716"/>
                <a:gd name="connsiteY4" fmla="*/ 1701783 h 3403566"/>
                <a:gd name="connsiteX5" fmla="*/ 1379858 w 2759716"/>
                <a:gd name="connsiteY5" fmla="*/ 0 h 340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716" h="3403566">
                  <a:moveTo>
                    <a:pt x="1379858" y="0"/>
                  </a:moveTo>
                  <a:cubicBezTo>
                    <a:pt x="2141933" y="0"/>
                    <a:pt x="2759716" y="761914"/>
                    <a:pt x="2759716" y="1701783"/>
                  </a:cubicBezTo>
                  <a:lnTo>
                    <a:pt x="2759716" y="3403566"/>
                  </a:lnTo>
                  <a:lnTo>
                    <a:pt x="0" y="3403566"/>
                  </a:lnTo>
                  <a:lnTo>
                    <a:pt x="0" y="1701783"/>
                  </a:lnTo>
                  <a:cubicBezTo>
                    <a:pt x="0" y="761914"/>
                    <a:pt x="617783" y="0"/>
                    <a:pt x="1379858" y="0"/>
                  </a:cubicBezTo>
                  <a:close/>
                </a:path>
              </a:pathLst>
            </a:custGeom>
          </p:spPr>
        </p:pic>
      </p:grpSp>
      <p:sp>
        <p:nvSpPr>
          <p:cNvPr id="37" name="TextBox 2">
            <a:extLst>
              <a:ext uri="{FF2B5EF4-FFF2-40B4-BE49-F238E27FC236}">
                <a16:creationId xmlns:a16="http://schemas.microsoft.com/office/drawing/2014/main" id="{1196E9E7-22B3-5D07-6B85-B0B583A51B92}"/>
              </a:ext>
            </a:extLst>
          </p:cNvPr>
          <p:cNvSpPr txBox="1"/>
          <p:nvPr/>
        </p:nvSpPr>
        <p:spPr>
          <a:xfrm>
            <a:off x="1166195" y="445104"/>
            <a:ext cx="4527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CONTEXTO HISTÓRICO</a:t>
            </a:r>
          </a:p>
        </p:txBody>
      </p:sp>
    </p:spTree>
    <p:extLst>
      <p:ext uri="{BB962C8B-B14F-4D97-AF65-F5344CB8AC3E}">
        <p14:creationId xmlns:p14="http://schemas.microsoft.com/office/powerpoint/2010/main" val="3708367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1.85185E-6 L -0.06614 1.8518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31" grpId="0" animBg="1"/>
      <p:bldP spid="32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vaca, em pé, grupo, água&#10;&#10;Descrição gerada automaticamente">
            <a:extLst>
              <a:ext uri="{FF2B5EF4-FFF2-40B4-BE49-F238E27FC236}">
                <a16:creationId xmlns:a16="http://schemas.microsoft.com/office/drawing/2014/main" id="{8303ECB8-E4A9-008D-3A2A-778A19A96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92" y="-1699379"/>
            <a:ext cx="13447649" cy="1069602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167180" y="-145267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05BB4E82-30C7-9AC6-293B-3B3AB0435EDD}"/>
              </a:ext>
            </a:extLst>
          </p:cNvPr>
          <p:cNvSpPr txBox="1"/>
          <p:nvPr/>
        </p:nvSpPr>
        <p:spPr>
          <a:xfrm>
            <a:off x="986181" y="648663"/>
            <a:ext cx="434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Romantismo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</a:t>
            </a: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52D48C8-85B7-D4D6-1EEF-D86E7DEF2ECF}"/>
              </a:ext>
            </a:extLst>
          </p:cNvPr>
          <p:cNvSpPr txBox="1"/>
          <p:nvPr/>
        </p:nvSpPr>
        <p:spPr>
          <a:xfrm>
            <a:off x="986180" y="1421313"/>
            <a:ext cx="642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1ª metade do séc. XIX</a:t>
            </a:r>
          </a:p>
        </p:txBody>
      </p:sp>
      <p:sp>
        <p:nvSpPr>
          <p:cNvPr id="2" name="Rectangle 28">
            <a:extLst>
              <a:ext uri="{FF2B5EF4-FFF2-40B4-BE49-F238E27FC236}">
                <a16:creationId xmlns:a16="http://schemas.microsoft.com/office/drawing/2014/main" id="{FF7C9881-CB76-584E-9B1E-73CF850973E2}"/>
              </a:ext>
            </a:extLst>
          </p:cNvPr>
          <p:cNvSpPr/>
          <p:nvPr/>
        </p:nvSpPr>
        <p:spPr>
          <a:xfrm>
            <a:off x="1123020" y="2403316"/>
            <a:ext cx="6978302" cy="2701247"/>
          </a:xfrm>
          <a:prstGeom prst="roundRect">
            <a:avLst>
              <a:gd name="adj" fmla="val 2653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99796B-A256-3878-DFAB-DABC23C06883}"/>
              </a:ext>
            </a:extLst>
          </p:cNvPr>
          <p:cNvSpPr txBox="1"/>
          <p:nvPr/>
        </p:nvSpPr>
        <p:spPr>
          <a:xfrm>
            <a:off x="1166195" y="2469355"/>
            <a:ext cx="697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3600" kern="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Brasil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D24F436F-320E-633F-C686-BB0BBF26723A}"/>
              </a:ext>
            </a:extLst>
          </p:cNvPr>
          <p:cNvGrpSpPr/>
          <p:nvPr/>
        </p:nvGrpSpPr>
        <p:grpSpPr>
          <a:xfrm>
            <a:off x="7703399" y="877877"/>
            <a:ext cx="4185757" cy="5051692"/>
            <a:chOff x="7211641" y="877876"/>
            <a:chExt cx="4677516" cy="5645185"/>
          </a:xfrm>
        </p:grpSpPr>
        <p:sp>
          <p:nvSpPr>
            <p:cNvPr id="15" name="Fluxograma: Atraso 14">
              <a:extLst>
                <a:ext uri="{FF2B5EF4-FFF2-40B4-BE49-F238E27FC236}">
                  <a16:creationId xmlns:a16="http://schemas.microsoft.com/office/drawing/2014/main" id="{19DAFCBE-0D45-81F2-14B1-A8B33482B8D6}"/>
                </a:ext>
              </a:extLst>
            </p:cNvPr>
            <p:cNvSpPr/>
            <p:nvPr/>
          </p:nvSpPr>
          <p:spPr>
            <a:xfrm rot="16200000">
              <a:off x="6859541" y="1323160"/>
              <a:ext cx="5474899" cy="4584332"/>
            </a:xfrm>
            <a:prstGeom prst="flowChartDelay">
              <a:avLst/>
            </a:prstGeom>
            <a:noFill/>
            <a:ln w="3175">
              <a:solidFill>
                <a:srgbClr val="0567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50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B4EC81FF-77D0-8CB9-D9E3-4F7E6F923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" b="13"/>
            <a:stretch/>
          </p:blipFill>
          <p:spPr>
            <a:xfrm>
              <a:off x="7211641" y="877876"/>
              <a:ext cx="4577290" cy="5645185"/>
            </a:xfrm>
            <a:custGeom>
              <a:avLst/>
              <a:gdLst>
                <a:gd name="connsiteX0" fmla="*/ 1379858 w 2759716"/>
                <a:gd name="connsiteY0" fmla="*/ 0 h 3403566"/>
                <a:gd name="connsiteX1" fmla="*/ 2759716 w 2759716"/>
                <a:gd name="connsiteY1" fmla="*/ 1701783 h 3403566"/>
                <a:gd name="connsiteX2" fmla="*/ 2759716 w 2759716"/>
                <a:gd name="connsiteY2" fmla="*/ 3403566 h 3403566"/>
                <a:gd name="connsiteX3" fmla="*/ 0 w 2759716"/>
                <a:gd name="connsiteY3" fmla="*/ 3403566 h 3403566"/>
                <a:gd name="connsiteX4" fmla="*/ 0 w 2759716"/>
                <a:gd name="connsiteY4" fmla="*/ 1701783 h 3403566"/>
                <a:gd name="connsiteX5" fmla="*/ 1379858 w 2759716"/>
                <a:gd name="connsiteY5" fmla="*/ 0 h 340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716" h="3403566">
                  <a:moveTo>
                    <a:pt x="1379858" y="0"/>
                  </a:moveTo>
                  <a:cubicBezTo>
                    <a:pt x="2141933" y="0"/>
                    <a:pt x="2759716" y="761914"/>
                    <a:pt x="2759716" y="1701783"/>
                  </a:cubicBezTo>
                  <a:lnTo>
                    <a:pt x="2759716" y="3403566"/>
                  </a:lnTo>
                  <a:lnTo>
                    <a:pt x="0" y="3403566"/>
                  </a:lnTo>
                  <a:lnTo>
                    <a:pt x="0" y="1701783"/>
                  </a:lnTo>
                  <a:cubicBezTo>
                    <a:pt x="0" y="761914"/>
                    <a:pt x="617783" y="0"/>
                    <a:pt x="1379858" y="0"/>
                  </a:cubicBezTo>
                  <a:close/>
                </a:path>
              </a:pathLst>
            </a:custGeom>
          </p:spPr>
        </p:pic>
      </p:grp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9A368205-7697-458C-FFF3-153E293C0EE4}"/>
              </a:ext>
            </a:extLst>
          </p:cNvPr>
          <p:cNvSpPr/>
          <p:nvPr/>
        </p:nvSpPr>
        <p:spPr>
          <a:xfrm>
            <a:off x="1174149" y="3115287"/>
            <a:ext cx="1200058" cy="5326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1822</a:t>
            </a:r>
            <a:endParaRPr lang="en-US" sz="14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6C60814-B468-A6C1-2D6E-484EAB9956E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9C96214-F40B-C199-2DE5-AFCB4FBC634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oogle Shape;472;p13">
            <a:extLst>
              <a:ext uri="{FF2B5EF4-FFF2-40B4-BE49-F238E27FC236}">
                <a16:creationId xmlns:a16="http://schemas.microsoft.com/office/drawing/2014/main" id="{803F6612-843F-50E5-8889-79B80C7B375B}"/>
              </a:ext>
            </a:extLst>
          </p:cNvPr>
          <p:cNvSpPr/>
          <p:nvPr/>
        </p:nvSpPr>
        <p:spPr>
          <a:xfrm>
            <a:off x="2997967" y="3360851"/>
            <a:ext cx="4449112" cy="906591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EAE9E5">
              <a:alpha val="19000"/>
            </a:srgbClr>
          </a:solidFill>
          <a:ln>
            <a:solidFill>
              <a:srgbClr val="EAE9E5">
                <a:alpha val="43000"/>
              </a:srgbClr>
            </a:solidFill>
          </a:ln>
          <a:effectLst>
            <a:outerShdw blurRad="406400" dist="38100" dir="8100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prstClr val="white"/>
                </a:solidFill>
                <a:latin typeface="Causten Semi Bold" panose="00000700000000000000" pitchFamily="50" charset="0"/>
                <a:sym typeface="Arial"/>
              </a:rPr>
              <a:t>Independência política 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latin typeface="Causten Semi Bold" panose="00000700000000000000" pitchFamily="50" charset="0"/>
                <a:sym typeface="Arial"/>
              </a:rPr>
              <a:t>do Brasil</a:t>
            </a:r>
            <a:endParaRPr lang="pt-BR" sz="2400" dirty="0">
              <a:solidFill>
                <a:prstClr val="white"/>
              </a:solidFill>
              <a:latin typeface="Causten" panose="00000500000000000000" pitchFamily="50" charset="0"/>
              <a:sym typeface="Arial"/>
            </a:endParaRPr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FE3485DF-0C17-2ECC-B481-DE6ED74DBC17}"/>
              </a:ext>
            </a:extLst>
          </p:cNvPr>
          <p:cNvSpPr/>
          <p:nvPr/>
        </p:nvSpPr>
        <p:spPr>
          <a:xfrm>
            <a:off x="3253409" y="4402998"/>
            <a:ext cx="3938228" cy="141855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A literatura fez-se instrumento de busca de identidade da jovem nação</a:t>
            </a:r>
          </a:p>
          <a:p>
            <a:pPr algn="ctr"/>
            <a:r>
              <a:rPr lang="pt-BR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através do louvor a dois de seus elementos: </a:t>
            </a:r>
            <a:r>
              <a:rPr lang="pt-BR" b="1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a natureza e o índio</a:t>
            </a:r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8507FC7F-6E2C-1650-7AF4-791914A1424F}"/>
              </a:ext>
            </a:extLst>
          </p:cNvPr>
          <p:cNvSpPr/>
          <p:nvPr/>
        </p:nvSpPr>
        <p:spPr>
          <a:xfrm>
            <a:off x="2962535" y="9042156"/>
            <a:ext cx="3938228" cy="99664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pt-BR" sz="1600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Daí a formação de um efetivo público leitor que via na literatura uma forma viável de entretenimento</a:t>
            </a:r>
            <a:endParaRPr lang="pt-BR" sz="1600" b="1" dirty="0">
              <a:solidFill>
                <a:srgbClr val="121C29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1196E9E7-22B3-5D07-6B85-B0B583A51B92}"/>
              </a:ext>
            </a:extLst>
          </p:cNvPr>
          <p:cNvSpPr txBox="1"/>
          <p:nvPr/>
        </p:nvSpPr>
        <p:spPr>
          <a:xfrm>
            <a:off x="1166195" y="445104"/>
            <a:ext cx="4527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CONTEXTO HISTÓRICO</a:t>
            </a:r>
          </a:p>
        </p:txBody>
      </p:sp>
    </p:spTree>
    <p:extLst>
      <p:ext uri="{BB962C8B-B14F-4D97-AF65-F5344CB8AC3E}">
        <p14:creationId xmlns:p14="http://schemas.microsoft.com/office/powerpoint/2010/main" val="615597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-4.07407E-6 L -0.06614 -4.07407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vaca, em pé, grupo, água&#10;&#10;Descrição gerada automaticamente">
            <a:extLst>
              <a:ext uri="{FF2B5EF4-FFF2-40B4-BE49-F238E27FC236}">
                <a16:creationId xmlns:a16="http://schemas.microsoft.com/office/drawing/2014/main" id="{1D0FB3D0-8792-D20E-8EF0-D7198B0A4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92" y="-1699379"/>
            <a:ext cx="13447649" cy="1069602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05BB4E82-30C7-9AC6-293B-3B3AB0435EDD}"/>
              </a:ext>
            </a:extLst>
          </p:cNvPr>
          <p:cNvSpPr txBox="1"/>
          <p:nvPr/>
        </p:nvSpPr>
        <p:spPr>
          <a:xfrm>
            <a:off x="986181" y="648663"/>
            <a:ext cx="434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Romantismo</a:t>
            </a:r>
            <a:endParaRPr lang="en-US" sz="5400" spc="-30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E52D48C8-85B7-D4D6-1EEF-D86E7DEF2ECF}"/>
              </a:ext>
            </a:extLst>
          </p:cNvPr>
          <p:cNvSpPr txBox="1"/>
          <p:nvPr/>
        </p:nvSpPr>
        <p:spPr>
          <a:xfrm>
            <a:off x="986180" y="1582677"/>
            <a:ext cx="642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Características:</a:t>
            </a: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E9BFD73F-61CE-2243-F281-DE564E20A736}"/>
              </a:ext>
            </a:extLst>
          </p:cNvPr>
          <p:cNvSpPr/>
          <p:nvPr/>
        </p:nvSpPr>
        <p:spPr>
          <a:xfrm>
            <a:off x="1078393" y="2593074"/>
            <a:ext cx="3453348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4A918F7E-5828-C181-0AE5-81BE0F8E5FB8}"/>
              </a:ext>
            </a:extLst>
          </p:cNvPr>
          <p:cNvSpPr txBox="1"/>
          <p:nvPr/>
        </p:nvSpPr>
        <p:spPr>
          <a:xfrm>
            <a:off x="1240394" y="4294787"/>
            <a:ext cx="3337117" cy="1063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dirty="0">
                <a:solidFill>
                  <a:schemeClr val="bg1"/>
                </a:solidFill>
                <a:latin typeface="Avenir Next LT Pro" panose="020B0604020202020204" charset="0"/>
              </a:rPr>
              <a:t>Sentimentalismo, subjetivismo e individualismo exagerados</a:t>
            </a:r>
            <a:endParaRPr lang="en-US" sz="1600" b="0" dirty="0">
              <a:solidFill>
                <a:schemeClr val="bg1"/>
              </a:solidFill>
              <a:latin typeface="Avenir Next LT Pro" panose="020B0604020202020204" charset="0"/>
            </a:endParaRPr>
          </a:p>
        </p:txBody>
      </p:sp>
      <p:cxnSp>
        <p:nvCxnSpPr>
          <p:cNvPr id="25" name="Straight Connector 17">
            <a:extLst>
              <a:ext uri="{FF2B5EF4-FFF2-40B4-BE49-F238E27FC236}">
                <a16:creationId xmlns:a16="http://schemas.microsoft.com/office/drawing/2014/main" id="{73BB2CD0-C9B5-FBB0-F456-72BC77902D11}"/>
              </a:ext>
            </a:extLst>
          </p:cNvPr>
          <p:cNvCxnSpPr>
            <a:cxnSpLocks/>
          </p:cNvCxnSpPr>
          <p:nvPr/>
        </p:nvCxnSpPr>
        <p:spPr>
          <a:xfrm>
            <a:off x="1343543" y="4217985"/>
            <a:ext cx="261938" cy="0"/>
          </a:xfrm>
          <a:prstGeom prst="line">
            <a:avLst/>
          </a:prstGeom>
          <a:ln w="50800" cap="rnd"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áfico 28">
            <a:extLst>
              <a:ext uri="{FF2B5EF4-FFF2-40B4-BE49-F238E27FC236}">
                <a16:creationId xmlns:a16="http://schemas.microsoft.com/office/drawing/2014/main" id="{C30BF4BA-2870-1A9A-DB8F-4FED8F14A5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2480" b="9552"/>
          <a:stretch/>
        </p:blipFill>
        <p:spPr>
          <a:xfrm>
            <a:off x="1098294" y="2822026"/>
            <a:ext cx="1502212" cy="1395959"/>
          </a:xfrm>
          <a:prstGeom prst="rect">
            <a:avLst/>
          </a:prstGeom>
        </p:spPr>
      </p:pic>
      <p:sp>
        <p:nvSpPr>
          <p:cNvPr id="30" name="Rectangle 15">
            <a:extLst>
              <a:ext uri="{FF2B5EF4-FFF2-40B4-BE49-F238E27FC236}">
                <a16:creationId xmlns:a16="http://schemas.microsoft.com/office/drawing/2014/main" id="{5FAA675F-DEA7-9105-A6BB-C14934410D8B}"/>
              </a:ext>
            </a:extLst>
          </p:cNvPr>
          <p:cNvSpPr/>
          <p:nvPr/>
        </p:nvSpPr>
        <p:spPr>
          <a:xfrm>
            <a:off x="5087184" y="2593074"/>
            <a:ext cx="3453348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C09305A5-B0F8-8F93-B18E-BE9688716047}"/>
              </a:ext>
            </a:extLst>
          </p:cNvPr>
          <p:cNvSpPr txBox="1"/>
          <p:nvPr/>
        </p:nvSpPr>
        <p:spPr>
          <a:xfrm>
            <a:off x="5222292" y="4294787"/>
            <a:ext cx="3258862" cy="72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dirty="0">
                <a:solidFill>
                  <a:schemeClr val="bg1"/>
                </a:solidFill>
                <a:latin typeface="Avenir Next LT Pro" panose="020B0604020202020204" charset="0"/>
              </a:rPr>
              <a:t>Tédio mórbido  </a:t>
            </a:r>
          </a:p>
          <a:p>
            <a:pPr algn="l">
              <a:lnSpc>
                <a:spcPct val="120000"/>
              </a:lnSpc>
            </a:pPr>
            <a:r>
              <a:rPr lang="pt-BR" b="0" i="1" dirty="0">
                <a:solidFill>
                  <a:schemeClr val="bg1"/>
                </a:solidFill>
                <a:latin typeface="Avenir Next LT Pro" panose="020B0604020202020204" charset="0"/>
              </a:rPr>
              <a:t>“Mal do século”, </a:t>
            </a:r>
            <a:r>
              <a:rPr lang="pt-BR" b="0" i="1" dirty="0" err="1">
                <a:solidFill>
                  <a:schemeClr val="bg1"/>
                </a:solidFill>
                <a:latin typeface="Avenir Next LT Pro" panose="020B0604020202020204" charset="0"/>
              </a:rPr>
              <a:t>spleen</a:t>
            </a:r>
            <a:r>
              <a:rPr lang="pt-BR" b="0" i="1" dirty="0">
                <a:solidFill>
                  <a:schemeClr val="bg1"/>
                </a:solidFill>
                <a:latin typeface="Avenir Next LT Pro" panose="020B0604020202020204" charset="0"/>
              </a:rPr>
              <a:t>, blasé</a:t>
            </a:r>
            <a:endParaRPr lang="en-US" b="0" i="1" dirty="0">
              <a:solidFill>
                <a:schemeClr val="bg1"/>
              </a:solidFill>
              <a:latin typeface="Avenir Next LT Pro" panose="020B0604020202020204" charset="0"/>
            </a:endParaRPr>
          </a:p>
        </p:txBody>
      </p:sp>
      <p:cxnSp>
        <p:nvCxnSpPr>
          <p:cNvPr id="33" name="Straight Connector 17">
            <a:extLst>
              <a:ext uri="{FF2B5EF4-FFF2-40B4-BE49-F238E27FC236}">
                <a16:creationId xmlns:a16="http://schemas.microsoft.com/office/drawing/2014/main" id="{E679462F-6E54-B055-2166-3AF643682410}"/>
              </a:ext>
            </a:extLst>
          </p:cNvPr>
          <p:cNvCxnSpPr>
            <a:cxnSpLocks/>
          </p:cNvCxnSpPr>
          <p:nvPr/>
        </p:nvCxnSpPr>
        <p:spPr>
          <a:xfrm>
            <a:off x="5325440" y="4217985"/>
            <a:ext cx="261938" cy="0"/>
          </a:xfrm>
          <a:prstGeom prst="line">
            <a:avLst/>
          </a:prstGeom>
          <a:ln w="50800" cap="rnd"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áfico 33">
            <a:extLst>
              <a:ext uri="{FF2B5EF4-FFF2-40B4-BE49-F238E27FC236}">
                <a16:creationId xmlns:a16="http://schemas.microsoft.com/office/drawing/2014/main" id="{8662F341-9216-DB3D-094E-EB4AF2A25D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8907" b="23592"/>
          <a:stretch/>
        </p:blipFill>
        <p:spPr>
          <a:xfrm>
            <a:off x="4902306" y="3123311"/>
            <a:ext cx="1507947" cy="1017872"/>
          </a:xfrm>
          <a:prstGeom prst="rect">
            <a:avLst/>
          </a:prstGeom>
        </p:spPr>
      </p:pic>
      <p:sp>
        <p:nvSpPr>
          <p:cNvPr id="35" name="Rectangle 28">
            <a:extLst>
              <a:ext uri="{FF2B5EF4-FFF2-40B4-BE49-F238E27FC236}">
                <a16:creationId xmlns:a16="http://schemas.microsoft.com/office/drawing/2014/main" id="{C654868D-1EB7-14DC-76EA-B4767252AE2D}"/>
              </a:ext>
            </a:extLst>
          </p:cNvPr>
          <p:cNvSpPr/>
          <p:nvPr/>
        </p:nvSpPr>
        <p:spPr>
          <a:xfrm>
            <a:off x="16588307" y="-215598"/>
            <a:ext cx="14091198" cy="5454594"/>
          </a:xfrm>
          <a:prstGeom prst="roundRect">
            <a:avLst>
              <a:gd name="adj" fmla="val 2653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512621F0-0B43-DDE6-FA68-0CC9C3EBF5D4}"/>
              </a:ext>
            </a:extLst>
          </p:cNvPr>
          <p:cNvGrpSpPr/>
          <p:nvPr/>
        </p:nvGrpSpPr>
        <p:grpSpPr>
          <a:xfrm>
            <a:off x="23168686" y="-4136818"/>
            <a:ext cx="8452247" cy="10200819"/>
            <a:chOff x="7211641" y="877876"/>
            <a:chExt cx="4677516" cy="5645185"/>
          </a:xfrm>
        </p:grpSpPr>
        <p:sp>
          <p:nvSpPr>
            <p:cNvPr id="37" name="Fluxograma: Atraso 36">
              <a:extLst>
                <a:ext uri="{FF2B5EF4-FFF2-40B4-BE49-F238E27FC236}">
                  <a16:creationId xmlns:a16="http://schemas.microsoft.com/office/drawing/2014/main" id="{FFB57B03-C1CA-F714-5EF9-0C937398B2AA}"/>
                </a:ext>
              </a:extLst>
            </p:cNvPr>
            <p:cNvSpPr/>
            <p:nvPr/>
          </p:nvSpPr>
          <p:spPr>
            <a:xfrm rot="16200000">
              <a:off x="6859541" y="1323160"/>
              <a:ext cx="5474899" cy="4584332"/>
            </a:xfrm>
            <a:prstGeom prst="flowChartDelay">
              <a:avLst/>
            </a:prstGeom>
            <a:noFill/>
            <a:ln w="3175">
              <a:solidFill>
                <a:srgbClr val="0567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50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81030526-2BE4-B33F-4A46-F414D7E74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" b="13"/>
            <a:stretch/>
          </p:blipFill>
          <p:spPr>
            <a:xfrm>
              <a:off x="7211641" y="877876"/>
              <a:ext cx="4577290" cy="5645185"/>
            </a:xfrm>
            <a:custGeom>
              <a:avLst/>
              <a:gdLst>
                <a:gd name="connsiteX0" fmla="*/ 1379858 w 2759716"/>
                <a:gd name="connsiteY0" fmla="*/ 0 h 3403566"/>
                <a:gd name="connsiteX1" fmla="*/ 2759716 w 2759716"/>
                <a:gd name="connsiteY1" fmla="*/ 1701783 h 3403566"/>
                <a:gd name="connsiteX2" fmla="*/ 2759716 w 2759716"/>
                <a:gd name="connsiteY2" fmla="*/ 3403566 h 3403566"/>
                <a:gd name="connsiteX3" fmla="*/ 0 w 2759716"/>
                <a:gd name="connsiteY3" fmla="*/ 3403566 h 3403566"/>
                <a:gd name="connsiteX4" fmla="*/ 0 w 2759716"/>
                <a:gd name="connsiteY4" fmla="*/ 1701783 h 3403566"/>
                <a:gd name="connsiteX5" fmla="*/ 1379858 w 2759716"/>
                <a:gd name="connsiteY5" fmla="*/ 0 h 340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716" h="3403566">
                  <a:moveTo>
                    <a:pt x="1379858" y="0"/>
                  </a:moveTo>
                  <a:cubicBezTo>
                    <a:pt x="2141933" y="0"/>
                    <a:pt x="2759716" y="761914"/>
                    <a:pt x="2759716" y="1701783"/>
                  </a:cubicBezTo>
                  <a:lnTo>
                    <a:pt x="2759716" y="3403566"/>
                  </a:lnTo>
                  <a:lnTo>
                    <a:pt x="0" y="3403566"/>
                  </a:lnTo>
                  <a:lnTo>
                    <a:pt x="0" y="1701783"/>
                  </a:lnTo>
                  <a:cubicBezTo>
                    <a:pt x="0" y="761914"/>
                    <a:pt x="617783" y="0"/>
                    <a:pt x="1379858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808169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875E-6 1.85185E-6 L 1.875E-6 0.07245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3.7037E-6 L -0.06614 3.7037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7.40741E-7 L -1.66667E-6 0.07245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4.16667E-6 0.07245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3.7037E-6 L -0.06615 3.7037E-6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-3.33333E-6 L -2.70833E-6 0.07246 " pathEditMode="relative" rAng="0" ptsTypes="AA">
                                      <p:cBhvr>
                                        <p:cTn id="44" dur="7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3" grpId="0"/>
      <p:bldP spid="23" grpId="1"/>
      <p:bldP spid="30" grpId="0" animBg="1"/>
      <p:bldP spid="30" grpId="1" animBg="1"/>
      <p:bldP spid="31" grpId="0"/>
      <p:bldP spid="3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m 43" descr="Uma imagem contendo vaca, em pé, grupo, água&#10;&#10;Descrição gerada automaticamente">
            <a:extLst>
              <a:ext uri="{FF2B5EF4-FFF2-40B4-BE49-F238E27FC236}">
                <a16:creationId xmlns:a16="http://schemas.microsoft.com/office/drawing/2014/main" id="{E99731D2-6647-F2E5-2B06-76D1B8216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92" y="-1699379"/>
            <a:ext cx="13447649" cy="1069602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05BB4E82-30C7-9AC6-293B-3B3AB0435EDD}"/>
              </a:ext>
            </a:extLst>
          </p:cNvPr>
          <p:cNvSpPr txBox="1"/>
          <p:nvPr/>
        </p:nvSpPr>
        <p:spPr>
          <a:xfrm>
            <a:off x="986181" y="648663"/>
            <a:ext cx="434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Romantismo</a:t>
            </a:r>
            <a:endParaRPr lang="en-US" sz="5400" spc="-30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E9BFD73F-61CE-2243-F281-DE564E20A736}"/>
              </a:ext>
            </a:extLst>
          </p:cNvPr>
          <p:cNvSpPr/>
          <p:nvPr/>
        </p:nvSpPr>
        <p:spPr>
          <a:xfrm>
            <a:off x="1078393" y="2593074"/>
            <a:ext cx="3453348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4A918F7E-5828-C181-0AE5-81BE0F8E5FB8}"/>
              </a:ext>
            </a:extLst>
          </p:cNvPr>
          <p:cNvSpPr txBox="1"/>
          <p:nvPr/>
        </p:nvSpPr>
        <p:spPr>
          <a:xfrm>
            <a:off x="1240394" y="4294787"/>
            <a:ext cx="3337117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1900" dirty="0">
                <a:solidFill>
                  <a:schemeClr val="bg1"/>
                </a:solidFill>
                <a:latin typeface="Avenir Next LT Pro" panose="020B0604020202020204" charset="0"/>
              </a:rPr>
              <a:t>Culto à evasão</a:t>
            </a:r>
          </a:p>
          <a:p>
            <a:pPr algn="l">
              <a:lnSpc>
                <a:spcPct val="120000"/>
              </a:lnSpc>
            </a:pPr>
            <a:r>
              <a:rPr lang="pt-BR" sz="1900" b="0" dirty="0">
                <a:solidFill>
                  <a:schemeClr val="bg1"/>
                </a:solidFill>
                <a:latin typeface="Avenir Next LT Pro" panose="020B0604020202020204" charset="0"/>
              </a:rPr>
              <a:t>(escapismo)</a:t>
            </a:r>
            <a:endParaRPr lang="en-US" sz="1900" b="0" dirty="0">
              <a:solidFill>
                <a:schemeClr val="bg1"/>
              </a:solidFill>
              <a:latin typeface="Avenir Next LT Pro" panose="020B0604020202020204" charset="0"/>
            </a:endParaRPr>
          </a:p>
        </p:txBody>
      </p:sp>
      <p:cxnSp>
        <p:nvCxnSpPr>
          <p:cNvPr id="25" name="Straight Connector 17">
            <a:extLst>
              <a:ext uri="{FF2B5EF4-FFF2-40B4-BE49-F238E27FC236}">
                <a16:creationId xmlns:a16="http://schemas.microsoft.com/office/drawing/2014/main" id="{73BB2CD0-C9B5-FBB0-F456-72BC77902D11}"/>
              </a:ext>
            </a:extLst>
          </p:cNvPr>
          <p:cNvCxnSpPr>
            <a:cxnSpLocks/>
          </p:cNvCxnSpPr>
          <p:nvPr/>
        </p:nvCxnSpPr>
        <p:spPr>
          <a:xfrm>
            <a:off x="1343543" y="4217985"/>
            <a:ext cx="261938" cy="0"/>
          </a:xfrm>
          <a:prstGeom prst="line">
            <a:avLst/>
          </a:prstGeom>
          <a:ln w="50800" cap="rnd"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Top Corners Rounded 1">
            <a:extLst>
              <a:ext uri="{FF2B5EF4-FFF2-40B4-BE49-F238E27FC236}">
                <a16:creationId xmlns:a16="http://schemas.microsoft.com/office/drawing/2014/main" id="{7EE04080-5B07-5F5D-767C-4EADC6339ECA}"/>
              </a:ext>
            </a:extLst>
          </p:cNvPr>
          <p:cNvSpPr/>
          <p:nvPr/>
        </p:nvSpPr>
        <p:spPr>
          <a:xfrm rot="5400000">
            <a:off x="5522879" y="1943736"/>
            <a:ext cx="2493934" cy="380762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56768">
              <a:alpha val="5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8D1ADD9-0D2C-60CB-76C3-A8C881910656}"/>
              </a:ext>
            </a:extLst>
          </p:cNvPr>
          <p:cNvGrpSpPr/>
          <p:nvPr/>
        </p:nvGrpSpPr>
        <p:grpSpPr>
          <a:xfrm>
            <a:off x="4787580" y="2806607"/>
            <a:ext cx="1049594" cy="844672"/>
            <a:chOff x="7075295" y="4131833"/>
            <a:chExt cx="899770" cy="589563"/>
          </a:xfrm>
        </p:grpSpPr>
        <p:sp>
          <p:nvSpPr>
            <p:cNvPr id="11" name="Rectangle: Rounded Corners 12">
              <a:extLst>
                <a:ext uri="{FF2B5EF4-FFF2-40B4-BE49-F238E27FC236}">
                  <a16:creationId xmlns:a16="http://schemas.microsoft.com/office/drawing/2014/main" id="{8BAC613F-24E6-1443-3387-EA027DC23888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28" name="Rectangle 13">
              <a:extLst>
                <a:ext uri="{FF2B5EF4-FFF2-40B4-BE49-F238E27FC236}">
                  <a16:creationId xmlns:a16="http://schemas.microsoft.com/office/drawing/2014/main" id="{24B08679-4ECC-82FE-91E0-C6C1B2535312}"/>
                </a:ext>
              </a:extLst>
            </p:cNvPr>
            <p:cNvSpPr/>
            <p:nvPr/>
          </p:nvSpPr>
          <p:spPr>
            <a:xfrm>
              <a:off x="7075295" y="4131833"/>
              <a:ext cx="899770" cy="531163"/>
            </a:xfrm>
            <a:prstGeom prst="rect">
              <a:avLst/>
            </a:prstGeom>
            <a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1" b="-2664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32" name="TextBox 7">
            <a:extLst>
              <a:ext uri="{FF2B5EF4-FFF2-40B4-BE49-F238E27FC236}">
                <a16:creationId xmlns:a16="http://schemas.microsoft.com/office/drawing/2014/main" id="{C235B135-C8FF-2A8B-74E1-2B1E64044C4C}"/>
              </a:ext>
            </a:extLst>
          </p:cNvPr>
          <p:cNvSpPr txBox="1"/>
          <p:nvPr/>
        </p:nvSpPr>
        <p:spPr>
          <a:xfrm>
            <a:off x="5750458" y="2923249"/>
            <a:ext cx="29193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Temporal:</a:t>
            </a:r>
          </a:p>
          <a:p>
            <a:r>
              <a:rPr lang="pt-BR" sz="19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valorização do passado</a:t>
            </a:r>
          </a:p>
        </p:txBody>
      </p:sp>
      <p:sp>
        <p:nvSpPr>
          <p:cNvPr id="35" name="Rectangle: Rounded Corners 7">
            <a:extLst>
              <a:ext uri="{FF2B5EF4-FFF2-40B4-BE49-F238E27FC236}">
                <a16:creationId xmlns:a16="http://schemas.microsoft.com/office/drawing/2014/main" id="{41E54B7C-FBDC-946D-3603-7966454D155A}"/>
              </a:ext>
            </a:extLst>
          </p:cNvPr>
          <p:cNvSpPr/>
          <p:nvPr/>
        </p:nvSpPr>
        <p:spPr>
          <a:xfrm>
            <a:off x="5642704" y="3612565"/>
            <a:ext cx="2689010" cy="502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Histórico: </a:t>
            </a:r>
            <a:r>
              <a:rPr lang="en-US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Idade Média</a:t>
            </a:r>
            <a:endParaRPr lang="en-US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6" name="Rectangle: Rounded Corners 7">
            <a:extLst>
              <a:ext uri="{FF2B5EF4-FFF2-40B4-BE49-F238E27FC236}">
                <a16:creationId xmlns:a16="http://schemas.microsoft.com/office/drawing/2014/main" id="{0B7204EC-4876-82C4-8041-9BD757CE6F30}"/>
              </a:ext>
            </a:extLst>
          </p:cNvPr>
          <p:cNvSpPr/>
          <p:nvPr/>
        </p:nvSpPr>
        <p:spPr>
          <a:xfrm>
            <a:off x="5623353" y="4260826"/>
            <a:ext cx="2708362" cy="4716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Individual: </a:t>
            </a:r>
            <a:r>
              <a:rPr lang="en-US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infância</a:t>
            </a:r>
            <a:endParaRPr lang="en-US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7" name="Rectangle: Top Corners Rounded 1">
            <a:extLst>
              <a:ext uri="{FF2B5EF4-FFF2-40B4-BE49-F238E27FC236}">
                <a16:creationId xmlns:a16="http://schemas.microsoft.com/office/drawing/2014/main" id="{B5F62AE8-BB0F-4E9F-1C4F-6DDC459D0FEB}"/>
              </a:ext>
            </a:extLst>
          </p:cNvPr>
          <p:cNvSpPr/>
          <p:nvPr/>
        </p:nvSpPr>
        <p:spPr>
          <a:xfrm rot="5400000">
            <a:off x="8173579" y="3714079"/>
            <a:ext cx="1431373" cy="380762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56768">
              <a:alpha val="5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10">
            <a:extLst>
              <a:ext uri="{FF2B5EF4-FFF2-40B4-BE49-F238E27FC236}">
                <a16:creationId xmlns:a16="http://schemas.microsoft.com/office/drawing/2014/main" id="{866F295B-322F-F704-7402-1F2E598D678B}"/>
              </a:ext>
            </a:extLst>
          </p:cNvPr>
          <p:cNvGrpSpPr/>
          <p:nvPr/>
        </p:nvGrpSpPr>
        <p:grpSpPr>
          <a:xfrm>
            <a:off x="6980257" y="5264199"/>
            <a:ext cx="907256" cy="836617"/>
            <a:chOff x="7138095" y="4137455"/>
            <a:chExt cx="777750" cy="583941"/>
          </a:xfrm>
        </p:grpSpPr>
        <p:sp>
          <p:nvSpPr>
            <p:cNvPr id="39" name="Rectangle: Rounded Corners 12">
              <a:extLst>
                <a:ext uri="{FF2B5EF4-FFF2-40B4-BE49-F238E27FC236}">
                  <a16:creationId xmlns:a16="http://schemas.microsoft.com/office/drawing/2014/main" id="{AAA66B4D-2460-8ABB-42C1-A0E23CF35B85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40" name="Rectangle 13">
              <a:extLst>
                <a:ext uri="{FF2B5EF4-FFF2-40B4-BE49-F238E27FC236}">
                  <a16:creationId xmlns:a16="http://schemas.microsoft.com/office/drawing/2014/main" id="{0A265AF3-D1D0-4989-2345-5AB371C8B82F}"/>
                </a:ext>
              </a:extLst>
            </p:cNvPr>
            <p:cNvSpPr/>
            <p:nvPr/>
          </p:nvSpPr>
          <p:spPr>
            <a:xfrm>
              <a:off x="7138095" y="4154644"/>
              <a:ext cx="777750" cy="478860"/>
            </a:xfrm>
            <a:prstGeom prst="rect">
              <a:avLst/>
            </a:prstGeom>
            <a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b="-3439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41" name="TextBox 7">
            <a:extLst>
              <a:ext uri="{FF2B5EF4-FFF2-40B4-BE49-F238E27FC236}">
                <a16:creationId xmlns:a16="http://schemas.microsoft.com/office/drawing/2014/main" id="{56B8A6E3-7133-456E-521C-58A145C8C3C4}"/>
              </a:ext>
            </a:extLst>
          </p:cNvPr>
          <p:cNvSpPr txBox="1"/>
          <p:nvPr/>
        </p:nvSpPr>
        <p:spPr>
          <a:xfrm>
            <a:off x="7883326" y="5359342"/>
            <a:ext cx="292319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Espacial:</a:t>
            </a:r>
          </a:p>
          <a:p>
            <a:r>
              <a:rPr lang="pt-BR" sz="19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valorização da natureza</a:t>
            </a:r>
          </a:p>
        </p:txBody>
      </p:sp>
      <p:sp>
        <p:nvSpPr>
          <p:cNvPr id="47" name="Rectangle 15">
            <a:extLst>
              <a:ext uri="{FF2B5EF4-FFF2-40B4-BE49-F238E27FC236}">
                <a16:creationId xmlns:a16="http://schemas.microsoft.com/office/drawing/2014/main" id="{129AA888-930A-2213-7B8C-C32B10A54474}"/>
              </a:ext>
            </a:extLst>
          </p:cNvPr>
          <p:cNvSpPr/>
          <p:nvPr/>
        </p:nvSpPr>
        <p:spPr>
          <a:xfrm>
            <a:off x="16151817" y="2462003"/>
            <a:ext cx="3453348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BBA839FF-2526-DDCC-7D8B-E6C0E93F71BF}"/>
              </a:ext>
            </a:extLst>
          </p:cNvPr>
          <p:cNvSpPr txBox="1"/>
          <p:nvPr/>
        </p:nvSpPr>
        <p:spPr>
          <a:xfrm>
            <a:off x="16313818" y="4163716"/>
            <a:ext cx="3337117" cy="13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dirty="0">
                <a:solidFill>
                  <a:schemeClr val="bg1"/>
                </a:solidFill>
                <a:latin typeface="Avenir Next LT Pro" panose="020B0604020202020204" charset="0"/>
              </a:rPr>
              <a:t>Exagerados sentimentalismo, subjetivismo e individualismo</a:t>
            </a:r>
            <a:endParaRPr lang="en-US" sz="1600" b="0" dirty="0">
              <a:solidFill>
                <a:schemeClr val="bg1"/>
              </a:solidFill>
              <a:latin typeface="Avenir Next LT Pro" panose="020B0604020202020204" charset="0"/>
            </a:endParaRPr>
          </a:p>
        </p:txBody>
      </p:sp>
      <p:cxnSp>
        <p:nvCxnSpPr>
          <p:cNvPr id="49" name="Straight Connector 17">
            <a:extLst>
              <a:ext uri="{FF2B5EF4-FFF2-40B4-BE49-F238E27FC236}">
                <a16:creationId xmlns:a16="http://schemas.microsoft.com/office/drawing/2014/main" id="{BE49A075-3622-B38C-2249-CEB9A6484591}"/>
              </a:ext>
            </a:extLst>
          </p:cNvPr>
          <p:cNvCxnSpPr>
            <a:cxnSpLocks/>
          </p:cNvCxnSpPr>
          <p:nvPr/>
        </p:nvCxnSpPr>
        <p:spPr>
          <a:xfrm>
            <a:off x="16416967" y="4086914"/>
            <a:ext cx="261938" cy="0"/>
          </a:xfrm>
          <a:prstGeom prst="line">
            <a:avLst/>
          </a:prstGeom>
          <a:ln w="50800" cap="rnd"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áfico 49">
            <a:extLst>
              <a:ext uri="{FF2B5EF4-FFF2-40B4-BE49-F238E27FC236}">
                <a16:creationId xmlns:a16="http://schemas.microsoft.com/office/drawing/2014/main" id="{6FE01B9E-229C-CD1E-A257-3DF1712CE42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-2480" b="9552"/>
          <a:stretch/>
        </p:blipFill>
        <p:spPr>
          <a:xfrm>
            <a:off x="16171718" y="2690955"/>
            <a:ext cx="1502212" cy="1395959"/>
          </a:xfrm>
          <a:prstGeom prst="rect">
            <a:avLst/>
          </a:prstGeom>
        </p:spPr>
      </p:pic>
      <p:sp>
        <p:nvSpPr>
          <p:cNvPr id="51" name="Rectangle 15">
            <a:extLst>
              <a:ext uri="{FF2B5EF4-FFF2-40B4-BE49-F238E27FC236}">
                <a16:creationId xmlns:a16="http://schemas.microsoft.com/office/drawing/2014/main" id="{590A22F5-93AF-4395-34C1-23E005C84255}"/>
              </a:ext>
            </a:extLst>
          </p:cNvPr>
          <p:cNvSpPr/>
          <p:nvPr/>
        </p:nvSpPr>
        <p:spPr>
          <a:xfrm>
            <a:off x="20160608" y="2462003"/>
            <a:ext cx="3453348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16">
            <a:extLst>
              <a:ext uri="{FF2B5EF4-FFF2-40B4-BE49-F238E27FC236}">
                <a16:creationId xmlns:a16="http://schemas.microsoft.com/office/drawing/2014/main" id="{505A2829-9D5E-84DB-EE96-DE74BBAFE374}"/>
              </a:ext>
            </a:extLst>
          </p:cNvPr>
          <p:cNvSpPr txBox="1"/>
          <p:nvPr/>
        </p:nvSpPr>
        <p:spPr>
          <a:xfrm>
            <a:off x="20322610" y="4163716"/>
            <a:ext cx="3258862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dirty="0">
                <a:solidFill>
                  <a:schemeClr val="bg1"/>
                </a:solidFill>
                <a:latin typeface="Avenir Next LT Pro" panose="020B0604020202020204" charset="0"/>
              </a:rPr>
              <a:t>Tédio mórbido  </a:t>
            </a:r>
          </a:p>
          <a:p>
            <a:pPr algn="l">
              <a:lnSpc>
                <a:spcPct val="120000"/>
              </a:lnSpc>
            </a:pPr>
            <a:r>
              <a:rPr lang="pt-BR" sz="1600" b="0" i="1" dirty="0">
                <a:solidFill>
                  <a:schemeClr val="bg1"/>
                </a:solidFill>
                <a:latin typeface="Avenir Next LT Pro" panose="020B0604020202020204" charset="0"/>
              </a:rPr>
              <a:t>“Mal do século”, </a:t>
            </a:r>
            <a:r>
              <a:rPr lang="pt-BR" sz="1600" b="0" i="1" dirty="0" err="1">
                <a:solidFill>
                  <a:schemeClr val="bg1"/>
                </a:solidFill>
                <a:latin typeface="Avenir Next LT Pro" panose="020B0604020202020204" charset="0"/>
              </a:rPr>
              <a:t>spleen</a:t>
            </a:r>
            <a:r>
              <a:rPr lang="pt-BR" sz="1600" b="0" i="1" dirty="0">
                <a:solidFill>
                  <a:schemeClr val="bg1"/>
                </a:solidFill>
                <a:latin typeface="Avenir Next LT Pro" panose="020B0604020202020204" charset="0"/>
              </a:rPr>
              <a:t>, blasé</a:t>
            </a:r>
            <a:endParaRPr lang="en-US" sz="1600" b="0" i="1" dirty="0">
              <a:solidFill>
                <a:schemeClr val="bg1"/>
              </a:solidFill>
              <a:latin typeface="Avenir Next LT Pro" panose="020B0604020202020204" charset="0"/>
            </a:endParaRPr>
          </a:p>
        </p:txBody>
      </p:sp>
      <p:cxnSp>
        <p:nvCxnSpPr>
          <p:cNvPr id="53" name="Straight Connector 17">
            <a:extLst>
              <a:ext uri="{FF2B5EF4-FFF2-40B4-BE49-F238E27FC236}">
                <a16:creationId xmlns:a16="http://schemas.microsoft.com/office/drawing/2014/main" id="{E1A2479A-266E-3252-CFC3-82E47BEFB9D5}"/>
              </a:ext>
            </a:extLst>
          </p:cNvPr>
          <p:cNvCxnSpPr>
            <a:cxnSpLocks/>
          </p:cNvCxnSpPr>
          <p:nvPr/>
        </p:nvCxnSpPr>
        <p:spPr>
          <a:xfrm>
            <a:off x="20425758" y="4086914"/>
            <a:ext cx="261938" cy="0"/>
          </a:xfrm>
          <a:prstGeom prst="line">
            <a:avLst/>
          </a:prstGeom>
          <a:ln w="50800" cap="rnd"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Gráfico 53">
            <a:extLst>
              <a:ext uri="{FF2B5EF4-FFF2-40B4-BE49-F238E27FC236}">
                <a16:creationId xmlns:a16="http://schemas.microsoft.com/office/drawing/2014/main" id="{B87A243E-92E6-7E12-19A2-7C4ED58484A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8907" b="8907"/>
          <a:stretch/>
        </p:blipFill>
        <p:spPr>
          <a:xfrm>
            <a:off x="20002624" y="2992240"/>
            <a:ext cx="1507947" cy="1239322"/>
          </a:xfrm>
          <a:prstGeom prst="rect">
            <a:avLst/>
          </a:prstGeom>
        </p:spPr>
      </p:pic>
      <p:sp>
        <p:nvSpPr>
          <p:cNvPr id="42" name="TextBox 2">
            <a:extLst>
              <a:ext uri="{FF2B5EF4-FFF2-40B4-BE49-F238E27FC236}">
                <a16:creationId xmlns:a16="http://schemas.microsoft.com/office/drawing/2014/main" id="{E52D48C8-85B7-D4D6-1EEF-D86E7DEF2ECF}"/>
              </a:ext>
            </a:extLst>
          </p:cNvPr>
          <p:cNvSpPr txBox="1"/>
          <p:nvPr/>
        </p:nvSpPr>
        <p:spPr>
          <a:xfrm>
            <a:off x="986180" y="1582677"/>
            <a:ext cx="642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Características:</a:t>
            </a:r>
          </a:p>
        </p:txBody>
      </p:sp>
    </p:spTree>
    <p:extLst>
      <p:ext uri="{BB962C8B-B14F-4D97-AF65-F5344CB8AC3E}">
        <p14:creationId xmlns:p14="http://schemas.microsoft.com/office/powerpoint/2010/main" val="3307949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875E-6 1.85185E-6 L 1.875E-6 0.07245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3.7037E-6 L -0.06614 3.7037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-3.33333E-6 L -1.66667E-6 0.0724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2.91667E-6 0.07245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3.7037E-7 L 1.66667E-6 0.1625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4.375E-6 0.07246 " pathEditMode="relative" rAng="0" ptsTypes="AA">
                                      <p:cBhvr>
                                        <p:cTn id="52" dur="5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54167E-6 -2.96296E-6 L 3.54167E-6 0.1625 " pathEditMode="relative" rAng="0" ptsTypes="AA">
                                      <p:cBhvr>
                                        <p:cTn id="60" dur="75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3" grpId="0"/>
      <p:bldP spid="23" grpId="1"/>
      <p:bldP spid="8" grpId="0" animBg="1"/>
      <p:bldP spid="8" grpId="1" animBg="1"/>
      <p:bldP spid="32" grpId="0"/>
      <p:bldP spid="35" grpId="0" animBg="1"/>
      <p:bldP spid="36" grpId="0" animBg="1"/>
      <p:bldP spid="37" grpId="0" animBg="1"/>
      <p:bldP spid="37" grpId="1" animBg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vaca, em pé, grupo, água&#10;&#10;Descrição gerada automaticamente">
            <a:extLst>
              <a:ext uri="{FF2B5EF4-FFF2-40B4-BE49-F238E27FC236}">
                <a16:creationId xmlns:a16="http://schemas.microsoft.com/office/drawing/2014/main" id="{1B4727F1-38AD-E802-49DE-2342C0598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92" y="-1699379"/>
            <a:ext cx="13447649" cy="1069602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05BB4E82-30C7-9AC6-293B-3B3AB0435EDD}"/>
              </a:ext>
            </a:extLst>
          </p:cNvPr>
          <p:cNvSpPr txBox="1"/>
          <p:nvPr/>
        </p:nvSpPr>
        <p:spPr>
          <a:xfrm>
            <a:off x="986181" y="648663"/>
            <a:ext cx="434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Romantismo</a:t>
            </a:r>
            <a:endParaRPr lang="en-US" sz="5400" spc="-30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E9BFD73F-61CE-2243-F281-DE564E20A736}"/>
              </a:ext>
            </a:extLst>
          </p:cNvPr>
          <p:cNvSpPr/>
          <p:nvPr/>
        </p:nvSpPr>
        <p:spPr>
          <a:xfrm>
            <a:off x="1078393" y="2593074"/>
            <a:ext cx="3453348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4A918F7E-5828-C181-0AE5-81BE0F8E5FB8}"/>
              </a:ext>
            </a:extLst>
          </p:cNvPr>
          <p:cNvSpPr txBox="1"/>
          <p:nvPr/>
        </p:nvSpPr>
        <p:spPr>
          <a:xfrm>
            <a:off x="1240394" y="4184256"/>
            <a:ext cx="3337117" cy="44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2100" dirty="0">
                <a:solidFill>
                  <a:schemeClr val="bg1"/>
                </a:solidFill>
                <a:latin typeface="Avenir Next LT Pro" panose="020B0604020202020204" charset="0"/>
              </a:rPr>
              <a:t>Intenso nacionalismo</a:t>
            </a:r>
            <a:endParaRPr lang="en-US" sz="2100" b="0" dirty="0">
              <a:solidFill>
                <a:schemeClr val="bg1"/>
              </a:solidFill>
              <a:latin typeface="Avenir Next LT Pro" panose="020B0604020202020204" charset="0"/>
            </a:endParaRPr>
          </a:p>
        </p:txBody>
      </p:sp>
      <p:cxnSp>
        <p:nvCxnSpPr>
          <p:cNvPr id="25" name="Straight Connector 17">
            <a:extLst>
              <a:ext uri="{FF2B5EF4-FFF2-40B4-BE49-F238E27FC236}">
                <a16:creationId xmlns:a16="http://schemas.microsoft.com/office/drawing/2014/main" id="{73BB2CD0-C9B5-FBB0-F456-72BC77902D11}"/>
              </a:ext>
            </a:extLst>
          </p:cNvPr>
          <p:cNvCxnSpPr>
            <a:cxnSpLocks/>
          </p:cNvCxnSpPr>
          <p:nvPr/>
        </p:nvCxnSpPr>
        <p:spPr>
          <a:xfrm>
            <a:off x="1343543" y="3986431"/>
            <a:ext cx="261938" cy="0"/>
          </a:xfrm>
          <a:prstGeom prst="line">
            <a:avLst/>
          </a:prstGeom>
          <a:ln w="50800" cap="rnd"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áfico 28">
            <a:extLst>
              <a:ext uri="{FF2B5EF4-FFF2-40B4-BE49-F238E27FC236}">
                <a16:creationId xmlns:a16="http://schemas.microsoft.com/office/drawing/2014/main" id="{C30BF4BA-2870-1A9A-DB8F-4FED8F14A5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997" b="23482"/>
          <a:stretch/>
        </p:blipFill>
        <p:spPr>
          <a:xfrm>
            <a:off x="1098294" y="2725335"/>
            <a:ext cx="1502212" cy="1119453"/>
          </a:xfrm>
          <a:prstGeom prst="rect">
            <a:avLst/>
          </a:prstGeom>
        </p:spPr>
      </p:pic>
      <p:sp>
        <p:nvSpPr>
          <p:cNvPr id="30" name="Rectangle 15">
            <a:extLst>
              <a:ext uri="{FF2B5EF4-FFF2-40B4-BE49-F238E27FC236}">
                <a16:creationId xmlns:a16="http://schemas.microsoft.com/office/drawing/2014/main" id="{5FAA675F-DEA7-9105-A6BB-C14934410D8B}"/>
              </a:ext>
            </a:extLst>
          </p:cNvPr>
          <p:cNvSpPr/>
          <p:nvPr/>
        </p:nvSpPr>
        <p:spPr>
          <a:xfrm>
            <a:off x="5106223" y="2628004"/>
            <a:ext cx="3453348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C09305A5-B0F8-8F93-B18E-BE9688716047}"/>
              </a:ext>
            </a:extLst>
          </p:cNvPr>
          <p:cNvSpPr txBox="1"/>
          <p:nvPr/>
        </p:nvSpPr>
        <p:spPr>
          <a:xfrm>
            <a:off x="5443046" y="3610516"/>
            <a:ext cx="32913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dirty="0">
                <a:solidFill>
                  <a:schemeClr val="bg1"/>
                </a:solidFill>
                <a:latin typeface="Avenir Next LT Pro" panose="020B0604020202020204" charset="0"/>
              </a:rPr>
              <a:t>Liberdade artística:</a:t>
            </a:r>
          </a:p>
          <a:p>
            <a:pPr algn="l">
              <a:lnSpc>
                <a:spcPct val="120000"/>
              </a:lnSpc>
            </a:pPr>
            <a:r>
              <a:rPr lang="pt-BR" b="0" i="1" dirty="0">
                <a:solidFill>
                  <a:schemeClr val="bg1"/>
                </a:solidFill>
                <a:latin typeface="Avenir Next LT Pro" panose="020B0604020202020204" charset="0"/>
              </a:rPr>
              <a:t>- Desvalorização das regras artísticas clássicas;</a:t>
            </a:r>
          </a:p>
          <a:p>
            <a:pPr algn="l">
              <a:lnSpc>
                <a:spcPct val="120000"/>
              </a:lnSpc>
            </a:pPr>
            <a:r>
              <a:rPr lang="pt-BR" b="0" i="1" dirty="0">
                <a:solidFill>
                  <a:schemeClr val="bg1"/>
                </a:solidFill>
                <a:latin typeface="Avenir Next LT Pro" panose="020B0604020202020204" charset="0"/>
              </a:rPr>
              <a:t>-</a:t>
            </a:r>
            <a:r>
              <a:rPr lang="pt-BR" sz="1400" b="0" i="1" dirty="0">
                <a:solidFill>
                  <a:schemeClr val="bg1"/>
                </a:solidFill>
                <a:latin typeface="Avenir Next LT Pro" panose="020B0604020202020204" charset="0"/>
              </a:rPr>
              <a:t> </a:t>
            </a:r>
            <a:r>
              <a:rPr lang="pt-BR" b="0" i="1" dirty="0">
                <a:solidFill>
                  <a:schemeClr val="bg1"/>
                </a:solidFill>
                <a:latin typeface="Avenir Next LT Pro" panose="020B0604020202020204" charset="0"/>
              </a:rPr>
              <a:t>Valorização</a:t>
            </a:r>
            <a:r>
              <a:rPr lang="pt-BR" sz="1600" b="0" i="1" dirty="0">
                <a:solidFill>
                  <a:schemeClr val="bg1"/>
                </a:solidFill>
                <a:latin typeface="Avenir Next LT Pro" panose="020B0604020202020204" charset="0"/>
              </a:rPr>
              <a:t> </a:t>
            </a:r>
            <a:r>
              <a:rPr lang="pt-BR" b="0" i="1" dirty="0">
                <a:solidFill>
                  <a:schemeClr val="bg1"/>
                </a:solidFill>
                <a:latin typeface="Avenir Next LT Pro" panose="020B0604020202020204" charset="0"/>
              </a:rPr>
              <a:t>da</a:t>
            </a:r>
            <a:r>
              <a:rPr lang="pt-BR" sz="1600" b="0" i="1" dirty="0">
                <a:solidFill>
                  <a:schemeClr val="bg1"/>
                </a:solidFill>
                <a:latin typeface="Avenir Next LT Pro" panose="020B0604020202020204" charset="0"/>
              </a:rPr>
              <a:t> </a:t>
            </a:r>
            <a:r>
              <a:rPr lang="pt-BR" b="0" i="1" dirty="0">
                <a:solidFill>
                  <a:schemeClr val="bg1"/>
                </a:solidFill>
                <a:latin typeface="Avenir Next LT Pro" panose="020B0604020202020204" charset="0"/>
              </a:rPr>
              <a:t>prosa</a:t>
            </a:r>
            <a:r>
              <a:rPr lang="pt-BR" sz="1400" b="0" i="1" dirty="0">
                <a:solidFill>
                  <a:schemeClr val="bg1"/>
                </a:solidFill>
                <a:latin typeface="Avenir Next LT Pro" panose="020B0604020202020204" charset="0"/>
              </a:rPr>
              <a:t> </a:t>
            </a:r>
            <a:r>
              <a:rPr lang="pt-BR" b="0" i="1" dirty="0">
                <a:solidFill>
                  <a:schemeClr val="bg1"/>
                </a:solidFill>
                <a:latin typeface="Avenir Next LT Pro" panose="020B0604020202020204" charset="0"/>
              </a:rPr>
              <a:t>poética;</a:t>
            </a:r>
            <a:br>
              <a:rPr lang="pt-BR" b="0" i="1" dirty="0">
                <a:solidFill>
                  <a:schemeClr val="bg1"/>
                </a:solidFill>
                <a:latin typeface="Avenir Next LT Pro" panose="020B0604020202020204" charset="0"/>
              </a:rPr>
            </a:br>
            <a:r>
              <a:rPr lang="pt-BR" b="0" i="1" dirty="0">
                <a:solidFill>
                  <a:schemeClr val="bg1"/>
                </a:solidFill>
                <a:latin typeface="Avenir Next LT Pro" panose="020B0604020202020204" charset="0"/>
              </a:rPr>
              <a:t>- Fortalecimento do romance.</a:t>
            </a:r>
            <a:endParaRPr lang="en-US" b="0" i="1" dirty="0">
              <a:solidFill>
                <a:schemeClr val="bg1"/>
              </a:solidFill>
              <a:latin typeface="Avenir Next LT Pro" panose="020B0604020202020204" charset="0"/>
            </a:endParaRPr>
          </a:p>
        </p:txBody>
      </p:sp>
      <p:pic>
        <p:nvPicPr>
          <p:cNvPr id="34" name="Gráfico 33">
            <a:extLst>
              <a:ext uri="{FF2B5EF4-FFF2-40B4-BE49-F238E27FC236}">
                <a16:creationId xmlns:a16="http://schemas.microsoft.com/office/drawing/2014/main" id="{8662F341-9216-DB3D-094E-EB4AF2A25D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8907" b="21222"/>
          <a:stretch/>
        </p:blipFill>
        <p:spPr>
          <a:xfrm>
            <a:off x="5055056" y="2765677"/>
            <a:ext cx="1474236" cy="1106006"/>
          </a:xfrm>
          <a:prstGeom prst="rect">
            <a:avLst/>
          </a:prstGeom>
        </p:spPr>
      </p:pic>
      <p:sp>
        <p:nvSpPr>
          <p:cNvPr id="38" name="Rectangle 15">
            <a:extLst>
              <a:ext uri="{FF2B5EF4-FFF2-40B4-BE49-F238E27FC236}">
                <a16:creationId xmlns:a16="http://schemas.microsoft.com/office/drawing/2014/main" id="{D40A04DB-0B54-79B5-88EF-CC7DCBC836EC}"/>
              </a:ext>
            </a:extLst>
          </p:cNvPr>
          <p:cNvSpPr/>
          <p:nvPr/>
        </p:nvSpPr>
        <p:spPr>
          <a:xfrm>
            <a:off x="14025755" y="2734426"/>
            <a:ext cx="3453348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38B12F1C-6628-2CC9-74E4-69015E5A6D26}"/>
              </a:ext>
            </a:extLst>
          </p:cNvPr>
          <p:cNvSpPr txBox="1"/>
          <p:nvPr/>
        </p:nvSpPr>
        <p:spPr>
          <a:xfrm>
            <a:off x="14187756" y="4436139"/>
            <a:ext cx="3337117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dirty="0">
                <a:solidFill>
                  <a:schemeClr val="bg1"/>
                </a:solidFill>
                <a:latin typeface="Avenir Next LT Pro" panose="020B0604020202020204" charset="0"/>
              </a:rPr>
              <a:t>Culto à evasão</a:t>
            </a:r>
          </a:p>
          <a:p>
            <a:pPr algn="l">
              <a:lnSpc>
                <a:spcPct val="120000"/>
              </a:lnSpc>
            </a:pPr>
            <a:r>
              <a:rPr lang="pt-BR" sz="1600" b="0" dirty="0">
                <a:solidFill>
                  <a:schemeClr val="bg1"/>
                </a:solidFill>
                <a:latin typeface="Avenir Next LT Pro" panose="020B0604020202020204" charset="0"/>
              </a:rPr>
              <a:t>Escapismo</a:t>
            </a:r>
            <a:endParaRPr lang="en-US" sz="1600" b="0" dirty="0">
              <a:solidFill>
                <a:schemeClr val="bg1"/>
              </a:solidFill>
              <a:latin typeface="Avenir Next LT Pro" panose="020B0604020202020204" charset="0"/>
            </a:endParaRPr>
          </a:p>
        </p:txBody>
      </p:sp>
      <p:cxnSp>
        <p:nvCxnSpPr>
          <p:cNvPr id="40" name="Straight Connector 17">
            <a:extLst>
              <a:ext uri="{FF2B5EF4-FFF2-40B4-BE49-F238E27FC236}">
                <a16:creationId xmlns:a16="http://schemas.microsoft.com/office/drawing/2014/main" id="{14DCF94F-677B-A0AD-E5C4-5270077AE517}"/>
              </a:ext>
            </a:extLst>
          </p:cNvPr>
          <p:cNvCxnSpPr>
            <a:cxnSpLocks/>
          </p:cNvCxnSpPr>
          <p:nvPr/>
        </p:nvCxnSpPr>
        <p:spPr>
          <a:xfrm>
            <a:off x="14290905" y="4359337"/>
            <a:ext cx="261938" cy="0"/>
          </a:xfrm>
          <a:prstGeom prst="line">
            <a:avLst/>
          </a:prstGeom>
          <a:ln w="50800" cap="rnd"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Top Corners Rounded 1">
            <a:extLst>
              <a:ext uri="{FF2B5EF4-FFF2-40B4-BE49-F238E27FC236}">
                <a16:creationId xmlns:a16="http://schemas.microsoft.com/office/drawing/2014/main" id="{8416110B-F91C-665D-A851-AC658E918736}"/>
              </a:ext>
            </a:extLst>
          </p:cNvPr>
          <p:cNvSpPr/>
          <p:nvPr/>
        </p:nvSpPr>
        <p:spPr>
          <a:xfrm rot="5400000">
            <a:off x="18470241" y="2085088"/>
            <a:ext cx="2493934" cy="380762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56768">
              <a:alpha val="5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10">
            <a:extLst>
              <a:ext uri="{FF2B5EF4-FFF2-40B4-BE49-F238E27FC236}">
                <a16:creationId xmlns:a16="http://schemas.microsoft.com/office/drawing/2014/main" id="{6BDA1595-4437-A0F2-AFB2-FAEB826D8A03}"/>
              </a:ext>
            </a:extLst>
          </p:cNvPr>
          <p:cNvGrpSpPr/>
          <p:nvPr/>
        </p:nvGrpSpPr>
        <p:grpSpPr>
          <a:xfrm>
            <a:off x="17734942" y="3095876"/>
            <a:ext cx="1049594" cy="844672"/>
            <a:chOff x="7075295" y="4131833"/>
            <a:chExt cx="899770" cy="589563"/>
          </a:xfrm>
        </p:grpSpPr>
        <p:sp>
          <p:nvSpPr>
            <p:cNvPr id="43" name="Rectangle: Rounded Corners 12">
              <a:extLst>
                <a:ext uri="{FF2B5EF4-FFF2-40B4-BE49-F238E27FC236}">
                  <a16:creationId xmlns:a16="http://schemas.microsoft.com/office/drawing/2014/main" id="{24BE5D57-4451-3A31-0A0B-78C81DCD1A18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44" name="Rectangle 13">
              <a:extLst>
                <a:ext uri="{FF2B5EF4-FFF2-40B4-BE49-F238E27FC236}">
                  <a16:creationId xmlns:a16="http://schemas.microsoft.com/office/drawing/2014/main" id="{6BF63041-8885-8200-EA7E-56EAD080E748}"/>
                </a:ext>
              </a:extLst>
            </p:cNvPr>
            <p:cNvSpPr/>
            <p:nvPr/>
          </p:nvSpPr>
          <p:spPr>
            <a:xfrm>
              <a:off x="7075295" y="4131833"/>
              <a:ext cx="899770" cy="531163"/>
            </a:xfrm>
            <a:prstGeom prst="rect">
              <a:avLst/>
            </a:prstGeom>
            <a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1" b="-2664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45" name="TextBox 7">
            <a:extLst>
              <a:ext uri="{FF2B5EF4-FFF2-40B4-BE49-F238E27FC236}">
                <a16:creationId xmlns:a16="http://schemas.microsoft.com/office/drawing/2014/main" id="{DC3D0DCD-4CAE-0132-E061-4EFCA3783F73}"/>
              </a:ext>
            </a:extLst>
          </p:cNvPr>
          <p:cNvSpPr txBox="1"/>
          <p:nvPr/>
        </p:nvSpPr>
        <p:spPr>
          <a:xfrm>
            <a:off x="18697821" y="3199071"/>
            <a:ext cx="24595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Temporal</a:t>
            </a:r>
          </a:p>
          <a:p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Valorização do passado</a:t>
            </a:r>
          </a:p>
        </p:txBody>
      </p:sp>
      <p:sp>
        <p:nvSpPr>
          <p:cNvPr id="46" name="Rectangle: Rounded Corners 7">
            <a:extLst>
              <a:ext uri="{FF2B5EF4-FFF2-40B4-BE49-F238E27FC236}">
                <a16:creationId xmlns:a16="http://schemas.microsoft.com/office/drawing/2014/main" id="{476003BF-1A08-FFA4-AE3F-8A9803A828AA}"/>
              </a:ext>
            </a:extLst>
          </p:cNvPr>
          <p:cNvSpPr/>
          <p:nvPr/>
        </p:nvSpPr>
        <p:spPr>
          <a:xfrm>
            <a:off x="18616960" y="3987490"/>
            <a:ext cx="2602713" cy="3762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Histórico</a:t>
            </a:r>
            <a:r>
              <a:rPr lang="en-US" sz="1600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: </a:t>
            </a:r>
            <a:r>
              <a:rPr lang="en-US" sz="1600" dirty="0" err="1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Idade</a:t>
            </a:r>
            <a:r>
              <a:rPr lang="en-US" sz="1600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  <a:r>
              <a:rPr lang="en-US" sz="1600" dirty="0" err="1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média</a:t>
            </a:r>
            <a:endParaRPr lang="en-US" sz="14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AC92FEA7-B432-A299-62E1-2D2C95D516D5}"/>
              </a:ext>
            </a:extLst>
          </p:cNvPr>
          <p:cNvSpPr/>
          <p:nvPr/>
        </p:nvSpPr>
        <p:spPr>
          <a:xfrm>
            <a:off x="18597609" y="4536648"/>
            <a:ext cx="2602713" cy="3762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Individual: </a:t>
            </a:r>
            <a:r>
              <a:rPr lang="en-US" sz="1600" dirty="0" err="1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Infância</a:t>
            </a:r>
            <a:endParaRPr lang="en-US" sz="14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8" name="Rectangle: Top Corners Rounded 1">
            <a:extLst>
              <a:ext uri="{FF2B5EF4-FFF2-40B4-BE49-F238E27FC236}">
                <a16:creationId xmlns:a16="http://schemas.microsoft.com/office/drawing/2014/main" id="{A259690C-1C19-BDCD-3C98-F031987D6DBD}"/>
              </a:ext>
            </a:extLst>
          </p:cNvPr>
          <p:cNvSpPr/>
          <p:nvPr/>
        </p:nvSpPr>
        <p:spPr>
          <a:xfrm rot="5400000">
            <a:off x="21120941" y="3855431"/>
            <a:ext cx="1431373" cy="380762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56768">
              <a:alpha val="5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10">
            <a:extLst>
              <a:ext uri="{FF2B5EF4-FFF2-40B4-BE49-F238E27FC236}">
                <a16:creationId xmlns:a16="http://schemas.microsoft.com/office/drawing/2014/main" id="{2FC2BBF0-F4D3-D726-2633-5530073FBAF8}"/>
              </a:ext>
            </a:extLst>
          </p:cNvPr>
          <p:cNvGrpSpPr/>
          <p:nvPr/>
        </p:nvGrpSpPr>
        <p:grpSpPr>
          <a:xfrm>
            <a:off x="19927619" y="5405551"/>
            <a:ext cx="907256" cy="836617"/>
            <a:chOff x="7138095" y="4137455"/>
            <a:chExt cx="777750" cy="583941"/>
          </a:xfrm>
        </p:grpSpPr>
        <p:sp>
          <p:nvSpPr>
            <p:cNvPr id="50" name="Rectangle: Rounded Corners 12">
              <a:extLst>
                <a:ext uri="{FF2B5EF4-FFF2-40B4-BE49-F238E27FC236}">
                  <a16:creationId xmlns:a16="http://schemas.microsoft.com/office/drawing/2014/main" id="{727EC972-2C76-CBB6-FB69-4AD3FE5D1847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51" name="Rectangle 13">
              <a:extLst>
                <a:ext uri="{FF2B5EF4-FFF2-40B4-BE49-F238E27FC236}">
                  <a16:creationId xmlns:a16="http://schemas.microsoft.com/office/drawing/2014/main" id="{DEBA75EE-D31D-F2CA-51BA-A933BF13F6D7}"/>
                </a:ext>
              </a:extLst>
            </p:cNvPr>
            <p:cNvSpPr/>
            <p:nvPr/>
          </p:nvSpPr>
          <p:spPr>
            <a:xfrm>
              <a:off x="7138095" y="4154644"/>
              <a:ext cx="777750" cy="478860"/>
            </a:xfrm>
            <a:prstGeom prst="rect">
              <a:avLst/>
            </a:prstGeom>
            <a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b="-3439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52" name="TextBox 7">
            <a:extLst>
              <a:ext uri="{FF2B5EF4-FFF2-40B4-BE49-F238E27FC236}">
                <a16:creationId xmlns:a16="http://schemas.microsoft.com/office/drawing/2014/main" id="{07B49F83-72B2-BF69-024E-E01C7894F0A0}"/>
              </a:ext>
            </a:extLst>
          </p:cNvPr>
          <p:cNvSpPr txBox="1"/>
          <p:nvPr/>
        </p:nvSpPr>
        <p:spPr>
          <a:xfrm>
            <a:off x="20817241" y="5500694"/>
            <a:ext cx="24595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Espacial</a:t>
            </a:r>
          </a:p>
          <a:p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Valorização da natureza</a:t>
            </a:r>
          </a:p>
        </p:txBody>
      </p:sp>
      <p:sp>
        <p:nvSpPr>
          <p:cNvPr id="53" name="TextBox 2">
            <a:extLst>
              <a:ext uri="{FF2B5EF4-FFF2-40B4-BE49-F238E27FC236}">
                <a16:creationId xmlns:a16="http://schemas.microsoft.com/office/drawing/2014/main" id="{E52D48C8-85B7-D4D6-1EEF-D86E7DEF2ECF}"/>
              </a:ext>
            </a:extLst>
          </p:cNvPr>
          <p:cNvSpPr txBox="1"/>
          <p:nvPr/>
        </p:nvSpPr>
        <p:spPr>
          <a:xfrm>
            <a:off x="986180" y="1582677"/>
            <a:ext cx="642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Características:</a:t>
            </a:r>
          </a:p>
        </p:txBody>
      </p:sp>
      <p:cxnSp>
        <p:nvCxnSpPr>
          <p:cNvPr id="54" name="Straight Connector 17">
            <a:extLst>
              <a:ext uri="{FF2B5EF4-FFF2-40B4-BE49-F238E27FC236}">
                <a16:creationId xmlns:a16="http://schemas.microsoft.com/office/drawing/2014/main" id="{73BB2CD0-C9B5-FBB0-F456-72BC77902D11}"/>
              </a:ext>
            </a:extLst>
          </p:cNvPr>
          <p:cNvCxnSpPr>
            <a:cxnSpLocks/>
          </p:cNvCxnSpPr>
          <p:nvPr/>
        </p:nvCxnSpPr>
        <p:spPr>
          <a:xfrm>
            <a:off x="5341805" y="3977467"/>
            <a:ext cx="261938" cy="0"/>
          </a:xfrm>
          <a:prstGeom prst="line">
            <a:avLst/>
          </a:prstGeom>
          <a:ln w="50800" cap="rnd"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723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875E-6 1.85185E-6 L 1.875E-6 0.07245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-2.59259E-6 L -0.06614 -2.59259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-3.7037E-7 L -1.66667E-6 0.07245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4.16667E-6 0.07245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-2.96296E-6 L -4.79167E-6 0.07246 " pathEditMode="relative" rAng="0" ptsTypes="AA">
                                      <p:cBhvr>
                                        <p:cTn id="39" dur="7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-2.59259E-6 L -0.06614 -2.59259E-6 " pathEditMode="relative" rAng="0" ptsTypes="AA">
                                      <p:cBhvr>
                                        <p:cTn id="44" dur="75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3" grpId="0"/>
      <p:bldP spid="23" grpId="1"/>
      <p:bldP spid="30" grpId="0" animBg="1"/>
      <p:bldP spid="30" grpId="1" animBg="1"/>
      <p:bldP spid="31" grpId="0"/>
      <p:bldP spid="31" grpId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2252</TotalTime>
  <Words>330</Words>
  <Application>Microsoft Office PowerPoint</Application>
  <PresentationFormat>Widescreen</PresentationFormat>
  <Paragraphs>77</Paragraphs>
  <Slides>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9" baseType="lpstr">
      <vt:lpstr>Arial</vt:lpstr>
      <vt:lpstr>Avenir Next LT Pro</vt:lpstr>
      <vt:lpstr>Calibri</vt:lpstr>
      <vt:lpstr>Calibri Light</vt:lpstr>
      <vt:lpstr>Causten</vt:lpstr>
      <vt:lpstr>Causten Bold</vt:lpstr>
      <vt:lpstr>Causten Light</vt:lpstr>
      <vt:lpstr>Causten Semi Bold</vt:lpstr>
      <vt:lpstr>Glacial Indifference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Giovanna Harzer</dc:creator>
  <cp:lastModifiedBy>FERNANDO PEREIRA DOS SANTOS</cp:lastModifiedBy>
  <cp:revision>180</cp:revision>
  <dcterms:created xsi:type="dcterms:W3CDTF">2023-04-05T18:51:47Z</dcterms:created>
  <dcterms:modified xsi:type="dcterms:W3CDTF">2024-03-05T12:06:53Z</dcterms:modified>
</cp:coreProperties>
</file>