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66" r:id="rId3"/>
    <p:sldId id="768" r:id="rId4"/>
    <p:sldId id="770" r:id="rId5"/>
    <p:sldId id="772" r:id="rId6"/>
    <p:sldId id="776" r:id="rId7"/>
    <p:sldId id="777" r:id="rId8"/>
    <p:sldId id="781" r:id="rId9"/>
    <p:sldId id="782" r:id="rId10"/>
    <p:sldId id="783" r:id="rId11"/>
    <p:sldId id="784" r:id="rId12"/>
    <p:sldId id="785" r:id="rId13"/>
    <p:sldId id="786" r:id="rId14"/>
    <p:sldId id="788" r:id="rId15"/>
    <p:sldId id="780" r:id="rId16"/>
    <p:sldId id="789" r:id="rId17"/>
    <p:sldId id="761" r:id="rId18"/>
    <p:sldId id="791" r:id="rId19"/>
    <p:sldId id="792" r:id="rId20"/>
    <p:sldId id="793" r:id="rId21"/>
    <p:sldId id="794" r:id="rId22"/>
    <p:sldId id="795" r:id="rId23"/>
    <p:sldId id="796" r:id="rId24"/>
    <p:sldId id="797" r:id="rId25"/>
    <p:sldId id="267" r:id="rId26"/>
    <p:sldId id="799" r:id="rId27"/>
    <p:sldId id="800" r:id="rId28"/>
    <p:sldId id="593" r:id="rId29"/>
    <p:sldId id="801" r:id="rId30"/>
    <p:sldId id="802" r:id="rId31"/>
    <p:sldId id="803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CBA2D40-1AF8-4614-84BD-D56757961DDD}">
          <p14:sldIdLst>
            <p14:sldId id="256"/>
            <p14:sldId id="766"/>
            <p14:sldId id="768"/>
            <p14:sldId id="770"/>
            <p14:sldId id="772"/>
            <p14:sldId id="776"/>
            <p14:sldId id="777"/>
            <p14:sldId id="781"/>
            <p14:sldId id="782"/>
            <p14:sldId id="783"/>
            <p14:sldId id="784"/>
            <p14:sldId id="785"/>
            <p14:sldId id="786"/>
            <p14:sldId id="788"/>
            <p14:sldId id="780"/>
            <p14:sldId id="789"/>
            <p14:sldId id="761"/>
            <p14:sldId id="791"/>
            <p14:sldId id="792"/>
            <p14:sldId id="793"/>
            <p14:sldId id="794"/>
            <p14:sldId id="795"/>
            <p14:sldId id="796"/>
            <p14:sldId id="797"/>
            <p14:sldId id="267"/>
            <p14:sldId id="799"/>
            <p14:sldId id="800"/>
            <p14:sldId id="593"/>
            <p14:sldId id="801"/>
            <p14:sldId id="802"/>
            <p14:sldId id="803"/>
          </p14:sldIdLst>
        </p14:section>
        <p14:section name="Seção sem Título" id="{A11A178C-8205-42D8-87F5-096F896F588E}">
          <p14:sldIdLst/>
        </p14:section>
        <p14:section name="Seção sem Título" id="{9CC7005A-3E00-4C7B-B52C-846EA99CF06B}">
          <p14:sldIdLst/>
        </p14:section>
        <p14:section name="Seção sem Título" id="{33945965-55B1-4D13-95B2-1B197468A3D7}">
          <p14:sldIdLst/>
        </p14:section>
        <p14:section name="Seção sem Título" id="{50D190A3-2337-4000-BC5D-91283CD22B31}">
          <p14:sldIdLst/>
        </p14:section>
        <p14:section name="Seção sem Título" id="{67DE3F59-2B52-4B8B-A212-BFBE40D33C7E}">
          <p14:sldIdLst/>
        </p14:section>
        <p14:section name="Seção sem Título" id="{F9B27955-E102-4C7E-8999-E0403CDE9CA4}">
          <p14:sldIdLst/>
        </p14:section>
        <p14:section name="Seção sem Título" id="{DE0B1C25-FB44-4AFE-B087-754427D6FB5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A1921"/>
    <a:srgbClr val="078B8B"/>
    <a:srgbClr val="D9C299"/>
    <a:srgbClr val="EAE9E5"/>
    <a:srgbClr val="056768"/>
    <a:srgbClr val="121C29"/>
    <a:srgbClr val="122530"/>
    <a:srgbClr val="2B2A37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2" autoAdjust="0"/>
    <p:restoredTop sz="94660"/>
  </p:normalViewPr>
  <p:slideViewPr>
    <p:cSldViewPr snapToGrid="0">
      <p:cViewPr>
        <p:scale>
          <a:sx n="100" d="100"/>
          <a:sy n="100" d="100"/>
        </p:scale>
        <p:origin x="264" y="-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65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D249-6D77-946F-C891-3AE18CFD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030598-6929-C0A8-53AA-C192C01E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A586B-6EB0-5566-6950-BCA0EEA0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2DB5E-9DA2-2AA8-D937-180EE9F5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9320D-9C1D-DFA1-2EA7-EDE555A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49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8C878-7227-E6DA-4286-13FD6435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A9DBF3-1D34-519C-0037-3670065F4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2BB53-0A90-6F07-D28E-2F01FD2D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20080-C187-32AE-E3ED-50F31C4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E0F84-0BE6-FBC8-78BE-A64814F1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4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8C6EF-BFDD-0F8B-1AF9-D10476441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4AB0E-B04B-A65E-8400-0AEF7015D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6815BE-1B97-77FA-7A59-A6A633D1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C585D-8BC9-5534-72A0-F7DAC035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529EC-0962-624E-26EA-78FCB59F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83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625B-03FC-292E-33FE-112FFAFA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D2AFD5-2F08-94E0-CD20-8EE802CC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43353-9A99-4A8E-737A-7D097774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6C5DF5-8650-7D6C-E903-D6EE85F8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C80C16-87F3-06EE-C96C-9B7B3144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25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F8B32-D01C-C2CC-1C69-653A04C1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2011F0-C2C1-E839-DB6D-C165AF7D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161441-51DE-6680-5F84-D1D1F032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24437-9975-53CD-3215-33B412C9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CDF6C-8EF6-F4C8-6700-0E689992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25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3F370-DB75-419F-C324-D537D19B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90B77-41B0-27FC-3262-B3C990861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5733F-9B05-6A11-B9C7-F487FD025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56908C-67B2-7646-F2D1-60F1304D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FD8EA-9792-0216-1259-0764CEDF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BA8D30-D47E-91B3-3776-38BE0F9B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4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773DC-6E18-6A44-69BB-A0DD440A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4007E2-F379-5311-1208-640D8B54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3CF144-9266-E48D-E543-66E7DDD6C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36DA80-FBD3-AB12-02EA-4ADB39D56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531003-C2ED-F7E8-971B-10197A994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560B242-18CB-90E7-431E-1EBD61D7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078042-4F33-092B-B0F3-129C9219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0AA288-625D-B445-D3B0-7BE9EE19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60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E818C-3F1B-D6E3-AFB6-50E36E40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7DDD52-FC15-1A8E-8FC2-9DE1AAE2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559C8E-5C85-5D30-5B15-0CEA217B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134627-EB6E-EF7F-78A0-826E06EB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51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6443CE-E616-B716-9E20-1402BBB8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21DC65-E687-2607-ECBE-BA77ADB5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66F96B-4A3B-081B-A460-9D7DFDB0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64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74990-E3FE-A3AB-9934-AEF935DA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CADDC2-8098-6E22-7521-401D4ED3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7BB6AE-3E4E-61BF-F084-FA6C5267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77878C-EA46-3A76-B392-19900E5B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DD2230-0CBA-FB44-2904-6740D20F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FC5A46-F77A-C0A1-4EBE-DFABEAEF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2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C0BE7-A403-0C21-5AA3-61AD98A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217612-C53C-5F9B-7336-971DAF781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580AF0-8AE0-1097-FC2C-35F5358C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534E62-E2FE-06EC-1259-C1587EBB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188AFA-EEAA-E992-8681-EA719344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40E93-38CA-A3C0-A4F1-86B13E0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9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72190-1C13-F410-0F0D-5930EF53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CE6E76-C7CF-C10C-7C93-56476030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721D9-0FDD-A1E0-F10F-6FBE9F479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A28D-17EB-41AF-924B-4CC7BBE2D181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5D7459-92D6-1515-5394-F9C706E2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382E9-890D-9974-A99F-E49C5AF9C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kit-light-at-the-end-of-bookstore-shelves-14189-medium">
            <a:hlinkClick r:id="" action="ppaction://media"/>
            <a:extLst>
              <a:ext uri="{FF2B5EF4-FFF2-40B4-BE49-F238E27FC236}">
                <a16:creationId xmlns:a16="http://schemas.microsoft.com/office/drawing/2014/main" id="{9D4AEB9D-2275-4FAE-4187-D7F08F5D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9794FF-E9D7-0B3E-D0EB-86E64030D64A}"/>
              </a:ext>
            </a:extLst>
          </p:cNvPr>
          <p:cNvSpPr/>
          <p:nvPr/>
        </p:nvSpPr>
        <p:spPr>
          <a:xfrm>
            <a:off x="0" y="1"/>
            <a:ext cx="12192000" cy="6915798"/>
          </a:xfrm>
          <a:prstGeom prst="rect">
            <a:avLst/>
          </a:prstGeom>
          <a:gradFill>
            <a:gsLst>
              <a:gs pos="30000">
                <a:srgbClr val="01000E">
                  <a:alpha val="80000"/>
                </a:srgbClr>
              </a:gs>
              <a:gs pos="80000">
                <a:srgbClr val="01000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D66E733-1095-3F95-37D2-4069B2CDAC55}"/>
              </a:ext>
            </a:extLst>
          </p:cNvPr>
          <p:cNvSpPr/>
          <p:nvPr/>
        </p:nvSpPr>
        <p:spPr>
          <a:xfrm>
            <a:off x="-758848" y="911408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21" name="Imagem 20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C3E59C42-10FB-CCC0-65B6-3222C23847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93" y="589335"/>
            <a:ext cx="8266507" cy="6315803"/>
          </a:xfrm>
          <a:prstGeom prst="rect">
            <a:avLst/>
          </a:prstGeom>
        </p:spPr>
      </p:pic>
      <p:sp>
        <p:nvSpPr>
          <p:cNvPr id="10" name="Oval 10">
            <a:extLst>
              <a:ext uri="{FF2B5EF4-FFF2-40B4-BE49-F238E27FC236}">
                <a16:creationId xmlns:a16="http://schemas.microsoft.com/office/drawing/2014/main" id="{AE1F5B0F-1C48-BD23-8EDE-FAB72FEFBB3B}"/>
              </a:ext>
            </a:extLst>
          </p:cNvPr>
          <p:cNvSpPr/>
          <p:nvPr/>
        </p:nvSpPr>
        <p:spPr>
          <a:xfrm>
            <a:off x="9905846" y="106362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AA4D3AFD-D6D1-E3D2-D890-1FE7CA13D872}"/>
              </a:ext>
            </a:extLst>
          </p:cNvPr>
          <p:cNvSpPr/>
          <p:nvPr/>
        </p:nvSpPr>
        <p:spPr>
          <a:xfrm>
            <a:off x="5138360" y="-2183952"/>
            <a:ext cx="8758431" cy="8758431"/>
          </a:xfrm>
          <a:prstGeom prst="ellipse">
            <a:avLst/>
          </a:prstGeom>
          <a:solidFill>
            <a:srgbClr val="056768">
              <a:alpha val="28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5F5B9FA9-8D5F-EBE1-9E45-42BFAFE1996F}"/>
              </a:ext>
            </a:extLst>
          </p:cNvPr>
          <p:cNvSpPr/>
          <p:nvPr/>
        </p:nvSpPr>
        <p:spPr>
          <a:xfrm>
            <a:off x="-3036961" y="-308367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CC9B394-B5FE-CB63-6AF9-4B4104C248CD}"/>
              </a:ext>
            </a:extLst>
          </p:cNvPr>
          <p:cNvSpPr/>
          <p:nvPr/>
        </p:nvSpPr>
        <p:spPr>
          <a:xfrm>
            <a:off x="6439238" y="153667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5ADB804-4E7F-48BA-E0B9-7AC3D01E1FCF}"/>
              </a:ext>
            </a:extLst>
          </p:cNvPr>
          <p:cNvSpPr txBox="1"/>
          <p:nvPr/>
        </p:nvSpPr>
        <p:spPr>
          <a:xfrm>
            <a:off x="443077" y="2407395"/>
            <a:ext cx="8145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6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Pré-</a:t>
            </a:r>
          </a:p>
          <a:p>
            <a:pPr>
              <a:lnSpc>
                <a:spcPct val="60000"/>
              </a:lnSpc>
            </a:pPr>
            <a:endParaRPr lang="en-US" sz="2000" b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  <a:p>
            <a:pPr>
              <a:lnSpc>
                <a:spcPct val="60000"/>
              </a:lnSpc>
            </a:pPr>
            <a:r>
              <a:rPr lang="en-US" sz="96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Modernismo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A47DE71-E2DF-3E2C-3E0A-41545C6661B3}"/>
              </a:ext>
            </a:extLst>
          </p:cNvPr>
          <p:cNvSpPr/>
          <p:nvPr/>
        </p:nvSpPr>
        <p:spPr>
          <a:xfrm flipV="1">
            <a:off x="450434" y="4489239"/>
            <a:ext cx="5302329" cy="5177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82E4562-2E12-FD7C-066F-2DD2C0150C9F}"/>
              </a:ext>
            </a:extLst>
          </p:cNvPr>
          <p:cNvCxnSpPr>
            <a:cxnSpLocks/>
          </p:cNvCxnSpPr>
          <p:nvPr/>
        </p:nvCxnSpPr>
        <p:spPr>
          <a:xfrm>
            <a:off x="-709661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0B7F7BA-41A2-9877-B19E-AD5089303504}"/>
              </a:ext>
            </a:extLst>
          </p:cNvPr>
          <p:cNvCxnSpPr>
            <a:cxnSpLocks/>
          </p:cNvCxnSpPr>
          <p:nvPr/>
        </p:nvCxnSpPr>
        <p:spPr>
          <a:xfrm flipH="1">
            <a:off x="-1393937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A4FAB1-5F1D-23B1-4CDB-DE24D98C0495}"/>
              </a:ext>
            </a:extLst>
          </p:cNvPr>
          <p:cNvCxnSpPr>
            <a:cxnSpLocks/>
          </p:cNvCxnSpPr>
          <p:nvPr/>
        </p:nvCxnSpPr>
        <p:spPr>
          <a:xfrm flipH="1">
            <a:off x="-1393937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7A676B39-8C19-062D-00A0-E9B4AE7FAE64}"/>
              </a:ext>
            </a:extLst>
          </p:cNvPr>
          <p:cNvSpPr/>
          <p:nvPr/>
        </p:nvSpPr>
        <p:spPr>
          <a:xfrm>
            <a:off x="-1185189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93592D1-49D7-9E4C-9182-01F25807D792}"/>
              </a:ext>
            </a:extLst>
          </p:cNvPr>
          <p:cNvSpPr/>
          <p:nvPr/>
        </p:nvSpPr>
        <p:spPr>
          <a:xfrm>
            <a:off x="-1185189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86A37-D75D-06D0-B11A-135F7E61D796}"/>
              </a:ext>
            </a:extLst>
          </p:cNvPr>
          <p:cNvSpPr/>
          <p:nvPr/>
        </p:nvSpPr>
        <p:spPr>
          <a:xfrm>
            <a:off x="-1185189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1E5E1D-5F6E-2788-FDE4-B7E877591311}"/>
              </a:ext>
            </a:extLst>
          </p:cNvPr>
          <p:cNvSpPr/>
          <p:nvPr/>
        </p:nvSpPr>
        <p:spPr>
          <a:xfrm>
            <a:off x="-1185189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FB81BBE-3AE4-9C5A-F4D5-A7609DEA7640}"/>
              </a:ext>
            </a:extLst>
          </p:cNvPr>
          <p:cNvSpPr/>
          <p:nvPr/>
        </p:nvSpPr>
        <p:spPr>
          <a:xfrm>
            <a:off x="-1276349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9222C90-076F-7896-A4E9-08BAD04FEAF3}"/>
              </a:ext>
            </a:extLst>
          </p:cNvPr>
          <p:cNvSpPr txBox="1"/>
          <p:nvPr/>
        </p:nvSpPr>
        <p:spPr>
          <a:xfrm>
            <a:off x="258434" y="553466"/>
            <a:ext cx="89992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300" dirty="0">
                <a:ln>
                  <a:solidFill>
                    <a:schemeClr val="bg1">
                      <a:alpha val="25000"/>
                    </a:schemeClr>
                  </a:solidFill>
                </a:ln>
                <a:noFill/>
                <a:latin typeface="Causten Bold" panose="00000800000000000000" pitchFamily="50" charset="0"/>
                <a:cs typeface="Sora ExtraBold" pitchFamily="2" charset="0"/>
              </a:rPr>
              <a:t>1902-1922</a:t>
            </a:r>
          </a:p>
        </p:txBody>
      </p:sp>
    </p:spTree>
    <p:extLst>
      <p:ext uri="{BB962C8B-B14F-4D97-AF65-F5344CB8AC3E}">
        <p14:creationId xmlns:p14="http://schemas.microsoft.com/office/powerpoint/2010/main" val="185515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-0.04282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-0.0428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1.11111E-6 L 0.02995 -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2.22222E-6 L 0.02995 -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22222E-6 L 0.02995 2.22222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2" grpId="0" animBg="1"/>
      <p:bldP spid="22" grpId="1" animBg="1"/>
      <p:bldP spid="22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/>
      <p:bldP spid="23" grpId="1"/>
      <p:bldP spid="25" grpId="0" animBg="1"/>
      <p:bldP spid="25" grpId="1" animBg="1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Pintura de desenho animado&#10;&#10;Descrição gerada automaticamente">
            <a:extLst>
              <a:ext uri="{FF2B5EF4-FFF2-40B4-BE49-F238E27FC236}">
                <a16:creationId xmlns:a16="http://schemas.microsoft.com/office/drawing/2014/main" id="{2CB0436D-6EE9-CFF3-6D28-967F0AC3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214122"/>
            <a:ext cx="12192004" cy="9286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Lima Barreto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59FF645A-FA49-816C-270B-984FD170CA36}"/>
              </a:ext>
            </a:extLst>
          </p:cNvPr>
          <p:cNvSpPr/>
          <p:nvPr/>
        </p:nvSpPr>
        <p:spPr>
          <a:xfrm>
            <a:off x="903995" y="1565403"/>
            <a:ext cx="11365759" cy="503133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B59C4051-4078-ECB5-282B-90D415693372}"/>
              </a:ext>
            </a:extLst>
          </p:cNvPr>
          <p:cNvSpPr txBox="1"/>
          <p:nvPr/>
        </p:nvSpPr>
        <p:spPr>
          <a:xfrm>
            <a:off x="5349619" y="1880443"/>
            <a:ext cx="33175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principais</a:t>
            </a:r>
            <a:endParaRPr lang="en-US" sz="28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3813A03-52B0-2831-6566-DE91D917056E}"/>
              </a:ext>
            </a:extLst>
          </p:cNvPr>
          <p:cNvSpPr/>
          <p:nvPr/>
        </p:nvSpPr>
        <p:spPr>
          <a:xfrm rot="21448857">
            <a:off x="8525661" y="2078492"/>
            <a:ext cx="342945" cy="34294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82BE659-439F-6437-8410-D0604BB6988E}"/>
              </a:ext>
            </a:extLst>
          </p:cNvPr>
          <p:cNvCxnSpPr>
            <a:cxnSpLocks/>
          </p:cNvCxnSpPr>
          <p:nvPr/>
        </p:nvCxnSpPr>
        <p:spPr>
          <a:xfrm>
            <a:off x="5486935" y="2661574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>
            <a:extLst>
              <a:ext uri="{FF2B5EF4-FFF2-40B4-BE49-F238E27FC236}">
                <a16:creationId xmlns:a16="http://schemas.microsoft.com/office/drawing/2014/main" id="{B8A98E02-4B43-6C3A-93DC-7CBD49F2CD2E}"/>
              </a:ext>
            </a:extLst>
          </p:cNvPr>
          <p:cNvSpPr txBox="1"/>
          <p:nvPr/>
        </p:nvSpPr>
        <p:spPr>
          <a:xfrm>
            <a:off x="5316376" y="5274315"/>
            <a:ext cx="1701635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Recordações </a:t>
            </a:r>
          </a:p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do escrivão Isaías Caminha </a:t>
            </a:r>
          </a:p>
          <a:p>
            <a:pPr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(1909)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A6DE1928-334E-F4B5-2298-B6B68B824B92}"/>
              </a:ext>
            </a:extLst>
          </p:cNvPr>
          <p:cNvCxnSpPr>
            <a:cxnSpLocks/>
          </p:cNvCxnSpPr>
          <p:nvPr/>
        </p:nvCxnSpPr>
        <p:spPr>
          <a:xfrm>
            <a:off x="5521057" y="516030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2A3107ED-389A-0195-F033-AB93976631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604"/>
          <a:stretch/>
        </p:blipFill>
        <p:spPr>
          <a:xfrm>
            <a:off x="5426953" y="2799065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36BE4FCF-C902-1E3C-CDC2-FCD8512764A7}"/>
              </a:ext>
            </a:extLst>
          </p:cNvPr>
          <p:cNvSpPr txBox="1"/>
          <p:nvPr/>
        </p:nvSpPr>
        <p:spPr>
          <a:xfrm>
            <a:off x="7316616" y="5290666"/>
            <a:ext cx="1493731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Triste fim de Policarpo Quaresma </a:t>
            </a:r>
          </a:p>
          <a:p>
            <a:pPr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(1915)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ED29367D-8B90-513B-D8C6-DE7DDF43349A}"/>
              </a:ext>
            </a:extLst>
          </p:cNvPr>
          <p:cNvCxnSpPr>
            <a:cxnSpLocks/>
          </p:cNvCxnSpPr>
          <p:nvPr/>
        </p:nvCxnSpPr>
        <p:spPr>
          <a:xfrm>
            <a:off x="7433863" y="515569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028E2E55-32BA-0B81-D270-C0140988DA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6769"/>
          <a:stretch/>
        </p:blipFill>
        <p:spPr>
          <a:xfrm>
            <a:off x="7339759" y="2794452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9" name="TextBox 16">
            <a:extLst>
              <a:ext uri="{FF2B5EF4-FFF2-40B4-BE49-F238E27FC236}">
                <a16:creationId xmlns:a16="http://schemas.microsoft.com/office/drawing/2014/main" id="{8E138364-1B6A-3A96-55F3-BEB10AA5696E}"/>
              </a:ext>
            </a:extLst>
          </p:cNvPr>
          <p:cNvSpPr txBox="1"/>
          <p:nvPr/>
        </p:nvSpPr>
        <p:spPr>
          <a:xfrm>
            <a:off x="9115300" y="5290667"/>
            <a:ext cx="171296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Numa e Ninfa </a:t>
            </a:r>
          </a:p>
          <a:p>
            <a:pPr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(1915)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AB504022-30D7-F0AA-BDD3-A1184D737FA8}"/>
              </a:ext>
            </a:extLst>
          </p:cNvPr>
          <p:cNvCxnSpPr>
            <a:cxnSpLocks/>
          </p:cNvCxnSpPr>
          <p:nvPr/>
        </p:nvCxnSpPr>
        <p:spPr>
          <a:xfrm>
            <a:off x="9352918" y="5162568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m 30">
            <a:extLst>
              <a:ext uri="{FF2B5EF4-FFF2-40B4-BE49-F238E27FC236}">
                <a16:creationId xmlns:a16="http://schemas.microsoft.com/office/drawing/2014/main" id="{2664362F-1258-4054-78CB-8E66AA99F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r="495"/>
          <a:stretch/>
        </p:blipFill>
        <p:spPr>
          <a:xfrm>
            <a:off x="9258814" y="2801324"/>
            <a:ext cx="1470588" cy="2265347"/>
          </a:xfrm>
          <a:prstGeom prst="roundRect">
            <a:avLst>
              <a:gd name="adj" fmla="val 3481"/>
            </a:avLst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pic>
        <p:nvPicPr>
          <p:cNvPr id="35" name="Imagem 34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50538743-02CA-1129-240D-A326F77600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1079454" y="1938941"/>
            <a:ext cx="4234636" cy="5650522"/>
          </a:xfrm>
          <a:prstGeom prst="rect">
            <a:avLst/>
          </a:prstGeom>
        </p:spPr>
      </p:pic>
      <p:grpSp>
        <p:nvGrpSpPr>
          <p:cNvPr id="36" name="Google Shape;692;p46">
            <a:extLst>
              <a:ext uri="{FF2B5EF4-FFF2-40B4-BE49-F238E27FC236}">
                <a16:creationId xmlns:a16="http://schemas.microsoft.com/office/drawing/2014/main" id="{EB160A98-4898-8AD2-B6A3-09A5A6E8FA4C}"/>
              </a:ext>
            </a:extLst>
          </p:cNvPr>
          <p:cNvGrpSpPr/>
          <p:nvPr/>
        </p:nvGrpSpPr>
        <p:grpSpPr>
          <a:xfrm>
            <a:off x="16136724" y="-2322212"/>
            <a:ext cx="21922197" cy="11216849"/>
            <a:chOff x="712511" y="529411"/>
            <a:chExt cx="3713988" cy="2087589"/>
          </a:xfrm>
        </p:grpSpPr>
        <p:pic>
          <p:nvPicPr>
            <p:cNvPr id="37" name="Google Shape;693;p46">
              <a:extLst>
                <a:ext uri="{FF2B5EF4-FFF2-40B4-BE49-F238E27FC236}">
                  <a16:creationId xmlns:a16="http://schemas.microsoft.com/office/drawing/2014/main" id="{0D248876-2C84-A581-BD15-F635C38D451C}"/>
                </a:ext>
              </a:extLst>
            </p:cNvPr>
            <p:cNvPicPr preferRelativeResize="0"/>
            <p:nvPr/>
          </p:nvPicPr>
          <p:blipFill>
            <a:blip r:embed="rId8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694;p46">
              <a:extLst>
                <a:ext uri="{FF2B5EF4-FFF2-40B4-BE49-F238E27FC236}">
                  <a16:creationId xmlns:a16="http://schemas.microsoft.com/office/drawing/2014/main" id="{B295CB64-1258-4E56-F46E-547B62F9C18D}"/>
                </a:ext>
              </a:extLst>
            </p:cNvPr>
            <p:cNvPicPr preferRelativeResize="0"/>
            <p:nvPr/>
          </p:nvPicPr>
          <p:blipFill>
            <a:blip r:embed="rId8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8F4489AB-50D3-DAE8-1DFC-A4787A0F2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615" y="-6975155"/>
            <a:ext cx="15008407" cy="160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3.7037E-6 L -0.06615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1.85185E-6 L -3.33333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0.0724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1.85185E-6 L -0.06615 -1.85185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44444E-6 L -4.58333E-6 0.0724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1.45833E-6 0.07245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22222E-6 L -0.06615 2.22222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2.22222E-6 L -4.79167E-6 0.07245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6" grpId="0"/>
      <p:bldP spid="26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Pintura de desenho animado&#10;&#10;Descrição gerada automaticamente">
            <a:extLst>
              <a:ext uri="{FF2B5EF4-FFF2-40B4-BE49-F238E27FC236}">
                <a16:creationId xmlns:a16="http://schemas.microsoft.com/office/drawing/2014/main" id="{CC20F405-E344-DECC-BAAE-1495B21F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214122"/>
            <a:ext cx="12192004" cy="9286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Lima Barreto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59FF645A-FA49-816C-270B-984FD170CA36}"/>
              </a:ext>
            </a:extLst>
          </p:cNvPr>
          <p:cNvSpPr/>
          <p:nvPr/>
        </p:nvSpPr>
        <p:spPr>
          <a:xfrm>
            <a:off x="903995" y="1565403"/>
            <a:ext cx="11365759" cy="503133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3813A03-52B0-2831-6566-DE91D917056E}"/>
              </a:ext>
            </a:extLst>
          </p:cNvPr>
          <p:cNvSpPr/>
          <p:nvPr/>
        </p:nvSpPr>
        <p:spPr>
          <a:xfrm rot="21448857">
            <a:off x="8525661" y="2078492"/>
            <a:ext cx="342945" cy="34294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82BE659-439F-6437-8410-D0604BB6988E}"/>
              </a:ext>
            </a:extLst>
          </p:cNvPr>
          <p:cNvCxnSpPr>
            <a:cxnSpLocks/>
          </p:cNvCxnSpPr>
          <p:nvPr/>
        </p:nvCxnSpPr>
        <p:spPr>
          <a:xfrm>
            <a:off x="5486935" y="2661574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>
            <a:extLst>
              <a:ext uri="{FF2B5EF4-FFF2-40B4-BE49-F238E27FC236}">
                <a16:creationId xmlns:a16="http://schemas.microsoft.com/office/drawing/2014/main" id="{B8A98E02-4B43-6C3A-93DC-7CBD49F2CD2E}"/>
              </a:ext>
            </a:extLst>
          </p:cNvPr>
          <p:cNvSpPr txBox="1"/>
          <p:nvPr/>
        </p:nvSpPr>
        <p:spPr>
          <a:xfrm>
            <a:off x="5204012" y="5274315"/>
            <a:ext cx="2296457" cy="87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Vida e morte de </a:t>
            </a:r>
          </a:p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M. J. Gonzaga de Sá 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(1919)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A6DE1928-334E-F4B5-2298-B6B68B824B92}"/>
              </a:ext>
            </a:extLst>
          </p:cNvPr>
          <p:cNvCxnSpPr>
            <a:cxnSpLocks/>
          </p:cNvCxnSpPr>
          <p:nvPr/>
        </p:nvCxnSpPr>
        <p:spPr>
          <a:xfrm>
            <a:off x="5521057" y="516030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2A3107ED-389A-0195-F033-AB93976631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r="262"/>
          <a:stretch/>
        </p:blipFill>
        <p:spPr>
          <a:xfrm>
            <a:off x="5603404" y="2796883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36BE4FCF-C902-1E3C-CDC2-FCD8512764A7}"/>
              </a:ext>
            </a:extLst>
          </p:cNvPr>
          <p:cNvSpPr txBox="1"/>
          <p:nvPr/>
        </p:nvSpPr>
        <p:spPr>
          <a:xfrm>
            <a:off x="7578223" y="5290666"/>
            <a:ext cx="207908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Os </a:t>
            </a:r>
            <a:r>
              <a:rPr lang="pt-BR" sz="16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bruzundangas</a:t>
            </a: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(1923)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ED29367D-8B90-513B-D8C6-DE7DDF43349A}"/>
              </a:ext>
            </a:extLst>
          </p:cNvPr>
          <p:cNvCxnSpPr>
            <a:cxnSpLocks/>
          </p:cNvCxnSpPr>
          <p:nvPr/>
        </p:nvCxnSpPr>
        <p:spPr>
          <a:xfrm>
            <a:off x="7825749" y="515569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028E2E55-32BA-0B81-D270-C0140988DA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037"/>
          <a:stretch/>
        </p:blipFill>
        <p:spPr>
          <a:xfrm>
            <a:off x="7875646" y="2793304"/>
            <a:ext cx="1470588" cy="2265347"/>
          </a:xfrm>
          <a:prstGeom prst="roundRect">
            <a:avLst>
              <a:gd name="adj" fmla="val 3481"/>
            </a:avLst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pic>
        <p:nvPicPr>
          <p:cNvPr id="32" name="Imagem 31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3C5CE0C5-08A3-BADD-288F-1D6228195F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1079454" y="1938941"/>
            <a:ext cx="4234636" cy="5650522"/>
          </a:xfrm>
          <a:prstGeom prst="rect">
            <a:avLst/>
          </a:prstGeom>
        </p:spPr>
      </p:pic>
      <p:sp>
        <p:nvSpPr>
          <p:cNvPr id="34" name="TextBox 16">
            <a:extLst>
              <a:ext uri="{FF2B5EF4-FFF2-40B4-BE49-F238E27FC236}">
                <a16:creationId xmlns:a16="http://schemas.microsoft.com/office/drawing/2014/main" id="{BB1B6900-AEC8-B601-6DCE-B8DD200B5C2B}"/>
              </a:ext>
            </a:extLst>
          </p:cNvPr>
          <p:cNvSpPr txBox="1"/>
          <p:nvPr/>
        </p:nvSpPr>
        <p:spPr>
          <a:xfrm>
            <a:off x="13902875" y="5347206"/>
            <a:ext cx="1978295" cy="91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Recordações do escrivão Isaías Caminha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(1909)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E0EBDC25-636A-F065-3601-D42F380DEBDF}"/>
              </a:ext>
            </a:extLst>
          </p:cNvPr>
          <p:cNvCxnSpPr>
            <a:cxnSpLocks/>
          </p:cNvCxnSpPr>
          <p:nvPr/>
        </p:nvCxnSpPr>
        <p:spPr>
          <a:xfrm>
            <a:off x="14062469" y="5233200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35">
            <a:extLst>
              <a:ext uri="{FF2B5EF4-FFF2-40B4-BE49-F238E27FC236}">
                <a16:creationId xmlns:a16="http://schemas.microsoft.com/office/drawing/2014/main" id="{1E484093-ADE5-47D5-70A3-5E58EB7925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604"/>
          <a:stretch/>
        </p:blipFill>
        <p:spPr>
          <a:xfrm>
            <a:off x="13968365" y="2871956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37" name="TextBox 16">
            <a:extLst>
              <a:ext uri="{FF2B5EF4-FFF2-40B4-BE49-F238E27FC236}">
                <a16:creationId xmlns:a16="http://schemas.microsoft.com/office/drawing/2014/main" id="{A9B70861-D787-FBC2-4327-1906FB1969AE}"/>
              </a:ext>
            </a:extLst>
          </p:cNvPr>
          <p:cNvSpPr txBox="1"/>
          <p:nvPr/>
        </p:nvSpPr>
        <p:spPr>
          <a:xfrm>
            <a:off x="15872127" y="5363557"/>
            <a:ext cx="1868642" cy="91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Triste fim de Policarpo Quaresma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(1915)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9" name="Straight Connector 17">
            <a:extLst>
              <a:ext uri="{FF2B5EF4-FFF2-40B4-BE49-F238E27FC236}">
                <a16:creationId xmlns:a16="http://schemas.microsoft.com/office/drawing/2014/main" id="{4C5D6B80-7F59-798E-A6B4-C5CBC03CEC2A}"/>
              </a:ext>
            </a:extLst>
          </p:cNvPr>
          <p:cNvCxnSpPr>
            <a:cxnSpLocks/>
          </p:cNvCxnSpPr>
          <p:nvPr/>
        </p:nvCxnSpPr>
        <p:spPr>
          <a:xfrm>
            <a:off x="15975275" y="522858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0B8AB312-CA38-9746-F17A-0208E660C0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6769"/>
          <a:stretch/>
        </p:blipFill>
        <p:spPr>
          <a:xfrm>
            <a:off x="15881171" y="2867343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41" name="TextBox 16">
            <a:extLst>
              <a:ext uri="{FF2B5EF4-FFF2-40B4-BE49-F238E27FC236}">
                <a16:creationId xmlns:a16="http://schemas.microsoft.com/office/drawing/2014/main" id="{4FCC8755-DBC1-C638-CA5C-F6E66572A1BC}"/>
              </a:ext>
            </a:extLst>
          </p:cNvPr>
          <p:cNvSpPr txBox="1"/>
          <p:nvPr/>
        </p:nvSpPr>
        <p:spPr>
          <a:xfrm>
            <a:off x="17791182" y="5363558"/>
            <a:ext cx="1841687" cy="6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Numa e Ninfa </a:t>
            </a:r>
          </a:p>
          <a:p>
            <a:pPr algn="l"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(1915)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2" name="Straight Connector 17">
            <a:extLst>
              <a:ext uri="{FF2B5EF4-FFF2-40B4-BE49-F238E27FC236}">
                <a16:creationId xmlns:a16="http://schemas.microsoft.com/office/drawing/2014/main" id="{04343055-CD5F-6514-C0E6-EBB5A2119685}"/>
              </a:ext>
            </a:extLst>
          </p:cNvPr>
          <p:cNvCxnSpPr>
            <a:cxnSpLocks/>
          </p:cNvCxnSpPr>
          <p:nvPr/>
        </p:nvCxnSpPr>
        <p:spPr>
          <a:xfrm>
            <a:off x="17894330" y="523545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m 42">
            <a:extLst>
              <a:ext uri="{FF2B5EF4-FFF2-40B4-BE49-F238E27FC236}">
                <a16:creationId xmlns:a16="http://schemas.microsoft.com/office/drawing/2014/main" id="{7EF2A9C7-837E-2478-0EA5-AB7E01BC2C6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r="495"/>
          <a:stretch/>
        </p:blipFill>
        <p:spPr>
          <a:xfrm>
            <a:off x="17800226" y="2874215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44" name="TextBox 14">
            <a:extLst>
              <a:ext uri="{FF2B5EF4-FFF2-40B4-BE49-F238E27FC236}">
                <a16:creationId xmlns:a16="http://schemas.microsoft.com/office/drawing/2014/main" id="{B59C4051-4078-ECB5-282B-90D415693372}"/>
              </a:ext>
            </a:extLst>
          </p:cNvPr>
          <p:cNvSpPr txBox="1"/>
          <p:nvPr/>
        </p:nvSpPr>
        <p:spPr>
          <a:xfrm>
            <a:off x="5349619" y="1880443"/>
            <a:ext cx="33175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principais</a:t>
            </a:r>
            <a:endParaRPr lang="en-US" sz="28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Light" panose="000004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5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3.7037E-6 L -0.06615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1.85185E-6 L -3.33333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0.0724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1.85185E-6 L -0.06615 -1.85185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22222E-6 L 2.08333E-7 0.07245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Pintura de desenho animado&#10;&#10;Descrição gerada automaticamente">
            <a:extLst>
              <a:ext uri="{FF2B5EF4-FFF2-40B4-BE49-F238E27FC236}">
                <a16:creationId xmlns:a16="http://schemas.microsoft.com/office/drawing/2014/main" id="{C0048D02-C7B6-06F2-3710-FF5BC993F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214122"/>
            <a:ext cx="12192004" cy="9286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Lima Barreto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59FF645A-FA49-816C-270B-984FD170CA36}"/>
              </a:ext>
            </a:extLst>
          </p:cNvPr>
          <p:cNvSpPr/>
          <p:nvPr/>
        </p:nvSpPr>
        <p:spPr>
          <a:xfrm>
            <a:off x="903995" y="1565403"/>
            <a:ext cx="11365759" cy="503133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3813A03-52B0-2831-6566-DE91D917056E}"/>
              </a:ext>
            </a:extLst>
          </p:cNvPr>
          <p:cNvSpPr/>
          <p:nvPr/>
        </p:nvSpPr>
        <p:spPr>
          <a:xfrm rot="21448857">
            <a:off x="8525661" y="2078492"/>
            <a:ext cx="342945" cy="34294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82BE659-439F-6437-8410-D0604BB6988E}"/>
              </a:ext>
            </a:extLst>
          </p:cNvPr>
          <p:cNvCxnSpPr>
            <a:cxnSpLocks/>
          </p:cNvCxnSpPr>
          <p:nvPr/>
        </p:nvCxnSpPr>
        <p:spPr>
          <a:xfrm>
            <a:off x="5486935" y="2661574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>
            <a:extLst>
              <a:ext uri="{FF2B5EF4-FFF2-40B4-BE49-F238E27FC236}">
                <a16:creationId xmlns:a16="http://schemas.microsoft.com/office/drawing/2014/main" id="{B8A98E02-4B43-6C3A-93DC-7CBD49F2CD2E}"/>
              </a:ext>
            </a:extLst>
          </p:cNvPr>
          <p:cNvSpPr txBox="1"/>
          <p:nvPr/>
        </p:nvSpPr>
        <p:spPr>
          <a:xfrm>
            <a:off x="5361463" y="5274315"/>
            <a:ext cx="1722659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Clara dos Anjos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(1924)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A6DE1928-334E-F4B5-2298-B6B68B824B92}"/>
              </a:ext>
            </a:extLst>
          </p:cNvPr>
          <p:cNvCxnSpPr>
            <a:cxnSpLocks/>
          </p:cNvCxnSpPr>
          <p:nvPr/>
        </p:nvCxnSpPr>
        <p:spPr>
          <a:xfrm>
            <a:off x="5521057" y="516030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2A3107ED-389A-0195-F033-AB93976631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43"/>
          <a:stretch/>
        </p:blipFill>
        <p:spPr>
          <a:xfrm>
            <a:off x="5503808" y="2780957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36BE4FCF-C902-1E3C-CDC2-FCD8512764A7}"/>
              </a:ext>
            </a:extLst>
          </p:cNvPr>
          <p:cNvSpPr txBox="1"/>
          <p:nvPr/>
        </p:nvSpPr>
        <p:spPr>
          <a:xfrm>
            <a:off x="7641919" y="5290666"/>
            <a:ext cx="2079082" cy="59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Cemitério dos vivos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(1957)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ED29367D-8B90-513B-D8C6-DE7DDF43349A}"/>
              </a:ext>
            </a:extLst>
          </p:cNvPr>
          <p:cNvCxnSpPr>
            <a:cxnSpLocks/>
          </p:cNvCxnSpPr>
          <p:nvPr/>
        </p:nvCxnSpPr>
        <p:spPr>
          <a:xfrm>
            <a:off x="8054348" y="515569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028E2E55-32BA-0B81-D270-C0140988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b="1710"/>
          <a:stretch/>
        </p:blipFill>
        <p:spPr>
          <a:xfrm>
            <a:off x="7931886" y="2780956"/>
            <a:ext cx="1470588" cy="2265347"/>
          </a:xfrm>
          <a:prstGeom prst="roundRect">
            <a:avLst>
              <a:gd name="adj" fmla="val 3481"/>
            </a:avLst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pic>
        <p:nvPicPr>
          <p:cNvPr id="29" name="Imagem 28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68BF14B5-5845-6D78-0256-3A9BAD3F78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1079454" y="1938941"/>
            <a:ext cx="4234636" cy="5650522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id="{6ED3251E-6F63-2D06-AA42-041F5446B4AB}"/>
              </a:ext>
            </a:extLst>
          </p:cNvPr>
          <p:cNvSpPr txBox="1"/>
          <p:nvPr/>
        </p:nvSpPr>
        <p:spPr>
          <a:xfrm>
            <a:off x="13643278" y="5347206"/>
            <a:ext cx="1978295" cy="91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Vida e morte de M. J. Gonzaga de Sá 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(1919)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1" name="Straight Connector 17">
            <a:extLst>
              <a:ext uri="{FF2B5EF4-FFF2-40B4-BE49-F238E27FC236}">
                <a16:creationId xmlns:a16="http://schemas.microsoft.com/office/drawing/2014/main" id="{6FCF8419-659A-D4A0-D6A9-71D54F50356B}"/>
              </a:ext>
            </a:extLst>
          </p:cNvPr>
          <p:cNvCxnSpPr>
            <a:cxnSpLocks/>
          </p:cNvCxnSpPr>
          <p:nvPr/>
        </p:nvCxnSpPr>
        <p:spPr>
          <a:xfrm>
            <a:off x="13802872" y="5233200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>
            <a:extLst>
              <a:ext uri="{FF2B5EF4-FFF2-40B4-BE49-F238E27FC236}">
                <a16:creationId xmlns:a16="http://schemas.microsoft.com/office/drawing/2014/main" id="{1BC1BBEC-A88F-26EB-18A8-245ACB74E1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r="262"/>
          <a:stretch/>
        </p:blipFill>
        <p:spPr>
          <a:xfrm>
            <a:off x="13708768" y="2871956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34" name="TextBox 16">
            <a:extLst>
              <a:ext uri="{FF2B5EF4-FFF2-40B4-BE49-F238E27FC236}">
                <a16:creationId xmlns:a16="http://schemas.microsoft.com/office/drawing/2014/main" id="{BF45A639-06B1-3299-2678-C2D3CF2FAEC2}"/>
              </a:ext>
            </a:extLst>
          </p:cNvPr>
          <p:cNvSpPr txBox="1"/>
          <p:nvPr/>
        </p:nvSpPr>
        <p:spPr>
          <a:xfrm>
            <a:off x="16004416" y="5363557"/>
            <a:ext cx="2079082" cy="6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Os </a:t>
            </a:r>
            <a:r>
              <a:rPr lang="pt-BR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bruzundangas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(1923)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BAD8B231-27E2-5636-0F76-A43AD92A98A8}"/>
              </a:ext>
            </a:extLst>
          </p:cNvPr>
          <p:cNvCxnSpPr>
            <a:cxnSpLocks/>
          </p:cNvCxnSpPr>
          <p:nvPr/>
        </p:nvCxnSpPr>
        <p:spPr>
          <a:xfrm>
            <a:off x="16107564" y="522858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35">
            <a:extLst>
              <a:ext uri="{FF2B5EF4-FFF2-40B4-BE49-F238E27FC236}">
                <a16:creationId xmlns:a16="http://schemas.microsoft.com/office/drawing/2014/main" id="{0E10171A-B63F-975A-3368-5001213989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037"/>
          <a:stretch/>
        </p:blipFill>
        <p:spPr>
          <a:xfrm>
            <a:off x="16013460" y="2867343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37" name="TextBox 14">
            <a:extLst>
              <a:ext uri="{FF2B5EF4-FFF2-40B4-BE49-F238E27FC236}">
                <a16:creationId xmlns:a16="http://schemas.microsoft.com/office/drawing/2014/main" id="{B59C4051-4078-ECB5-282B-90D415693372}"/>
              </a:ext>
            </a:extLst>
          </p:cNvPr>
          <p:cNvSpPr txBox="1"/>
          <p:nvPr/>
        </p:nvSpPr>
        <p:spPr>
          <a:xfrm>
            <a:off x="5349619" y="1880443"/>
            <a:ext cx="33175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principais</a:t>
            </a:r>
            <a:endParaRPr lang="en-US" sz="28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Light" panose="000004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2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3.7037E-6 L -0.06615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1.48148E-6 L -3.33333E-6 0.0724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0.0724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1.85185E-6 L -0.06615 -1.85185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2.59259E-6 L 2.08333E-7 0.0724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intura de desenho animado&#10;&#10;Descrição gerada automaticamente">
            <a:extLst>
              <a:ext uri="{FF2B5EF4-FFF2-40B4-BE49-F238E27FC236}">
                <a16:creationId xmlns:a16="http://schemas.microsoft.com/office/drawing/2014/main" id="{D431CA99-AFFB-6649-AEAD-31B86123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214122"/>
            <a:ext cx="12192004" cy="92862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1000"/>
                </a:srgbClr>
              </a:gs>
              <a:gs pos="4000">
                <a:srgbClr val="01000E">
                  <a:alpha val="82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7083" y="-116742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4630007" y="2246462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146990" y="556536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Lima Barreto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496338" y="196852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CF1F5A42-1CA5-D9C8-4456-8B00DBF0D145}"/>
              </a:ext>
            </a:extLst>
          </p:cNvPr>
          <p:cNvSpPr txBox="1"/>
          <p:nvPr/>
        </p:nvSpPr>
        <p:spPr>
          <a:xfrm>
            <a:off x="2594098" y="1653951"/>
            <a:ext cx="4159665" cy="49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Características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31A05C81-5507-C983-8EEE-15CA0F74A2D7}"/>
              </a:ext>
            </a:extLst>
          </p:cNvPr>
          <p:cNvSpPr/>
          <p:nvPr/>
        </p:nvSpPr>
        <p:spPr>
          <a:xfrm>
            <a:off x="5328121" y="3176384"/>
            <a:ext cx="3286409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Privilegiou as classes baixas dos subúrbios cariocas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D628DFA1-513D-0046-3CCB-B993D2F4BD96}"/>
              </a:ext>
            </a:extLst>
          </p:cNvPr>
          <p:cNvCxnSpPr>
            <a:cxnSpLocks/>
          </p:cNvCxnSpPr>
          <p:nvPr/>
        </p:nvCxnSpPr>
        <p:spPr>
          <a:xfrm>
            <a:off x="4713639" y="2697536"/>
            <a:ext cx="0" cy="4766904"/>
          </a:xfrm>
          <a:prstGeom prst="line">
            <a:avLst/>
          </a:prstGeom>
          <a:ln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E535F953-D486-413E-7935-F34D0B87BE22}"/>
              </a:ext>
            </a:extLst>
          </p:cNvPr>
          <p:cNvSpPr/>
          <p:nvPr/>
        </p:nvSpPr>
        <p:spPr>
          <a:xfrm rot="5400000">
            <a:off x="8773160" y="2220204"/>
            <a:ext cx="342945" cy="342945"/>
          </a:xfrm>
          <a:prstGeom prst="ellipse">
            <a:avLst/>
          </a:prstGeom>
          <a:noFill/>
          <a:ln w="3175"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56768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735F64F2-D775-69F0-3718-833A6DDE369B}"/>
              </a:ext>
            </a:extLst>
          </p:cNvPr>
          <p:cNvSpPr/>
          <p:nvPr/>
        </p:nvSpPr>
        <p:spPr>
          <a:xfrm>
            <a:off x="5409600" y="4654104"/>
            <a:ext cx="3286408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Descreveu os dramas cotidianos dos marginalizados 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18CBD55-6E71-2C84-9EBC-3A58176F74C4}"/>
              </a:ext>
            </a:extLst>
          </p:cNvPr>
          <p:cNvSpPr/>
          <p:nvPr/>
        </p:nvSpPr>
        <p:spPr>
          <a:xfrm>
            <a:off x="8972017" y="4626939"/>
            <a:ext cx="3045201" cy="1046140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Pequenos burocratas,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donas de casa, carteiros, violonistas, porteiros etc.</a:t>
            </a:r>
          </a:p>
        </p:txBody>
      </p:sp>
      <p:pic>
        <p:nvPicPr>
          <p:cNvPr id="12" name="Imagem 11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DF036A57-7952-6E7B-8809-3C230A047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33346" y="1655096"/>
            <a:ext cx="4454339" cy="5943685"/>
          </a:xfrm>
          <a:prstGeom prst="rect">
            <a:avLst/>
          </a:prstGeom>
        </p:spPr>
      </p:pic>
      <p:sp>
        <p:nvSpPr>
          <p:cNvPr id="13" name="Rectangle 28">
            <a:extLst>
              <a:ext uri="{FF2B5EF4-FFF2-40B4-BE49-F238E27FC236}">
                <a16:creationId xmlns:a16="http://schemas.microsoft.com/office/drawing/2014/main" id="{FE4D0BC7-D5C3-F5EC-2EBD-A3DD8CD6757E}"/>
              </a:ext>
            </a:extLst>
          </p:cNvPr>
          <p:cNvSpPr/>
          <p:nvPr/>
        </p:nvSpPr>
        <p:spPr>
          <a:xfrm>
            <a:off x="20515469" y="-737059"/>
            <a:ext cx="17287751" cy="7652858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AB3C27DB-3A4E-2B73-2AD0-423694F27AAF}"/>
              </a:ext>
            </a:extLst>
          </p:cNvPr>
          <p:cNvSpPr/>
          <p:nvPr/>
        </p:nvSpPr>
        <p:spPr>
          <a:xfrm>
            <a:off x="5384943" y="325082"/>
            <a:ext cx="3393689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Através da caricatura, denunciou a boçalidade e a ganância da elite de seu tempo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0D3DA360-306B-93E8-96C2-7A85FB8F8CC4}"/>
              </a:ext>
            </a:extLst>
          </p:cNvPr>
          <p:cNvSpPr/>
          <p:nvPr/>
        </p:nvSpPr>
        <p:spPr>
          <a:xfrm>
            <a:off x="5334678" y="1739812"/>
            <a:ext cx="3393688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Optou por uma linguagem bastante simples e coloquial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07F7F2C-DC0F-7FA4-4CF1-7D0D015647BA}"/>
              </a:ext>
            </a:extLst>
          </p:cNvPr>
          <p:cNvSpPr/>
          <p:nvPr/>
        </p:nvSpPr>
        <p:spPr>
          <a:xfrm>
            <a:off x="8549123" y="294738"/>
            <a:ext cx="3531250" cy="1101938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Políticos, literatos,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médicos e jornalistas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05884A32-B74D-3C3E-EB96-E5A31E1D7B24}"/>
              </a:ext>
            </a:extLst>
          </p:cNvPr>
          <p:cNvSpPr/>
          <p:nvPr/>
        </p:nvSpPr>
        <p:spPr>
          <a:xfrm>
            <a:off x="8677829" y="1766070"/>
            <a:ext cx="3531250" cy="1099890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Uso de corruptelas da gramática normativa, daí por que o autor foi tachado de semianalfabeto</a:t>
            </a:r>
          </a:p>
        </p:txBody>
      </p:sp>
    </p:spTree>
    <p:extLst>
      <p:ext uri="{BB962C8B-B14F-4D97-AF65-F5344CB8AC3E}">
        <p14:creationId xmlns:p14="http://schemas.microsoft.com/office/powerpoint/2010/main" val="3939823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1.85185E-6 L 5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7245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85185E-6 L -3.95833E-6 0.0724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3.95833E-6 0.07245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7" grpId="0" animBg="1"/>
      <p:bldP spid="17" grpId="1" animBg="1"/>
      <p:bldP spid="23" grpId="0" animBg="1"/>
      <p:bldP spid="2" grpId="0" animBg="1"/>
      <p:bldP spid="2" grpId="1" animBg="1"/>
      <p:bldP spid="10" grpId="0" animBg="1"/>
      <p:bldP spid="10" grpId="1" animBg="1"/>
      <p:bldP spid="15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10A400E-7A87-96E0-7C1B-74AD3863E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1050348" y="809084"/>
            <a:ext cx="1074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Triste </a:t>
            </a:r>
            <a:r>
              <a:rPr lang="en-US" sz="48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fim</a:t>
            </a:r>
            <a:r>
              <a:rPr lang="en-US" sz="48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48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Policarpo</a:t>
            </a:r>
            <a:r>
              <a:rPr lang="en-US" sz="48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Quaresma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B4CC3CF0-3402-6A87-BE85-F5C29129B695}"/>
              </a:ext>
            </a:extLst>
          </p:cNvPr>
          <p:cNvSpPr/>
          <p:nvPr/>
        </p:nvSpPr>
        <p:spPr>
          <a:xfrm>
            <a:off x="6500790" y="2364074"/>
            <a:ext cx="4644470" cy="3033371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0" name="Google Shape;472;p13">
            <a:extLst>
              <a:ext uri="{FF2B5EF4-FFF2-40B4-BE49-F238E27FC236}">
                <a16:creationId xmlns:a16="http://schemas.microsoft.com/office/drawing/2014/main" id="{9359A553-97DF-059A-60DE-850E7F54D72F}"/>
              </a:ext>
            </a:extLst>
          </p:cNvPr>
          <p:cNvSpPr/>
          <p:nvPr/>
        </p:nvSpPr>
        <p:spPr>
          <a:xfrm>
            <a:off x="6933807" y="2641930"/>
            <a:ext cx="4121310" cy="1014099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1900" b="1" dirty="0">
                <a:solidFill>
                  <a:prstClr val="white"/>
                </a:solidFill>
                <a:latin typeface="Avenir Next LT Pro" panose="020B0504020202020204" pitchFamily="34" charset="0"/>
                <a:sym typeface="Arial"/>
              </a:rPr>
              <a:t> Narra a quixotesca trajetória </a:t>
            </a:r>
          </a:p>
          <a:p>
            <a:r>
              <a:rPr lang="pt-BR" sz="1900" b="1" dirty="0">
                <a:solidFill>
                  <a:prstClr val="white"/>
                </a:solidFill>
                <a:latin typeface="Avenir Next LT Pro" panose="020B0504020202020204" pitchFamily="34" charset="0"/>
                <a:sym typeface="Arial"/>
              </a:rPr>
              <a:t> do nacionalista xenófobo</a:t>
            </a:r>
            <a:endParaRPr lang="pt-BR" sz="1900" dirty="0">
              <a:solidFill>
                <a:prstClr val="white"/>
              </a:solidFill>
              <a:latin typeface="Avenir Next LT Pro" panose="020B0504020202020204" pitchFamily="34" charset="0"/>
              <a:sym typeface="Arial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44811136-93E3-E6E2-EC2F-E3778C2FDF34}"/>
              </a:ext>
            </a:extLst>
          </p:cNvPr>
          <p:cNvSpPr/>
          <p:nvPr/>
        </p:nvSpPr>
        <p:spPr>
          <a:xfrm>
            <a:off x="6659647" y="2455741"/>
            <a:ext cx="1613894" cy="4300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3ª </a:t>
            </a: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pessoa</a:t>
            </a:r>
            <a:endParaRPr lang="en-US" sz="16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04D85DCD-445B-80D4-6204-B56E251601CD}"/>
              </a:ext>
            </a:extLst>
          </p:cNvPr>
          <p:cNvSpPr txBox="1"/>
          <p:nvPr/>
        </p:nvSpPr>
        <p:spPr>
          <a:xfrm>
            <a:off x="6933807" y="3767686"/>
            <a:ext cx="3484220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t-BR" sz="44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Major Policarpo Quaresma</a:t>
            </a:r>
            <a:endParaRPr lang="en-US" sz="44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pic>
        <p:nvPicPr>
          <p:cNvPr id="32" name="Imagem 31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FFCCFA99-FB81-5B9C-D71F-39F6DAC75C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11242" r="30528"/>
          <a:stretch/>
        </p:blipFill>
        <p:spPr>
          <a:xfrm>
            <a:off x="1477918" y="1571993"/>
            <a:ext cx="4213294" cy="6087070"/>
          </a:xfrm>
          <a:prstGeom prst="rect">
            <a:avLst/>
          </a:prstGeom>
        </p:spPr>
      </p:pic>
      <p:pic>
        <p:nvPicPr>
          <p:cNvPr id="33" name="Imagem 32" descr="Homem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3D338889-405E-7DEA-9F23-1F1E2C499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622" y="-2481239"/>
            <a:ext cx="18879499" cy="127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5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7.40741E-7 L 0.00963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7246 L 2.08333E-7 3.33333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06615 -2.96296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3" grpId="0" animBg="1"/>
      <p:bldP spid="13" grpId="1" animBg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EB4B7A6-A3B3-76F4-8C59-6363370AB7BE}"/>
              </a:ext>
            </a:extLst>
          </p:cNvPr>
          <p:cNvSpPr txBox="1"/>
          <p:nvPr/>
        </p:nvSpPr>
        <p:spPr>
          <a:xfrm>
            <a:off x="2374092" y="1969057"/>
            <a:ext cx="5792458" cy="1636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Foi, desde jovem, um estudioso apaixonado do clima, da hidrografia, dos habitantes primitivos (índios), da música, da cultura popular do Brasil </a:t>
            </a:r>
          </a:p>
          <a:p>
            <a:pPr>
              <a:lnSpc>
                <a:spcPct val="114000"/>
              </a:lnSpc>
            </a:pP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>
              <a:lnSpc>
                <a:spcPct val="114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Segundo Policarpo, a maior e melhor pátria do mundo 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1CEA1E63-6A8E-FEC4-748B-4D9DA531054D}"/>
              </a:ext>
            </a:extLst>
          </p:cNvPr>
          <p:cNvCxnSpPr>
            <a:cxnSpLocks/>
          </p:cNvCxnSpPr>
          <p:nvPr/>
        </p:nvCxnSpPr>
        <p:spPr>
          <a:xfrm>
            <a:off x="827426" y="215795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>
            <a:extLst>
              <a:ext uri="{FF2B5EF4-FFF2-40B4-BE49-F238E27FC236}">
                <a16:creationId xmlns:a16="http://schemas.microsoft.com/office/drawing/2014/main" id="{9079FD5F-9C30-BA17-E80F-2848D04B96D5}"/>
              </a:ext>
            </a:extLst>
          </p:cNvPr>
          <p:cNvSpPr txBox="1"/>
          <p:nvPr/>
        </p:nvSpPr>
        <p:spPr>
          <a:xfrm>
            <a:off x="1055688" y="788155"/>
            <a:ext cx="1087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Desejo de reforma cultural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F004967-2ACB-2CE3-3903-C4B76E4EB128}"/>
              </a:ext>
            </a:extLst>
          </p:cNvPr>
          <p:cNvSpPr txBox="1"/>
          <p:nvPr/>
        </p:nvSpPr>
        <p:spPr>
          <a:xfrm>
            <a:off x="3410564" y="3831567"/>
            <a:ext cx="5185951" cy="38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Ele deseja a salvação do seu país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770612F-BE88-C2D3-04C6-60D30CCCB0EB}"/>
              </a:ext>
            </a:extLst>
          </p:cNvPr>
          <p:cNvCxnSpPr>
            <a:cxnSpLocks/>
          </p:cNvCxnSpPr>
          <p:nvPr/>
        </p:nvCxnSpPr>
        <p:spPr>
          <a:xfrm>
            <a:off x="1884056" y="4036509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86D24CD9-F964-1382-F374-0BA8A0990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11242" r="30528"/>
          <a:stretch/>
        </p:blipFill>
        <p:spPr>
          <a:xfrm>
            <a:off x="-10866518" y="-852753"/>
            <a:ext cx="6974326" cy="10076014"/>
          </a:xfrm>
          <a:prstGeom prst="rect">
            <a:avLst/>
          </a:prstGeom>
        </p:spPr>
      </p:pic>
      <p:grpSp>
        <p:nvGrpSpPr>
          <p:cNvPr id="31" name="Google Shape;692;p46">
            <a:extLst>
              <a:ext uri="{FF2B5EF4-FFF2-40B4-BE49-F238E27FC236}">
                <a16:creationId xmlns:a16="http://schemas.microsoft.com/office/drawing/2014/main" id="{B2748A20-E1CE-87BA-8CA4-319DA3BC87A5}"/>
              </a:ext>
            </a:extLst>
          </p:cNvPr>
          <p:cNvGrpSpPr/>
          <p:nvPr/>
        </p:nvGrpSpPr>
        <p:grpSpPr>
          <a:xfrm>
            <a:off x="256329" y="10534955"/>
            <a:ext cx="22785568" cy="11658607"/>
            <a:chOff x="712511" y="529411"/>
            <a:chExt cx="3713988" cy="2087589"/>
          </a:xfrm>
        </p:grpSpPr>
        <p:pic>
          <p:nvPicPr>
            <p:cNvPr id="32" name="Google Shape;693;p46">
              <a:extLst>
                <a:ext uri="{FF2B5EF4-FFF2-40B4-BE49-F238E27FC236}">
                  <a16:creationId xmlns:a16="http://schemas.microsoft.com/office/drawing/2014/main" id="{593C5DF8-DCF3-40CE-889A-711824425263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694;p46">
              <a:extLst>
                <a:ext uri="{FF2B5EF4-FFF2-40B4-BE49-F238E27FC236}">
                  <a16:creationId xmlns:a16="http://schemas.microsoft.com/office/drawing/2014/main" id="{155A1AFE-D9F0-6AFD-BF53-ED9CD1A96F96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Imagem 3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BE12888-31E1-D981-0208-FAA47086E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90" y="7930919"/>
            <a:ext cx="9588147" cy="13661211"/>
          </a:xfrm>
          <a:prstGeom prst="rect">
            <a:avLst/>
          </a:prstGeom>
        </p:spPr>
      </p:pic>
      <p:pic>
        <p:nvPicPr>
          <p:cNvPr id="29" name="Imagem 28" descr="Homem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170FC9AD-2E01-9632-E17E-340508784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9" y="1324707"/>
            <a:ext cx="1017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06615 -2.96296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6614 -3.33333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724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6615 2.59259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0.07245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25734F6-D15B-06D2-1230-FC840DE84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7F05075A-3B9C-A5AD-56B1-AFD6168E4B12}"/>
              </a:ext>
            </a:extLst>
          </p:cNvPr>
          <p:cNvSpPr txBox="1"/>
          <p:nvPr/>
        </p:nvSpPr>
        <p:spPr>
          <a:xfrm>
            <a:off x="1738013" y="3803841"/>
            <a:ext cx="6491587" cy="2127249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9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Em uma tremenda confusão, o </a:t>
            </a:r>
          </a:p>
          <a:p>
            <a:pPr>
              <a:lnSpc>
                <a:spcPct val="114000"/>
              </a:lnSpc>
              <a:defRPr/>
            </a:pPr>
            <a:r>
              <a:rPr lang="pt-BR" sz="29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Major redige um documento oficial </a:t>
            </a:r>
          </a:p>
          <a:p>
            <a:pPr>
              <a:lnSpc>
                <a:spcPct val="114000"/>
              </a:lnSpc>
              <a:defRPr/>
            </a:pPr>
            <a:r>
              <a:rPr lang="pt-BR" sz="29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tupi-guarani, é tomado por louco </a:t>
            </a:r>
          </a:p>
          <a:p>
            <a:pPr>
              <a:lnSpc>
                <a:spcPct val="114000"/>
              </a:lnSpc>
              <a:defRPr/>
            </a:pPr>
            <a:r>
              <a:rPr lang="pt-BR" sz="29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aposentado do funcionalismo.</a:t>
            </a:r>
            <a:endParaRPr lang="pt-BR" sz="2900" b="1" dirty="0">
              <a:solidFill>
                <a:srgbClr val="71605A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m 2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EFD084B-194E-5C0F-41AF-AD2C993F2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41" y="733547"/>
            <a:ext cx="4240479" cy="6041843"/>
          </a:xfrm>
          <a:prstGeom prst="rect">
            <a:avLst/>
          </a:prstGeom>
        </p:spPr>
      </p:pic>
      <p:pic>
        <p:nvPicPr>
          <p:cNvPr id="26" name="Imagem 25" descr="Homem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5AD23F72-A775-30E9-98F5-2A8878501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5546" y="-2043931"/>
            <a:ext cx="15997321" cy="107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2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4.16667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Homem segurando um violão&#10;&#10;Descrição gerada automaticamente com confiança média">
            <a:extLst>
              <a:ext uri="{FF2B5EF4-FFF2-40B4-BE49-F238E27FC236}">
                <a16:creationId xmlns:a16="http://schemas.microsoft.com/office/drawing/2014/main" id="{BF4FED8E-F51F-5D1C-1E45-9B384B325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09" y="-82833"/>
            <a:ext cx="10072753" cy="706500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825125"/>
            <a:ext cx="11233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Urgência de reforma agrária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B01E5CCF-488A-3225-FA32-BF7C663218E3}"/>
              </a:ext>
            </a:extLst>
          </p:cNvPr>
          <p:cNvSpPr/>
          <p:nvPr/>
        </p:nvSpPr>
        <p:spPr>
          <a:xfrm>
            <a:off x="1074262" y="2197702"/>
            <a:ext cx="5963914" cy="1567061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EEDE128F-0EA8-CCD9-4714-D4E98133ADC0}"/>
              </a:ext>
            </a:extLst>
          </p:cNvPr>
          <p:cNvSpPr txBox="1"/>
          <p:nvPr/>
        </p:nvSpPr>
        <p:spPr>
          <a:xfrm>
            <a:off x="1252796" y="2249822"/>
            <a:ext cx="5966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Após rápida internação em um hospício, o Major Policarpo Quaresma adquire um sítio</a:t>
            </a:r>
            <a:endParaRPr lang="en-US" sz="28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D3743EFB-7C85-04A6-A7EB-5071BDA03668}"/>
              </a:ext>
            </a:extLst>
          </p:cNvPr>
          <p:cNvCxnSpPr>
            <a:cxnSpLocks/>
          </p:cNvCxnSpPr>
          <p:nvPr/>
        </p:nvCxnSpPr>
        <p:spPr>
          <a:xfrm>
            <a:off x="1363287" y="3639299"/>
            <a:ext cx="3302458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4">
            <a:extLst>
              <a:ext uri="{FF2B5EF4-FFF2-40B4-BE49-F238E27FC236}">
                <a16:creationId xmlns:a16="http://schemas.microsoft.com/office/drawing/2014/main" id="{CA3B8D63-6FF8-B4BB-BBA0-A126E8590E91}"/>
              </a:ext>
            </a:extLst>
          </p:cNvPr>
          <p:cNvSpPr/>
          <p:nvPr/>
        </p:nvSpPr>
        <p:spPr>
          <a:xfrm rot="5400000">
            <a:off x="2676270" y="2483002"/>
            <a:ext cx="1256247" cy="4460265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A160A842-1E4F-6F55-D13E-A823BE9A99BB}"/>
              </a:ext>
            </a:extLst>
          </p:cNvPr>
          <p:cNvSpPr txBox="1"/>
          <p:nvPr/>
        </p:nvSpPr>
        <p:spPr>
          <a:xfrm>
            <a:off x="1232853" y="4203342"/>
            <a:ext cx="4301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Deseja, agora, provar, na prática, </a:t>
            </a:r>
          </a:p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máxima de que </a:t>
            </a: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“No Brasil, em se plantando, tudo dá!”. 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grpSp>
        <p:nvGrpSpPr>
          <p:cNvPr id="36" name="Google Shape;692;p46">
            <a:extLst>
              <a:ext uri="{FF2B5EF4-FFF2-40B4-BE49-F238E27FC236}">
                <a16:creationId xmlns:a16="http://schemas.microsoft.com/office/drawing/2014/main" id="{6397B3AC-CC78-8E20-448E-5481218BD197}"/>
              </a:ext>
            </a:extLst>
          </p:cNvPr>
          <p:cNvGrpSpPr/>
          <p:nvPr/>
        </p:nvGrpSpPr>
        <p:grpSpPr>
          <a:xfrm>
            <a:off x="17484891" y="-1700412"/>
            <a:ext cx="21110952" cy="10801762"/>
            <a:chOff x="712511" y="529411"/>
            <a:chExt cx="3713988" cy="2087589"/>
          </a:xfrm>
        </p:grpSpPr>
        <p:pic>
          <p:nvPicPr>
            <p:cNvPr id="37" name="Google Shape;693;p46">
              <a:extLst>
                <a:ext uri="{FF2B5EF4-FFF2-40B4-BE49-F238E27FC236}">
                  <a16:creationId xmlns:a16="http://schemas.microsoft.com/office/drawing/2014/main" id="{A45DB63A-E448-C392-2B58-CB2350B89C75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694;p46">
              <a:extLst>
                <a:ext uri="{FF2B5EF4-FFF2-40B4-BE49-F238E27FC236}">
                  <a16:creationId xmlns:a16="http://schemas.microsoft.com/office/drawing/2014/main" id="{CD39D5A3-9E47-1B44-F107-01B815D25A5A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Imagem 38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76DABBC-67D0-C7EC-89FB-7B908FBDE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52" y="-4157267"/>
            <a:ext cx="8883470" cy="126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5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3.125E-6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0.06614 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6615 1.48148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06615 1.48148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5" grpId="0" animBg="1"/>
      <p:bldP spid="15" grpId="1" animBg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038604B-0143-8B07-6506-158553D1C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B94A4C9C-2EE8-DC93-84CE-BDDA21D70BCB}"/>
              </a:ext>
            </a:extLst>
          </p:cNvPr>
          <p:cNvSpPr txBox="1"/>
          <p:nvPr/>
        </p:nvSpPr>
        <p:spPr>
          <a:xfrm>
            <a:off x="2520430" y="1953015"/>
            <a:ext cx="5825763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Contudo, embora trabalhe de sol a sol, fracassa </a:t>
            </a:r>
          </a:p>
          <a:p>
            <a:pPr>
              <a:lnSpc>
                <a:spcPct val="114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 novo,</a:t>
            </a: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já que as formigas saúvas destroem constantemente suas plantações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24" name="Straight Connector 10">
            <a:extLst>
              <a:ext uri="{FF2B5EF4-FFF2-40B4-BE49-F238E27FC236}">
                <a16:creationId xmlns:a16="http://schemas.microsoft.com/office/drawing/2014/main" id="{60F3F60C-E69B-A0C6-8A6C-52927C4C18F9}"/>
              </a:ext>
            </a:extLst>
          </p:cNvPr>
          <p:cNvCxnSpPr>
            <a:cxnSpLocks/>
          </p:cNvCxnSpPr>
          <p:nvPr/>
        </p:nvCxnSpPr>
        <p:spPr>
          <a:xfrm>
            <a:off x="843468" y="2157957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210C1720-7776-DF79-346D-D5FC32F50923}"/>
              </a:ext>
            </a:extLst>
          </p:cNvPr>
          <p:cNvSpPr txBox="1"/>
          <p:nvPr/>
        </p:nvSpPr>
        <p:spPr>
          <a:xfrm>
            <a:off x="3599721" y="3199806"/>
            <a:ext cx="5752826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obra aborda a necessidade de uma reforma agrária no Brasil, mas o idealismo de Policarpo não lhe permite ver que os problemas do país são bem maiores do que ele supõe</a:t>
            </a:r>
          </a:p>
        </p:txBody>
      </p:sp>
      <p:cxnSp>
        <p:nvCxnSpPr>
          <p:cNvPr id="26" name="Straight Connector 10">
            <a:extLst>
              <a:ext uri="{FF2B5EF4-FFF2-40B4-BE49-F238E27FC236}">
                <a16:creationId xmlns:a16="http://schemas.microsoft.com/office/drawing/2014/main" id="{616C2955-8428-F376-0BDC-60ACD86FEB5C}"/>
              </a:ext>
            </a:extLst>
          </p:cNvPr>
          <p:cNvCxnSpPr>
            <a:cxnSpLocks/>
          </p:cNvCxnSpPr>
          <p:nvPr/>
        </p:nvCxnSpPr>
        <p:spPr>
          <a:xfrm>
            <a:off x="2003885" y="340474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8">
            <a:extLst>
              <a:ext uri="{FF2B5EF4-FFF2-40B4-BE49-F238E27FC236}">
                <a16:creationId xmlns:a16="http://schemas.microsoft.com/office/drawing/2014/main" id="{2A76FCBA-5980-8AE1-A322-3916A96CD8B8}"/>
              </a:ext>
            </a:extLst>
          </p:cNvPr>
          <p:cNvSpPr/>
          <p:nvPr/>
        </p:nvSpPr>
        <p:spPr>
          <a:xfrm>
            <a:off x="986180" y="8534907"/>
            <a:ext cx="5386510" cy="1567061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31B98F20-AFB5-160C-66FC-6436789AD646}"/>
              </a:ext>
            </a:extLst>
          </p:cNvPr>
          <p:cNvSpPr txBox="1"/>
          <p:nvPr/>
        </p:nvSpPr>
        <p:spPr>
          <a:xfrm>
            <a:off x="1370873" y="8587027"/>
            <a:ext cx="4903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Após rápida internação num hospício, o Major Quaresma  </a:t>
            </a:r>
          </a:p>
          <a:p>
            <a:r>
              <a:rPr lang="pt-BR" sz="28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adquire um sítio</a:t>
            </a:r>
            <a:endParaRPr lang="en-US" sz="28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924DC760-E92B-9B93-F60A-64D99D4345A4}"/>
              </a:ext>
            </a:extLst>
          </p:cNvPr>
          <p:cNvCxnSpPr>
            <a:cxnSpLocks/>
          </p:cNvCxnSpPr>
          <p:nvPr/>
        </p:nvCxnSpPr>
        <p:spPr>
          <a:xfrm>
            <a:off x="1467710" y="10008588"/>
            <a:ext cx="3302458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4">
            <a:extLst>
              <a:ext uri="{FF2B5EF4-FFF2-40B4-BE49-F238E27FC236}">
                <a16:creationId xmlns:a16="http://schemas.microsoft.com/office/drawing/2014/main" id="{EA14E345-7A77-D2D8-9D0B-8125629B4D67}"/>
              </a:ext>
            </a:extLst>
          </p:cNvPr>
          <p:cNvSpPr/>
          <p:nvPr/>
        </p:nvSpPr>
        <p:spPr>
          <a:xfrm rot="5400000">
            <a:off x="2716525" y="8691869"/>
            <a:ext cx="1256247" cy="4716938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46A5C009-886E-8437-3784-DBB8FB93715F}"/>
              </a:ext>
            </a:extLst>
          </p:cNvPr>
          <p:cNvSpPr txBox="1"/>
          <p:nvPr/>
        </p:nvSpPr>
        <p:spPr>
          <a:xfrm>
            <a:off x="1144772" y="10588673"/>
            <a:ext cx="4210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Deseja, agora, provar, na prática, a máxima de que </a:t>
            </a:r>
            <a:r>
              <a:rPr lang="pt-BR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“No Brasil, em se plantando, tudo dá!”. 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0798B84-6388-70D5-8140-C3EDD55BEE6D}"/>
              </a:ext>
            </a:extLst>
          </p:cNvPr>
          <p:cNvGrpSpPr/>
          <p:nvPr/>
        </p:nvGrpSpPr>
        <p:grpSpPr>
          <a:xfrm>
            <a:off x="15965041" y="-3613316"/>
            <a:ext cx="8776574" cy="10592241"/>
            <a:chOff x="7211641" y="877876"/>
            <a:chExt cx="4677516" cy="5645185"/>
          </a:xfrm>
        </p:grpSpPr>
        <p:sp>
          <p:nvSpPr>
            <p:cNvPr id="39" name="Fluxograma: Atraso 38">
              <a:extLst>
                <a:ext uri="{FF2B5EF4-FFF2-40B4-BE49-F238E27FC236}">
                  <a16:creationId xmlns:a16="http://schemas.microsoft.com/office/drawing/2014/main" id="{3D921327-0F1B-4252-E957-60A43DEC5B4A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D3AA16DF-029D-76CA-F7A2-EFCDFECBF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9" r="29729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31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825125"/>
            <a:ext cx="11233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Urgência de reforma agrária</a:t>
            </a:r>
          </a:p>
        </p:txBody>
      </p:sp>
    </p:spTree>
    <p:extLst>
      <p:ext uri="{BB962C8B-B14F-4D97-AF65-F5344CB8AC3E}">
        <p14:creationId xmlns:p14="http://schemas.microsoft.com/office/powerpoint/2010/main" val="415558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6614 -3.33333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06614 2.22222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7246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2045CBB8-3B74-CFAC-59F4-94A723236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99"/>
            <a:ext cx="14519324" cy="72596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>
            <a:extLst>
              <a:ext uri="{FF2B5EF4-FFF2-40B4-BE49-F238E27FC236}">
                <a16:creationId xmlns:a16="http://schemas.microsoft.com/office/drawing/2014/main" id="{DD06DFC1-AF0B-F2DB-F60E-E35E0B5C156F}"/>
              </a:ext>
            </a:extLst>
          </p:cNvPr>
          <p:cNvSpPr/>
          <p:nvPr/>
        </p:nvSpPr>
        <p:spPr>
          <a:xfrm>
            <a:off x="986180" y="1737900"/>
            <a:ext cx="2946400" cy="546100"/>
          </a:xfrm>
          <a:prstGeom prst="rect">
            <a:avLst/>
          </a:prstGeom>
          <a:solidFill>
            <a:srgbClr val="07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Avenir Next LT Pro" panose="020B0504020202020204" pitchFamily="34" charset="0"/>
              </a:rPr>
              <a:t>Estoura</a:t>
            </a:r>
            <a:r>
              <a:rPr lang="en-US" sz="2800" b="1" dirty="0">
                <a:latin typeface="Avenir Next LT Pro" panose="020B0504020202020204" pitchFamily="34" charset="0"/>
              </a:rPr>
              <a:t> a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FF3CDCF-5A95-E20A-7375-68DB656140EC}"/>
              </a:ext>
            </a:extLst>
          </p:cNvPr>
          <p:cNvSpPr/>
          <p:nvPr/>
        </p:nvSpPr>
        <p:spPr>
          <a:xfrm>
            <a:off x="986180" y="2352034"/>
            <a:ext cx="4935649" cy="1320294"/>
          </a:xfrm>
          <a:prstGeom prst="rect">
            <a:avLst/>
          </a:prstGeom>
          <a:solidFill>
            <a:srgbClr val="07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spc="-150" dirty="0" err="1">
                <a:latin typeface="Avenir Next LT Pro" panose="020B0504020202020204" pitchFamily="34" charset="0"/>
              </a:rPr>
              <a:t>Revolta</a:t>
            </a:r>
            <a:r>
              <a:rPr lang="en-US" sz="7200" b="1" spc="-150" dirty="0">
                <a:latin typeface="Avenir Next LT Pro" panose="020B0504020202020204" pitchFamily="34" charset="0"/>
              </a:rPr>
              <a:t> da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C8FF8C61-A9BD-FED8-AE9A-743A9CF32479}"/>
              </a:ext>
            </a:extLst>
          </p:cNvPr>
          <p:cNvSpPr/>
          <p:nvPr/>
        </p:nvSpPr>
        <p:spPr>
          <a:xfrm>
            <a:off x="986180" y="3740362"/>
            <a:ext cx="4935649" cy="1320294"/>
          </a:xfrm>
          <a:prstGeom prst="rect">
            <a:avLst/>
          </a:prstGeom>
          <a:solidFill>
            <a:srgbClr val="07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spc="-150" dirty="0">
                <a:latin typeface="Avenir Next LT Pro" panose="020B0504020202020204" pitchFamily="34" charset="0"/>
              </a:rPr>
              <a:t>Armada </a:t>
            </a:r>
            <a:r>
              <a:rPr lang="en-US" sz="2800" b="1" spc="-150" dirty="0">
                <a:latin typeface="Avenir Next LT Pro" panose="020B0504020202020204" pitchFamily="34" charset="0"/>
              </a:rPr>
              <a:t>(1893)</a:t>
            </a:r>
            <a:endParaRPr lang="en-US" sz="7200" b="1" spc="-150" dirty="0">
              <a:latin typeface="Avenir Next LT Pro" panose="020B0504020202020204" pitchFamily="34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BE6EEF4C-E629-1305-AE76-DE1918F24E2B}"/>
              </a:ext>
            </a:extLst>
          </p:cNvPr>
          <p:cNvSpPr txBox="1"/>
          <p:nvPr/>
        </p:nvSpPr>
        <p:spPr>
          <a:xfrm>
            <a:off x="986180" y="5176231"/>
            <a:ext cx="6361104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</a:rPr>
              <a:t>Quaresma junta-se às forças republicanas do Marechal Floriano Peixoto, para ele, a esperança de salvação do país. Ele comanda uma das tropas contra os revoltosos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32830A3-4CBC-E703-B482-A33B01D4E652}"/>
              </a:ext>
            </a:extLst>
          </p:cNvPr>
          <p:cNvGrpSpPr/>
          <p:nvPr/>
        </p:nvGrpSpPr>
        <p:grpSpPr>
          <a:xfrm>
            <a:off x="7703399" y="877877"/>
            <a:ext cx="4185757" cy="5051692"/>
            <a:chOff x="7211641" y="877876"/>
            <a:chExt cx="4677516" cy="5645185"/>
          </a:xfrm>
        </p:grpSpPr>
        <p:sp>
          <p:nvSpPr>
            <p:cNvPr id="32" name="Fluxograma: Atraso 31">
              <a:extLst>
                <a:ext uri="{FF2B5EF4-FFF2-40B4-BE49-F238E27FC236}">
                  <a16:creationId xmlns:a16="http://schemas.microsoft.com/office/drawing/2014/main" id="{AD215304-3521-8A8D-8E80-D78B3FC3DB23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74DB26E4-2EEB-CA7D-A5BA-232E23ECE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9" r="29729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420DA71-E321-4020-1173-9651F7B62F47}"/>
              </a:ext>
            </a:extLst>
          </p:cNvPr>
          <p:cNvSpPr txBox="1"/>
          <p:nvPr/>
        </p:nvSpPr>
        <p:spPr>
          <a:xfrm>
            <a:off x="2740277" y="7907629"/>
            <a:ext cx="5185951" cy="91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No entanto, embora trabalhe de sol a sol, fracassa novamente,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pois as formigas saúvas destroem constantemente suas plantações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4F7815E5-05DE-C74E-6B1E-7CD71A45EB54}"/>
              </a:ext>
            </a:extLst>
          </p:cNvPr>
          <p:cNvCxnSpPr>
            <a:cxnSpLocks/>
          </p:cNvCxnSpPr>
          <p:nvPr/>
        </p:nvCxnSpPr>
        <p:spPr>
          <a:xfrm>
            <a:off x="1149603" y="811257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8">
            <a:extLst>
              <a:ext uri="{FF2B5EF4-FFF2-40B4-BE49-F238E27FC236}">
                <a16:creationId xmlns:a16="http://schemas.microsoft.com/office/drawing/2014/main" id="{02ED7DB4-D5F7-B1A7-AD9C-6179ABF507AB}"/>
              </a:ext>
            </a:extLst>
          </p:cNvPr>
          <p:cNvSpPr txBox="1"/>
          <p:nvPr/>
        </p:nvSpPr>
        <p:spPr>
          <a:xfrm>
            <a:off x="4109240" y="9154420"/>
            <a:ext cx="5185951" cy="119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obra aborda a necessidade de uma reforma agrária no Brasil, mas o idealismo de Policarpo não lhe permite ver que os problemas do país são bem maiores do que ele supõe</a:t>
            </a:r>
          </a:p>
        </p:txBody>
      </p:sp>
      <p:cxnSp>
        <p:nvCxnSpPr>
          <p:cNvPr id="41" name="Straight Connector 10">
            <a:extLst>
              <a:ext uri="{FF2B5EF4-FFF2-40B4-BE49-F238E27FC236}">
                <a16:creationId xmlns:a16="http://schemas.microsoft.com/office/drawing/2014/main" id="{0EEC977A-02E5-F080-851D-CA7822FF3FD4}"/>
              </a:ext>
            </a:extLst>
          </p:cNvPr>
          <p:cNvCxnSpPr>
            <a:cxnSpLocks/>
          </p:cNvCxnSpPr>
          <p:nvPr/>
        </p:nvCxnSpPr>
        <p:spPr>
          <a:xfrm>
            <a:off x="2518566" y="9359362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E43A712E-8E87-E112-7B6F-05C464D28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691" y="-3731770"/>
            <a:ext cx="9309470" cy="10939339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12831"/>
            <a:ext cx="1094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Desejo de reforma política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III</a:t>
            </a:r>
          </a:p>
        </p:txBody>
      </p:sp>
    </p:spTree>
    <p:extLst>
      <p:ext uri="{BB962C8B-B14F-4D97-AF65-F5344CB8AC3E}">
        <p14:creationId xmlns:p14="http://schemas.microsoft.com/office/powerpoint/2010/main" val="2027369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3.33333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0.06614 2.96296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3.7037E-7 L -0.06614 -3.7037E-7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3.33333E-6 L -0.06614 3.33333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F73A45AB-B8F8-FC23-1C0E-4943A7A1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1075"/>
            <a:ext cx="12564532" cy="908965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0000"/>
                </a:srgbClr>
              </a:gs>
              <a:gs pos="4000">
                <a:srgbClr val="01000E">
                  <a:alpha val="89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Pré-Modernismo</a:t>
            </a:r>
            <a:endParaRPr lang="en-US" sz="5400" b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1902-1922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C253134-7B5F-73CD-7338-2F7DB26CBAF2}"/>
              </a:ext>
            </a:extLst>
          </p:cNvPr>
          <p:cNvSpPr/>
          <p:nvPr/>
        </p:nvSpPr>
        <p:spPr>
          <a:xfrm>
            <a:off x="2765982" y="1911778"/>
            <a:ext cx="3160749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Inovações temáticas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6ECC5C1-FC74-B57A-277C-9BF39582EFD8}"/>
              </a:ext>
            </a:extLst>
          </p:cNvPr>
          <p:cNvSpPr/>
          <p:nvPr/>
        </p:nvSpPr>
        <p:spPr>
          <a:xfrm>
            <a:off x="2765982" y="3000186"/>
            <a:ext cx="317270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CE93EC4-3446-BB87-586C-44C5B152FBCC}"/>
              </a:ext>
            </a:extLst>
          </p:cNvPr>
          <p:cNvSpPr txBox="1"/>
          <p:nvPr/>
        </p:nvSpPr>
        <p:spPr>
          <a:xfrm>
            <a:off x="2838064" y="3102285"/>
            <a:ext cx="3035304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700" dirty="0">
                <a:solidFill>
                  <a:srgbClr val="FFFF99"/>
                </a:solidFill>
                <a:latin typeface="Avenir Next LT Pro" panose="020B0604020202020204" charset="0"/>
              </a:rPr>
              <a:t>Redescoberta do Brasil rural</a:t>
            </a:r>
          </a:p>
          <a:p>
            <a:pPr>
              <a:lnSpc>
                <a:spcPct val="120000"/>
              </a:lnSpc>
            </a:pPr>
            <a:endParaRPr lang="pt-BR" sz="1700" b="0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pt-BR" sz="1700" dirty="0">
                <a:solidFill>
                  <a:schemeClr val="bg1"/>
                </a:solidFill>
                <a:latin typeface="Avenir Next LT Pro" panose="020B0604020202020204" charset="0"/>
              </a:rPr>
              <a:t>Denúncia da estagnação e subdesenvolvimento de regiões desvalorizadas na cultura brasileira até então</a:t>
            </a:r>
          </a:p>
          <a:p>
            <a:pPr>
              <a:lnSpc>
                <a:spcPct val="120000"/>
              </a:lnSpc>
            </a:pPr>
            <a:r>
              <a:rPr lang="pt-BR" sz="1700" b="0" dirty="0">
                <a:solidFill>
                  <a:schemeClr val="bg1"/>
                </a:solidFill>
                <a:latin typeface="Avenir Next LT Pro" panose="020B0604020202020204" charset="0"/>
              </a:rPr>
              <a:t>BA, ES, MG, RS, subúrbios cariocas e Vale do Paraíba</a:t>
            </a:r>
            <a:endParaRPr lang="pt-BR" sz="1700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FC68E76-06B1-CC6B-27D5-D8C122AD92A5}"/>
              </a:ext>
            </a:extLst>
          </p:cNvPr>
          <p:cNvSpPr/>
          <p:nvPr/>
        </p:nvSpPr>
        <p:spPr>
          <a:xfrm>
            <a:off x="6975262" y="3000186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AB27AF7B-0A69-5E08-DE4D-1EDC9D6039EF}"/>
              </a:ext>
            </a:extLst>
          </p:cNvPr>
          <p:cNvSpPr txBox="1"/>
          <p:nvPr/>
        </p:nvSpPr>
        <p:spPr>
          <a:xfrm>
            <a:off x="7077734" y="3102285"/>
            <a:ext cx="2633344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700" dirty="0">
                <a:solidFill>
                  <a:schemeClr val="bg1"/>
                </a:solidFill>
                <a:latin typeface="Avenir Next LT Pro" panose="020B0604020202020204" charset="0"/>
              </a:rPr>
              <a:t>Maior </a:t>
            </a:r>
            <a:r>
              <a:rPr lang="pt-BR" sz="1700" u="sng" dirty="0">
                <a:solidFill>
                  <a:schemeClr val="bg1"/>
                </a:solidFill>
                <a:latin typeface="Avenir Next LT Pro" panose="020B0604020202020204" charset="0"/>
              </a:rPr>
              <a:t>valorização da linguagem coloquial </a:t>
            </a:r>
          </a:p>
          <a:p>
            <a:pPr>
              <a:lnSpc>
                <a:spcPct val="120000"/>
              </a:lnSpc>
            </a:pPr>
            <a:r>
              <a:rPr lang="pt-BR" sz="1700" dirty="0">
                <a:solidFill>
                  <a:schemeClr val="bg1"/>
                </a:solidFill>
                <a:latin typeface="Avenir Next LT Pro" panose="020B0604020202020204" charset="0"/>
              </a:rPr>
              <a:t>que se aproximasse </a:t>
            </a:r>
          </a:p>
          <a:p>
            <a:pPr>
              <a:lnSpc>
                <a:spcPct val="120000"/>
              </a:lnSpc>
            </a:pPr>
            <a:r>
              <a:rPr lang="pt-BR" sz="1700" dirty="0">
                <a:solidFill>
                  <a:schemeClr val="bg1"/>
                </a:solidFill>
                <a:latin typeface="Avenir Next LT Pro" panose="020B0604020202020204" charset="0"/>
              </a:rPr>
              <a:t>do Português falado</a:t>
            </a:r>
          </a:p>
          <a:p>
            <a:pPr>
              <a:lnSpc>
                <a:spcPct val="120000"/>
              </a:lnSpc>
            </a:pPr>
            <a:r>
              <a:rPr lang="pt-BR" sz="1700" b="0" dirty="0">
                <a:solidFill>
                  <a:schemeClr val="bg1"/>
                </a:solidFill>
                <a:latin typeface="Avenir Next LT Pro" panose="020B0604020202020204" charset="0"/>
              </a:rPr>
              <a:t>em detrimento do academicismo da literatura até então</a:t>
            </a:r>
            <a:endParaRPr lang="pt-BR" sz="1700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AF5E179C-D2A7-7E21-1A6F-AEDFF7911EE3}"/>
              </a:ext>
            </a:extLst>
          </p:cNvPr>
          <p:cNvSpPr/>
          <p:nvPr/>
        </p:nvSpPr>
        <p:spPr>
          <a:xfrm>
            <a:off x="6949449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Inovações formais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25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3.33333E-6 L -4.58333E-6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8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E9A99374-490B-79A3-7F73-E8E598744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8">
            <a:extLst>
              <a:ext uri="{FF2B5EF4-FFF2-40B4-BE49-F238E27FC236}">
                <a16:creationId xmlns:a16="http://schemas.microsoft.com/office/drawing/2014/main" id="{CD2F6329-6AC3-35C0-49C5-530F91AE95B5}"/>
              </a:ext>
            </a:extLst>
          </p:cNvPr>
          <p:cNvSpPr/>
          <p:nvPr/>
        </p:nvSpPr>
        <p:spPr>
          <a:xfrm>
            <a:off x="1074261" y="2197702"/>
            <a:ext cx="6337193" cy="1367401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A418B1DE-8705-A846-8927-3A0A5859D8E0}"/>
              </a:ext>
            </a:extLst>
          </p:cNvPr>
          <p:cNvSpPr txBox="1"/>
          <p:nvPr/>
        </p:nvSpPr>
        <p:spPr>
          <a:xfrm>
            <a:off x="1314576" y="2281906"/>
            <a:ext cx="6096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Debelada a revolta, o Marechal ordena o fuzilamento de seus opositores</a:t>
            </a:r>
            <a:endParaRPr lang="en-US" sz="28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cxnSp>
        <p:nvCxnSpPr>
          <p:cNvPr id="24" name="Straight Connector 31">
            <a:extLst>
              <a:ext uri="{FF2B5EF4-FFF2-40B4-BE49-F238E27FC236}">
                <a16:creationId xmlns:a16="http://schemas.microsoft.com/office/drawing/2014/main" id="{6B896507-8C5B-4A5F-C6B2-32938DC9984F}"/>
              </a:ext>
            </a:extLst>
          </p:cNvPr>
          <p:cNvCxnSpPr>
            <a:cxnSpLocks/>
          </p:cNvCxnSpPr>
          <p:nvPr/>
        </p:nvCxnSpPr>
        <p:spPr>
          <a:xfrm>
            <a:off x="1448215" y="3281420"/>
            <a:ext cx="3302458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B625869-6610-E7E9-8D9C-E4CBD57A669B}"/>
              </a:ext>
            </a:extLst>
          </p:cNvPr>
          <p:cNvSpPr/>
          <p:nvPr/>
        </p:nvSpPr>
        <p:spPr>
          <a:xfrm rot="5400000">
            <a:off x="3106397" y="1783932"/>
            <a:ext cx="1567063" cy="5631341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904A23-D41C-3326-D0D3-2607A51C4783}"/>
              </a:ext>
            </a:extLst>
          </p:cNvPr>
          <p:cNvSpPr txBox="1"/>
          <p:nvPr/>
        </p:nvSpPr>
        <p:spPr>
          <a:xfrm>
            <a:off x="1304095" y="4023028"/>
            <a:ext cx="5364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Major escreve uma carta criticando duramente os métodos e a tirania  de Floriano e é </a:t>
            </a:r>
            <a:r>
              <a:rPr lang="pt-BR" sz="22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também ele preso e fuzilado</a:t>
            </a:r>
            <a:endParaRPr lang="en-US" sz="22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37" name="Imagem 36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A8D7DF14-DC27-EEB5-88B6-17569A35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41" y="-184"/>
            <a:ext cx="5836216" cy="6858000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D9C64A3-C28A-F8D3-17B2-23E45C89F6A6}"/>
              </a:ext>
            </a:extLst>
          </p:cNvPr>
          <p:cNvGrpSpPr/>
          <p:nvPr/>
        </p:nvGrpSpPr>
        <p:grpSpPr>
          <a:xfrm>
            <a:off x="5393171" y="8662476"/>
            <a:ext cx="8776574" cy="10592241"/>
            <a:chOff x="7211641" y="877876"/>
            <a:chExt cx="4677516" cy="5645185"/>
          </a:xfrm>
        </p:grpSpPr>
        <p:sp>
          <p:nvSpPr>
            <p:cNvPr id="39" name="Fluxograma: Atraso 38">
              <a:extLst>
                <a:ext uri="{FF2B5EF4-FFF2-40B4-BE49-F238E27FC236}">
                  <a16:creationId xmlns:a16="http://schemas.microsoft.com/office/drawing/2014/main" id="{931B0E99-F656-66D6-3C7F-E5A5271713CC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F95F6048-2B83-19E2-539E-6120829A8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9" r="29729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grpSp>
        <p:nvGrpSpPr>
          <p:cNvPr id="41" name="Google Shape;692;p46">
            <a:extLst>
              <a:ext uri="{FF2B5EF4-FFF2-40B4-BE49-F238E27FC236}">
                <a16:creationId xmlns:a16="http://schemas.microsoft.com/office/drawing/2014/main" id="{2252AD3D-49F1-4EF0-E094-F82057B91E6B}"/>
              </a:ext>
            </a:extLst>
          </p:cNvPr>
          <p:cNvGrpSpPr/>
          <p:nvPr/>
        </p:nvGrpSpPr>
        <p:grpSpPr>
          <a:xfrm>
            <a:off x="-24432355" y="-1132088"/>
            <a:ext cx="18706099" cy="9571280"/>
            <a:chOff x="712511" y="529411"/>
            <a:chExt cx="3713988" cy="2087589"/>
          </a:xfrm>
        </p:grpSpPr>
        <p:pic>
          <p:nvPicPr>
            <p:cNvPr id="42" name="Google Shape;693;p46">
              <a:extLst>
                <a:ext uri="{FF2B5EF4-FFF2-40B4-BE49-F238E27FC236}">
                  <a16:creationId xmlns:a16="http://schemas.microsoft.com/office/drawing/2014/main" id="{2B7545D1-3295-EAD6-1472-8F453F9737D1}"/>
                </a:ext>
              </a:extLst>
            </p:cNvPr>
            <p:cNvPicPr preferRelativeResize="0"/>
            <p:nvPr/>
          </p:nvPicPr>
          <p:blipFill>
            <a:blip r:embed="rId6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694;p46">
              <a:extLst>
                <a:ext uri="{FF2B5EF4-FFF2-40B4-BE49-F238E27FC236}">
                  <a16:creationId xmlns:a16="http://schemas.microsoft.com/office/drawing/2014/main" id="{12EA6691-C0A4-C9FA-022C-D37E11ADBD78}"/>
                </a:ext>
              </a:extLst>
            </p:cNvPr>
            <p:cNvPicPr preferRelativeResize="0"/>
            <p:nvPr/>
          </p:nvPicPr>
          <p:blipFill>
            <a:blip r:embed="rId6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" name="Imagem 4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0A91B212-0AD2-2C68-62BE-49A5C3282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1464" y="-5130035"/>
            <a:ext cx="25434149" cy="13352928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III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12831"/>
            <a:ext cx="1094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Desejo de reforma política</a:t>
            </a:r>
          </a:p>
        </p:txBody>
      </p:sp>
    </p:spTree>
    <p:extLst>
      <p:ext uri="{BB962C8B-B14F-4D97-AF65-F5344CB8AC3E}">
        <p14:creationId xmlns:p14="http://schemas.microsoft.com/office/powerpoint/2010/main" val="2450157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3.125E-6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0.06614 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06614 -2.22222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06615 -3.7037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/>
      <p:bldP spid="17" grpId="1"/>
      <p:bldP spid="25" grpId="0" animBg="1"/>
      <p:bldP spid="25" grpId="1" animBg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40948963-1DCC-C407-0A1A-6655565FD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5">
            <a:extLst>
              <a:ext uri="{FF2B5EF4-FFF2-40B4-BE49-F238E27FC236}">
                <a16:creationId xmlns:a16="http://schemas.microsoft.com/office/drawing/2014/main" id="{99542FFB-8558-4555-5DC3-A061CB22C19D}"/>
              </a:ext>
            </a:extLst>
          </p:cNvPr>
          <p:cNvSpPr txBox="1"/>
          <p:nvPr/>
        </p:nvSpPr>
        <p:spPr>
          <a:xfrm>
            <a:off x="5903134" y="2935027"/>
            <a:ext cx="5031081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Só ao final de sua tragicômica trajetória, pouco antes de ser fuzilado, Quaresma conscientiza-se da inutilidade de suas tentativas de mudar o Brasil. 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endParaRPr lang="pt-BR" sz="1600" b="1" kern="0" dirty="0">
              <a:solidFill>
                <a:srgbClr val="1A192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2000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A mudança que se opera em Policarpo 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2000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(da alienação ufanista à consciência real da triste condição do país) é a tônica da narrativa</a:t>
            </a: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428474A8-4206-7701-1A8F-0F090D1A0A2E}"/>
              </a:ext>
            </a:extLst>
          </p:cNvPr>
          <p:cNvGrpSpPr/>
          <p:nvPr/>
        </p:nvGrpSpPr>
        <p:grpSpPr>
          <a:xfrm>
            <a:off x="4924460" y="2879482"/>
            <a:ext cx="1051382" cy="795026"/>
            <a:chOff x="7891157" y="4137455"/>
            <a:chExt cx="806337" cy="609730"/>
          </a:xfrm>
        </p:grpSpPr>
        <p:sp>
          <p:nvSpPr>
            <p:cNvPr id="10" name="Rectangle: Rounded Corners 20">
              <a:extLst>
                <a:ext uri="{FF2B5EF4-FFF2-40B4-BE49-F238E27FC236}">
                  <a16:creationId xmlns:a16="http://schemas.microsoft.com/office/drawing/2014/main" id="{ADE4F96D-AACA-5700-C4C8-EC5340336963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351DFD59-DCB2-2EE0-9C55-8C00FC68BCBA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A6FD1EA-1237-1F64-9744-A7C4FB91411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63894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6660E8C-897D-F760-101F-2C5FF40B7B9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80997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A7933F71-570D-6473-F6C6-B98AEAAD2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1228" y="-32863"/>
            <a:ext cx="13701688" cy="7193386"/>
          </a:xfrm>
          <a:prstGeom prst="rect">
            <a:avLst/>
          </a:prstGeom>
        </p:spPr>
      </p:pic>
      <p:pic>
        <p:nvPicPr>
          <p:cNvPr id="43" name="Imagem 42" descr="Desenho de um homem&#10;&#10;Descrição gerada automaticamente com confiança média">
            <a:extLst>
              <a:ext uri="{FF2B5EF4-FFF2-40B4-BE49-F238E27FC236}">
                <a16:creationId xmlns:a16="http://schemas.microsoft.com/office/drawing/2014/main" id="{66C6404D-66F7-44B9-CCAF-25F40530B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956" y="-3778747"/>
            <a:ext cx="9394972" cy="11039810"/>
          </a:xfrm>
          <a:prstGeom prst="rect">
            <a:avLst/>
          </a:prstGeom>
        </p:spPr>
      </p:pic>
      <p:pic>
        <p:nvPicPr>
          <p:cNvPr id="44" name="Imagem 43" descr="Imagem em preto e branco de pessoa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3C11668F-D2E0-2CF6-6A80-C81E74328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16" y="8702230"/>
            <a:ext cx="12974775" cy="9195872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12831"/>
            <a:ext cx="1094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Desejo de reforma política</a:t>
            </a: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5545692" y="566127"/>
            <a:ext cx="706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III</a:t>
            </a:r>
          </a:p>
        </p:txBody>
      </p:sp>
    </p:spTree>
    <p:extLst>
      <p:ext uri="{BB962C8B-B14F-4D97-AF65-F5344CB8AC3E}">
        <p14:creationId xmlns:p14="http://schemas.microsoft.com/office/powerpoint/2010/main" val="274440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7.40741E-7 L -0.06614 -7.40741E-7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Texto&#10;&#10;Descrição gerada automaticamente">
            <a:extLst>
              <a:ext uri="{FF2B5EF4-FFF2-40B4-BE49-F238E27FC236}">
                <a16:creationId xmlns:a16="http://schemas.microsoft.com/office/drawing/2014/main" id="{329AD358-D637-0D28-71DB-45C9BFA8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2021" y="-1010643"/>
            <a:ext cx="13430781" cy="10296933"/>
          </a:xfrm>
          <a:prstGeom prst="rect">
            <a:avLst/>
          </a:prstGeom>
        </p:spPr>
      </p:pic>
      <p:pic>
        <p:nvPicPr>
          <p:cNvPr id="2" name="Imagem 1" descr="Pintura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E907891-216A-231A-0D81-1C1000AAE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31" y="-1986741"/>
            <a:ext cx="13004798" cy="98864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566127"/>
            <a:ext cx="706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TRISTE FIM DE POLICARPO QUARESMA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EB4B7A6-A3B3-76F4-8C59-6363370AB7BE}"/>
              </a:ext>
            </a:extLst>
          </p:cNvPr>
          <p:cNvSpPr txBox="1"/>
          <p:nvPr/>
        </p:nvSpPr>
        <p:spPr>
          <a:xfrm>
            <a:off x="2386017" y="2258580"/>
            <a:ext cx="5185952" cy="146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Note o inusitado caricaturismo da </a:t>
            </a:r>
          </a:p>
          <a:p>
            <a:pPr>
              <a:lnSpc>
                <a:spcPct val="114000"/>
              </a:lnSpc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descrição de Marechal Floriano Peixoto,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impiedosamente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dessacralizado como figura histórica por Lima Barreto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1CEA1E63-6A8E-FEC4-748B-4D9DA531054D}"/>
              </a:ext>
            </a:extLst>
          </p:cNvPr>
          <p:cNvCxnSpPr>
            <a:cxnSpLocks/>
          </p:cNvCxnSpPr>
          <p:nvPr/>
        </p:nvCxnSpPr>
        <p:spPr>
          <a:xfrm>
            <a:off x="827426" y="244748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100000">
                  <a:srgbClr val="056768"/>
                </a:gs>
                <a:gs pos="0">
                  <a:srgbClr val="121220">
                    <a:alpha val="43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>
            <a:extLst>
              <a:ext uri="{FF2B5EF4-FFF2-40B4-BE49-F238E27FC236}">
                <a16:creationId xmlns:a16="http://schemas.microsoft.com/office/drawing/2014/main" id="{9079FD5F-9C30-BA17-E80F-2848D04B96D5}"/>
              </a:ext>
            </a:extLst>
          </p:cNvPr>
          <p:cNvSpPr txBox="1"/>
          <p:nvPr/>
        </p:nvSpPr>
        <p:spPr>
          <a:xfrm>
            <a:off x="1055688" y="691903"/>
            <a:ext cx="7548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IMPORTANTE:</a:t>
            </a:r>
          </a:p>
        </p:txBody>
      </p:sp>
      <p:pic>
        <p:nvPicPr>
          <p:cNvPr id="17" name="Imagem 16" descr="Imagem em preto e branco de pessoa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4991678D-BB7F-14C5-AFAC-7617E3663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75" y="2110776"/>
            <a:ext cx="7620000" cy="5400675"/>
          </a:xfrm>
          <a:prstGeom prst="rect">
            <a:avLst/>
          </a:prstGeom>
        </p:spPr>
      </p:pic>
      <p:grpSp>
        <p:nvGrpSpPr>
          <p:cNvPr id="23" name="Google Shape;692;p46">
            <a:extLst>
              <a:ext uri="{FF2B5EF4-FFF2-40B4-BE49-F238E27FC236}">
                <a16:creationId xmlns:a16="http://schemas.microsoft.com/office/drawing/2014/main" id="{86D0BA33-69C4-A62A-F6BB-212FBA02BC46}"/>
              </a:ext>
            </a:extLst>
          </p:cNvPr>
          <p:cNvGrpSpPr/>
          <p:nvPr/>
        </p:nvGrpSpPr>
        <p:grpSpPr>
          <a:xfrm>
            <a:off x="18143967" y="-1041519"/>
            <a:ext cx="17897400" cy="9157496"/>
            <a:chOff x="712511" y="529411"/>
            <a:chExt cx="3713988" cy="2087589"/>
          </a:xfrm>
        </p:grpSpPr>
        <p:pic>
          <p:nvPicPr>
            <p:cNvPr id="24" name="Google Shape;693;p46">
              <a:extLst>
                <a:ext uri="{FF2B5EF4-FFF2-40B4-BE49-F238E27FC236}">
                  <a16:creationId xmlns:a16="http://schemas.microsoft.com/office/drawing/2014/main" id="{D2592F35-7DF7-EBC3-1C2A-15582528DEC0}"/>
                </a:ext>
              </a:extLst>
            </p:cNvPr>
            <p:cNvPicPr preferRelativeResize="0"/>
            <p:nvPr/>
          </p:nvPicPr>
          <p:blipFill>
            <a:blip r:embed="rId6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694;p46">
              <a:extLst>
                <a:ext uri="{FF2B5EF4-FFF2-40B4-BE49-F238E27FC236}">
                  <a16:creationId xmlns:a16="http://schemas.microsoft.com/office/drawing/2014/main" id="{205FB5D1-9AAB-3800-2836-05BBCC9DBF86}"/>
                </a:ext>
              </a:extLst>
            </p:cNvPr>
            <p:cNvPicPr preferRelativeResize="0"/>
            <p:nvPr/>
          </p:nvPicPr>
          <p:blipFill>
            <a:blip r:embed="rId6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Imagem 25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94DB1DB5-8607-902B-619C-B3F23B0C3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59" y="-4875978"/>
            <a:ext cx="24334584" cy="127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66667E-6 -4.07407E-6 L -0.06614 -4.0740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5E-6 2.96296E-6 L 2.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Mapa&#10;&#10;Descrição gerada automaticamente">
            <a:extLst>
              <a:ext uri="{FF2B5EF4-FFF2-40B4-BE49-F238E27FC236}">
                <a16:creationId xmlns:a16="http://schemas.microsoft.com/office/drawing/2014/main" id="{A20C22F1-B14A-F352-EF33-AAFD5A4D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1675"/>
            <a:ext cx="12192000" cy="81213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Augusto dos Anjos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484871" y="408179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C4408B-B7EF-51FC-7285-547F06762110}"/>
              </a:ext>
            </a:extLst>
          </p:cNvPr>
          <p:cNvSpPr/>
          <p:nvPr/>
        </p:nvSpPr>
        <p:spPr>
          <a:xfrm>
            <a:off x="6400012" y="2870014"/>
            <a:ext cx="2946400" cy="546100"/>
          </a:xfrm>
          <a:prstGeom prst="rect">
            <a:avLst/>
          </a:prstGeom>
          <a:solidFill>
            <a:srgbClr val="07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latin typeface="Avenir Next LT Pro" panose="020B0504020202020204" pitchFamily="34" charset="0"/>
              </a:rPr>
              <a:t>Livro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único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D6ADB-C992-5D87-1140-D3C3D96DBD0A}"/>
              </a:ext>
            </a:extLst>
          </p:cNvPr>
          <p:cNvSpPr/>
          <p:nvPr/>
        </p:nvSpPr>
        <p:spPr>
          <a:xfrm>
            <a:off x="6400012" y="3484148"/>
            <a:ext cx="4935649" cy="1320294"/>
          </a:xfrm>
          <a:prstGeom prst="rect">
            <a:avLst/>
          </a:prstGeom>
          <a:solidFill>
            <a:srgbClr val="07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i="1" spc="-150" dirty="0">
                <a:latin typeface="Avenir Next LT Pro" panose="020B0504020202020204" pitchFamily="34" charset="0"/>
              </a:rPr>
              <a:t>Eu</a:t>
            </a:r>
            <a:r>
              <a:rPr lang="en-US" sz="7200" b="1" spc="-150" dirty="0">
                <a:latin typeface="Avenir Next LT Pro" panose="020B0504020202020204" pitchFamily="34" charset="0"/>
              </a:rPr>
              <a:t> </a:t>
            </a:r>
            <a:r>
              <a:rPr lang="en-US" sz="2800" b="1" spc="-150" dirty="0">
                <a:latin typeface="Avenir Next LT Pro" panose="020B0504020202020204" pitchFamily="34" charset="0"/>
              </a:rPr>
              <a:t>(1912)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0B63CAC-16A2-68A0-301B-18568E816F6F}"/>
              </a:ext>
            </a:extLst>
          </p:cNvPr>
          <p:cNvSpPr txBox="1"/>
          <p:nvPr/>
        </p:nvSpPr>
        <p:spPr>
          <a:xfrm>
            <a:off x="6400012" y="4944002"/>
            <a:ext cx="4935647" cy="42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Obra original e inclassificável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5" name="Imagem 34" descr="Uma imagem contendo Texto&#10;&#10;Descrição gerada automaticamente">
            <a:extLst>
              <a:ext uri="{FF2B5EF4-FFF2-40B4-BE49-F238E27FC236}">
                <a16:creationId xmlns:a16="http://schemas.microsoft.com/office/drawing/2014/main" id="{69D5F5DB-871C-A3DB-5C83-070F3D672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410" y="714101"/>
            <a:ext cx="8945217" cy="6858000"/>
          </a:xfrm>
          <a:prstGeom prst="rect">
            <a:avLst/>
          </a:prstGeom>
        </p:spPr>
      </p:pic>
      <p:pic>
        <p:nvPicPr>
          <p:cNvPr id="36" name="Imagem 35" descr="Imagem em preto e branco de pessoa com os braços abertos&#10;&#10;Descrição gerada automaticamente com confiança baixa">
            <a:extLst>
              <a:ext uri="{FF2B5EF4-FFF2-40B4-BE49-F238E27FC236}">
                <a16:creationId xmlns:a16="http://schemas.microsoft.com/office/drawing/2014/main" id="{2F661084-C181-CF23-47AA-72DB74A9E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35" y="0"/>
            <a:ext cx="10351299" cy="7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5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1.11022E-16 L -3.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6614 -3.33333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3.33333E-6 L -0.06614 3.33333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Mapa&#10;&#10;Descrição gerada automaticamente">
            <a:extLst>
              <a:ext uri="{FF2B5EF4-FFF2-40B4-BE49-F238E27FC236}">
                <a16:creationId xmlns:a16="http://schemas.microsoft.com/office/drawing/2014/main" id="{24613008-814B-4CD4-3704-28ECE870B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1675"/>
            <a:ext cx="12192000" cy="81213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Augusto dos Anjos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2">
            <a:extLst>
              <a:ext uri="{FF2B5EF4-FFF2-40B4-BE49-F238E27FC236}">
                <a16:creationId xmlns:a16="http://schemas.microsoft.com/office/drawing/2014/main" id="{FF7C059E-D729-FE44-3579-FF093845C2FB}"/>
              </a:ext>
            </a:extLst>
          </p:cNvPr>
          <p:cNvSpPr txBox="1"/>
          <p:nvPr/>
        </p:nvSpPr>
        <p:spPr>
          <a:xfrm>
            <a:off x="1062253" y="2666134"/>
            <a:ext cx="5492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Obra </a:t>
            </a:r>
          </a:p>
          <a:p>
            <a:r>
              <a:rPr lang="en-ID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original </a:t>
            </a:r>
          </a:p>
          <a:p>
            <a:r>
              <a:rPr lang="en-ID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 </a:t>
            </a:r>
            <a:r>
              <a:rPr lang="en-ID" sz="4800" b="1" u="sng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inclassificável</a:t>
            </a:r>
            <a:endParaRPr lang="en-US" sz="4800" b="1" u="sng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88ADAF0-9CC0-034C-AFF0-7DC23D46F7D9}"/>
              </a:ext>
            </a:extLst>
          </p:cNvPr>
          <p:cNvSpPr/>
          <p:nvPr/>
        </p:nvSpPr>
        <p:spPr>
          <a:xfrm>
            <a:off x="928807" y="2623420"/>
            <a:ext cx="4037909" cy="912908"/>
          </a:xfrm>
          <a:prstGeom prst="roundRect">
            <a:avLst>
              <a:gd name="adj" fmla="val 6651"/>
            </a:avLst>
          </a:prstGeom>
          <a:solidFill>
            <a:srgbClr val="05676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441AF97-2C49-4271-BBF9-0E1D0E9F4D4E}"/>
              </a:ext>
            </a:extLst>
          </p:cNvPr>
          <p:cNvSpPr/>
          <p:nvPr/>
        </p:nvSpPr>
        <p:spPr>
          <a:xfrm>
            <a:off x="2493829" y="3490609"/>
            <a:ext cx="2472578" cy="45719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Gráfico 53" descr="Seta de linha: curva no sentido horário estrutura de tópicos">
            <a:extLst>
              <a:ext uri="{FF2B5EF4-FFF2-40B4-BE49-F238E27FC236}">
                <a16:creationId xmlns:a16="http://schemas.microsoft.com/office/drawing/2014/main" id="{D885B8D9-479B-C69B-9E0F-EB213F97385C}"/>
              </a:ext>
            </a:extLst>
          </p:cNvPr>
          <p:cNvSpPr/>
          <p:nvPr/>
        </p:nvSpPr>
        <p:spPr>
          <a:xfrm rot="5400000">
            <a:off x="5027525" y="3526575"/>
            <a:ext cx="1446211" cy="1099096"/>
          </a:xfrm>
          <a:custGeom>
            <a:avLst/>
            <a:gdLst>
              <a:gd name="connsiteX0" fmla="*/ 561858 w 571392"/>
              <a:gd name="connsiteY0" fmla="*/ 726946 h 726945"/>
              <a:gd name="connsiteX1" fmla="*/ 571393 w 571392"/>
              <a:gd name="connsiteY1" fmla="*/ 717430 h 726945"/>
              <a:gd name="connsiteX2" fmla="*/ 565487 w 571392"/>
              <a:gd name="connsiteY2" fmla="*/ 708610 h 726945"/>
              <a:gd name="connsiteX3" fmla="*/ 326410 w 571392"/>
              <a:gd name="connsiteY3" fmla="*/ 549305 h 726945"/>
              <a:gd name="connsiteX4" fmla="*/ 163399 w 571392"/>
              <a:gd name="connsiteY4" fmla="*/ 34288 h 726945"/>
              <a:gd name="connsiteX5" fmla="*/ 163530 w 571392"/>
              <a:gd name="connsiteY5" fmla="*/ 34257 h 726945"/>
              <a:gd name="connsiteX6" fmla="*/ 163561 w 571392"/>
              <a:gd name="connsiteY6" fmla="*/ 34288 h 726945"/>
              <a:gd name="connsiteX7" fmla="*/ 288424 w 571392"/>
              <a:gd name="connsiteY7" fmla="*/ 159132 h 726945"/>
              <a:gd name="connsiteX8" fmla="*/ 301892 w 571392"/>
              <a:gd name="connsiteY8" fmla="*/ 158898 h 726945"/>
              <a:gd name="connsiteX9" fmla="*/ 301892 w 571392"/>
              <a:gd name="connsiteY9" fmla="*/ 145664 h 726945"/>
              <a:gd name="connsiteX10" fmla="*/ 159017 w 571392"/>
              <a:gd name="connsiteY10" fmla="*/ 2789 h 726945"/>
              <a:gd name="connsiteX11" fmla="*/ 145549 w 571392"/>
              <a:gd name="connsiteY11" fmla="*/ 2789 h 726945"/>
              <a:gd name="connsiteX12" fmla="*/ 2674 w 571392"/>
              <a:gd name="connsiteY12" fmla="*/ 145664 h 726945"/>
              <a:gd name="connsiteX13" fmla="*/ 2908 w 571392"/>
              <a:gd name="connsiteY13" fmla="*/ 159132 h 726945"/>
              <a:gd name="connsiteX14" fmla="*/ 16142 w 571392"/>
              <a:gd name="connsiteY14" fmla="*/ 159132 h 726945"/>
              <a:gd name="connsiteX15" fmla="*/ 144511 w 571392"/>
              <a:gd name="connsiteY15" fmla="*/ 30764 h 726945"/>
              <a:gd name="connsiteX16" fmla="*/ 144645 w 571392"/>
              <a:gd name="connsiteY16" fmla="*/ 30761 h 726945"/>
              <a:gd name="connsiteX17" fmla="*/ 144673 w 571392"/>
              <a:gd name="connsiteY17" fmla="*/ 30849 h 726945"/>
              <a:gd name="connsiteX18" fmla="*/ 313037 w 571392"/>
              <a:gd name="connsiteY18" fmla="*/ 562925 h 726945"/>
              <a:gd name="connsiteX19" fmla="*/ 558229 w 571392"/>
              <a:gd name="connsiteY19" fmla="*/ 726222 h 726945"/>
              <a:gd name="connsiteX20" fmla="*/ 561858 w 571392"/>
              <a:gd name="connsiteY20" fmla="*/ 726946 h 72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392" h="726945">
                <a:moveTo>
                  <a:pt x="561858" y="726946"/>
                </a:moveTo>
                <a:cubicBezTo>
                  <a:pt x="567119" y="726952"/>
                  <a:pt x="571388" y="722691"/>
                  <a:pt x="571393" y="717430"/>
                </a:cubicBezTo>
                <a:cubicBezTo>
                  <a:pt x="571397" y="713564"/>
                  <a:pt x="569064" y="710079"/>
                  <a:pt x="565487" y="708610"/>
                </a:cubicBezTo>
                <a:cubicBezTo>
                  <a:pt x="476201" y="671548"/>
                  <a:pt x="394993" y="617437"/>
                  <a:pt x="326410" y="549305"/>
                </a:cubicBezTo>
                <a:cubicBezTo>
                  <a:pt x="228188" y="452978"/>
                  <a:pt x="120689" y="285624"/>
                  <a:pt x="163399" y="34288"/>
                </a:cubicBezTo>
                <a:cubicBezTo>
                  <a:pt x="163426" y="34243"/>
                  <a:pt x="163485" y="34230"/>
                  <a:pt x="163530" y="34257"/>
                </a:cubicBezTo>
                <a:cubicBezTo>
                  <a:pt x="163543" y="34265"/>
                  <a:pt x="163553" y="34276"/>
                  <a:pt x="163561" y="34288"/>
                </a:cubicBezTo>
                <a:lnTo>
                  <a:pt x="288424" y="159132"/>
                </a:lnTo>
                <a:cubicBezTo>
                  <a:pt x="292208" y="162787"/>
                  <a:pt x="298238" y="162682"/>
                  <a:pt x="301892" y="158898"/>
                </a:cubicBezTo>
                <a:cubicBezTo>
                  <a:pt x="305457" y="155207"/>
                  <a:pt x="305457" y="149355"/>
                  <a:pt x="301892" y="145664"/>
                </a:cubicBezTo>
                <a:lnTo>
                  <a:pt x="159017" y="2789"/>
                </a:lnTo>
                <a:cubicBezTo>
                  <a:pt x="155298" y="-930"/>
                  <a:pt x="149268" y="-930"/>
                  <a:pt x="145549" y="2789"/>
                </a:cubicBezTo>
                <a:lnTo>
                  <a:pt x="2674" y="145664"/>
                </a:lnTo>
                <a:cubicBezTo>
                  <a:pt x="-981" y="149448"/>
                  <a:pt x="-876" y="155477"/>
                  <a:pt x="2908" y="159132"/>
                </a:cubicBezTo>
                <a:cubicBezTo>
                  <a:pt x="6599" y="162697"/>
                  <a:pt x="12451" y="162697"/>
                  <a:pt x="16142" y="159132"/>
                </a:cubicBezTo>
                <a:lnTo>
                  <a:pt x="144511" y="30764"/>
                </a:lnTo>
                <a:cubicBezTo>
                  <a:pt x="144547" y="30726"/>
                  <a:pt x="144607" y="30725"/>
                  <a:pt x="144645" y="30761"/>
                </a:cubicBezTo>
                <a:cubicBezTo>
                  <a:pt x="144669" y="30784"/>
                  <a:pt x="144679" y="30817"/>
                  <a:pt x="144673" y="30849"/>
                </a:cubicBezTo>
                <a:cubicBezTo>
                  <a:pt x="100439" y="290406"/>
                  <a:pt x="211557" y="463351"/>
                  <a:pt x="313037" y="562925"/>
                </a:cubicBezTo>
                <a:cubicBezTo>
                  <a:pt x="383380" y="632773"/>
                  <a:pt x="466663" y="688240"/>
                  <a:pt x="558229" y="726222"/>
                </a:cubicBezTo>
                <a:cubicBezTo>
                  <a:pt x="559381" y="726696"/>
                  <a:pt x="560613" y="726942"/>
                  <a:pt x="561858" y="7269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44B79A95-5677-81D5-3F88-26389E21B615}"/>
              </a:ext>
            </a:extLst>
          </p:cNvPr>
          <p:cNvSpPr/>
          <p:nvPr/>
        </p:nvSpPr>
        <p:spPr>
          <a:xfrm>
            <a:off x="6517528" y="3192750"/>
            <a:ext cx="5092106" cy="1393616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Dado o seu ecletismo estético em poemas que congregam características das mais diversas – 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e, inclusive, opostas – escolas literárias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6F8D430F-89BB-DD16-6F07-7860CEF8C7A9}"/>
              </a:ext>
            </a:extLst>
          </p:cNvPr>
          <p:cNvSpPr/>
          <p:nvPr/>
        </p:nvSpPr>
        <p:spPr>
          <a:xfrm>
            <a:off x="928807" y="3594126"/>
            <a:ext cx="4037595" cy="590865"/>
          </a:xfrm>
          <a:prstGeom prst="roundRect">
            <a:avLst>
              <a:gd name="adj" fmla="val 6651"/>
            </a:avLst>
          </a:prstGeom>
          <a:solidFill>
            <a:srgbClr val="05676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6DF231A-8302-F20A-02FC-AA043E2B3CF8}"/>
              </a:ext>
            </a:extLst>
          </p:cNvPr>
          <p:cNvSpPr/>
          <p:nvPr/>
        </p:nvSpPr>
        <p:spPr>
          <a:xfrm>
            <a:off x="977794" y="4179333"/>
            <a:ext cx="3958671" cy="45719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DF2EC4BE-1696-1773-26CB-8A316DF85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725" y="-2018201"/>
            <a:ext cx="13837600" cy="10608827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484871" y="408179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  <a:endParaRPr lang="en-US" sz="1600" spc="600" dirty="0">
              <a:solidFill>
                <a:srgbClr val="FFFF00">
                  <a:alpha val="44000"/>
                </a:srgbClr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2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 animBg="1"/>
      <p:bldP spid="17" grpId="0" animBg="1"/>
      <p:bldP spid="23" grpId="0" animBg="1"/>
      <p:bldP spid="26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4" y="0"/>
            <a:ext cx="12668743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76000"/>
                </a:srgbClr>
              </a:gs>
              <a:gs pos="40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114">
            <a:extLst>
              <a:ext uri="{FF2B5EF4-FFF2-40B4-BE49-F238E27FC236}">
                <a16:creationId xmlns:a16="http://schemas.microsoft.com/office/drawing/2014/main" id="{6E08F102-6FE1-87C2-77AB-A484EAF3818C}"/>
              </a:ext>
            </a:extLst>
          </p:cNvPr>
          <p:cNvGrpSpPr/>
          <p:nvPr/>
        </p:nvGrpSpPr>
        <p:grpSpPr>
          <a:xfrm>
            <a:off x="1057276" y="115033"/>
            <a:ext cx="10521948" cy="6599630"/>
            <a:chOff x="586831" y="115033"/>
            <a:chExt cx="10992393" cy="6599630"/>
          </a:xfrm>
        </p:grpSpPr>
        <p:sp useBgFill="1">
          <p:nvSpPr>
            <p:cNvPr id="10" name="Rectangle: Rounded Corners 89">
              <a:extLst>
                <a:ext uri="{FF2B5EF4-FFF2-40B4-BE49-F238E27FC236}">
                  <a16:creationId xmlns:a16="http://schemas.microsoft.com/office/drawing/2014/main" id="{AEC4A15F-21A2-56CB-21D9-8560BD997980}"/>
                </a:ext>
              </a:extLst>
            </p:cNvPr>
            <p:cNvSpPr/>
            <p:nvPr/>
          </p:nvSpPr>
          <p:spPr>
            <a:xfrm>
              <a:off x="647699" y="438150"/>
              <a:ext cx="10896600" cy="5981700"/>
            </a:xfrm>
            <a:prstGeom prst="roundRect">
              <a:avLst>
                <a:gd name="adj" fmla="val 4883"/>
              </a:avLst>
            </a:prstGeom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ircle: Hollow 71">
              <a:extLst>
                <a:ext uri="{FF2B5EF4-FFF2-40B4-BE49-F238E27FC236}">
                  <a16:creationId xmlns:a16="http://schemas.microsoft.com/office/drawing/2014/main" id="{9D5AF57F-840C-7272-E778-F3784A67DDC0}"/>
                </a:ext>
              </a:extLst>
            </p:cNvPr>
            <p:cNvSpPr/>
            <p:nvPr/>
          </p:nvSpPr>
          <p:spPr>
            <a:xfrm rot="20700000">
              <a:off x="8941188" y="1339240"/>
              <a:ext cx="2064994" cy="2064994"/>
            </a:xfrm>
            <a:prstGeom prst="donut">
              <a:avLst>
                <a:gd name="adj" fmla="val 37753"/>
              </a:avLst>
            </a:prstGeom>
            <a:gradFill>
              <a:gsLst>
                <a:gs pos="100000">
                  <a:schemeClr val="accent6"/>
                </a:gs>
                <a:gs pos="60000">
                  <a:schemeClr val="accent5"/>
                </a:gs>
                <a:gs pos="500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698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36">
              <a:extLst>
                <a:ext uri="{FF2B5EF4-FFF2-40B4-BE49-F238E27FC236}">
                  <a16:creationId xmlns:a16="http://schemas.microsoft.com/office/drawing/2014/main" id="{14BCDECE-BE39-43F9-519D-A60B4D0B249D}"/>
                </a:ext>
              </a:extLst>
            </p:cNvPr>
            <p:cNvSpPr/>
            <p:nvPr/>
          </p:nvSpPr>
          <p:spPr>
            <a:xfrm>
              <a:off x="647699" y="454667"/>
              <a:ext cx="10896598" cy="5981700"/>
            </a:xfrm>
            <a:prstGeom prst="roundRect">
              <a:avLst>
                <a:gd name="adj" fmla="val 4883"/>
              </a:avLst>
            </a:prstGeom>
            <a:solidFill>
              <a:schemeClr val="bg1">
                <a:alpha val="8000"/>
              </a:schemeClr>
            </a:solidFill>
            <a:ln w="15875">
              <a:gradFill flip="none" rotWithShape="1">
                <a:gsLst>
                  <a:gs pos="0">
                    <a:schemeClr val="bg1">
                      <a:alpha val="36000"/>
                    </a:schemeClr>
                  </a:gs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23000"/>
                    </a:schemeClr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88">
              <a:extLst>
                <a:ext uri="{FF2B5EF4-FFF2-40B4-BE49-F238E27FC236}">
                  <a16:creationId xmlns:a16="http://schemas.microsoft.com/office/drawing/2014/main" id="{9FB1FA04-1C41-CF3C-645F-9DC14CDAE992}"/>
                </a:ext>
              </a:extLst>
            </p:cNvPr>
            <p:cNvSpPr/>
            <p:nvPr/>
          </p:nvSpPr>
          <p:spPr>
            <a:xfrm rot="20700000">
              <a:off x="2265425" y="115033"/>
              <a:ext cx="2040676" cy="1346051"/>
            </a:xfrm>
            <a:custGeom>
              <a:avLst/>
              <a:gdLst>
                <a:gd name="connsiteX0" fmla="*/ 53717 w 2040676"/>
                <a:gd name="connsiteY0" fmla="*/ 0 h 1346051"/>
                <a:gd name="connsiteX1" fmla="*/ 808202 w 2040676"/>
                <a:gd name="connsiteY1" fmla="*/ 202164 h 1346051"/>
                <a:gd name="connsiteX2" fmla="*/ 799471 w 2040676"/>
                <a:gd name="connsiteY2" fmla="*/ 215114 h 1346051"/>
                <a:gd name="connsiteX3" fmla="*/ 779597 w 2040676"/>
                <a:gd name="connsiteY3" fmla="*/ 313554 h 1346051"/>
                <a:gd name="connsiteX4" fmla="*/ 1032497 w 2040676"/>
                <a:gd name="connsiteY4" fmla="*/ 566454 h 1346051"/>
                <a:gd name="connsiteX5" fmla="*/ 1265523 w 2040676"/>
                <a:gd name="connsiteY5" fmla="*/ 411994 h 1346051"/>
                <a:gd name="connsiteX6" fmla="*/ 1282242 w 2040676"/>
                <a:gd name="connsiteY6" fmla="*/ 329182 h 1346051"/>
                <a:gd name="connsiteX7" fmla="*/ 2040676 w 2040676"/>
                <a:gd name="connsiteY7" fmla="*/ 532404 h 1346051"/>
                <a:gd name="connsiteX8" fmla="*/ 1983855 w 2040676"/>
                <a:gd name="connsiteY8" fmla="*/ 715448 h 1346051"/>
                <a:gd name="connsiteX9" fmla="*/ 1032497 w 2040676"/>
                <a:gd name="connsiteY9" fmla="*/ 1346051 h 1346051"/>
                <a:gd name="connsiteX10" fmla="*/ 0 w 2040676"/>
                <a:gd name="connsiteY10" fmla="*/ 313554 h 1346051"/>
                <a:gd name="connsiteX11" fmla="*/ 20977 w 2040676"/>
                <a:gd name="connsiteY11" fmla="*/ 105470 h 1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676" h="1346051">
                  <a:moveTo>
                    <a:pt x="53717" y="0"/>
                  </a:moveTo>
                  <a:lnTo>
                    <a:pt x="808202" y="202164"/>
                  </a:lnTo>
                  <a:lnTo>
                    <a:pt x="799471" y="215114"/>
                  </a:lnTo>
                  <a:cubicBezTo>
                    <a:pt x="786674" y="245370"/>
                    <a:pt x="779597" y="278636"/>
                    <a:pt x="779597" y="313554"/>
                  </a:cubicBezTo>
                  <a:cubicBezTo>
                    <a:pt x="779597" y="453227"/>
                    <a:pt x="892824" y="566454"/>
                    <a:pt x="1032497" y="566454"/>
                  </a:cubicBezTo>
                  <a:cubicBezTo>
                    <a:pt x="1137252" y="566454"/>
                    <a:pt x="1227131" y="502764"/>
                    <a:pt x="1265523" y="411994"/>
                  </a:cubicBezTo>
                  <a:lnTo>
                    <a:pt x="1282242" y="329182"/>
                  </a:lnTo>
                  <a:lnTo>
                    <a:pt x="2040676" y="532404"/>
                  </a:lnTo>
                  <a:lnTo>
                    <a:pt x="1983855" y="715448"/>
                  </a:lnTo>
                  <a:cubicBezTo>
                    <a:pt x="1827114" y="1086027"/>
                    <a:pt x="1460171" y="1346051"/>
                    <a:pt x="1032497" y="1346051"/>
                  </a:cubicBezTo>
                  <a:cubicBezTo>
                    <a:pt x="462265" y="1346051"/>
                    <a:pt x="0" y="883786"/>
                    <a:pt x="0" y="313554"/>
                  </a:cubicBezTo>
                  <a:cubicBezTo>
                    <a:pt x="0" y="242275"/>
                    <a:pt x="7223" y="172683"/>
                    <a:pt x="20977" y="105470"/>
                  </a:cubicBezTo>
                  <a:close/>
                </a:path>
              </a:pathLst>
            </a:custGeom>
            <a:gradFill>
              <a:gsLst>
                <a:gs pos="100000">
                  <a:srgbClr val="056768">
                    <a:alpha val="0"/>
                  </a:srgbClr>
                </a:gs>
                <a:gs pos="60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D2AF05BC-DA66-3859-918A-AB795B2E97D4}"/>
                </a:ext>
              </a:extLst>
            </p:cNvPr>
            <p:cNvSpPr/>
            <p:nvPr/>
          </p:nvSpPr>
          <p:spPr>
            <a:xfrm>
              <a:off x="8994993" y="5230813"/>
              <a:ext cx="2584231" cy="1222070"/>
            </a:xfrm>
            <a:custGeom>
              <a:avLst/>
              <a:gdLst>
                <a:gd name="connsiteX0" fmla="*/ 1525169 w 2440693"/>
                <a:gd name="connsiteY0" fmla="*/ 0 h 1149657"/>
                <a:gd name="connsiteX1" fmla="*/ 2412927 w 2440693"/>
                <a:gd name="connsiteY1" fmla="*/ 271173 h 1149657"/>
                <a:gd name="connsiteX2" fmla="*/ 2440693 w 2440693"/>
                <a:gd name="connsiteY2" fmla="*/ 291936 h 1149657"/>
                <a:gd name="connsiteX3" fmla="*/ 2440693 w 2440693"/>
                <a:gd name="connsiteY3" fmla="*/ 857571 h 1149657"/>
                <a:gd name="connsiteX4" fmla="*/ 2148607 w 2440693"/>
                <a:gd name="connsiteY4" fmla="*/ 1149657 h 1149657"/>
                <a:gd name="connsiteX5" fmla="*/ 0 w 2440693"/>
                <a:gd name="connsiteY5" fmla="*/ 1149657 h 1149657"/>
                <a:gd name="connsiteX6" fmla="*/ 8747 w 2440693"/>
                <a:gd name="connsiteY6" fmla="*/ 1115642 h 1149657"/>
                <a:gd name="connsiteX7" fmla="*/ 1525169 w 2440693"/>
                <a:gd name="connsiteY7" fmla="*/ 0 h 114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693" h="1149657">
                  <a:moveTo>
                    <a:pt x="1525169" y="0"/>
                  </a:moveTo>
                  <a:cubicBezTo>
                    <a:pt x="1854015" y="0"/>
                    <a:pt x="2159512" y="99969"/>
                    <a:pt x="2412927" y="271173"/>
                  </a:cubicBezTo>
                  <a:lnTo>
                    <a:pt x="2440693" y="291936"/>
                  </a:lnTo>
                  <a:lnTo>
                    <a:pt x="2440693" y="857571"/>
                  </a:lnTo>
                  <a:cubicBezTo>
                    <a:pt x="2440693" y="1018886"/>
                    <a:pt x="2309922" y="1149657"/>
                    <a:pt x="2148607" y="1149657"/>
                  </a:cubicBezTo>
                  <a:lnTo>
                    <a:pt x="0" y="1149657"/>
                  </a:lnTo>
                  <a:lnTo>
                    <a:pt x="8747" y="1115642"/>
                  </a:lnTo>
                  <a:cubicBezTo>
                    <a:pt x="209781" y="469295"/>
                    <a:pt x="812670" y="0"/>
                    <a:pt x="152516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99">
              <a:extLst>
                <a:ext uri="{FF2B5EF4-FFF2-40B4-BE49-F238E27FC236}">
                  <a16:creationId xmlns:a16="http://schemas.microsoft.com/office/drawing/2014/main" id="{CE2AEB4C-0D3D-5B89-E5CD-85C0EC323D53}"/>
                </a:ext>
              </a:extLst>
            </p:cNvPr>
            <p:cNvSpPr/>
            <p:nvPr/>
          </p:nvSpPr>
          <p:spPr>
            <a:xfrm>
              <a:off x="586831" y="894521"/>
              <a:ext cx="1000694" cy="2745758"/>
            </a:xfrm>
            <a:custGeom>
              <a:avLst/>
              <a:gdLst>
                <a:gd name="connsiteX0" fmla="*/ 0 w 1000694"/>
                <a:gd name="connsiteY0" fmla="*/ 0 h 2948702"/>
                <a:gd name="connsiteX1" fmla="*/ 30934 w 1000694"/>
                <a:gd name="connsiteY1" fmla="*/ 11322 h 2948702"/>
                <a:gd name="connsiteX2" fmla="*/ 1000694 w 1000694"/>
                <a:gd name="connsiteY2" fmla="*/ 1474351 h 2948702"/>
                <a:gd name="connsiteX3" fmla="*/ 30934 w 1000694"/>
                <a:gd name="connsiteY3" fmla="*/ 2937380 h 2948702"/>
                <a:gd name="connsiteX4" fmla="*/ 0 w 1000694"/>
                <a:gd name="connsiteY4" fmla="*/ 2948702 h 294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94" h="2948702">
                  <a:moveTo>
                    <a:pt x="0" y="0"/>
                  </a:moveTo>
                  <a:lnTo>
                    <a:pt x="30934" y="11322"/>
                  </a:lnTo>
                  <a:cubicBezTo>
                    <a:pt x="600821" y="252364"/>
                    <a:pt x="1000694" y="816660"/>
                    <a:pt x="1000694" y="1474351"/>
                  </a:cubicBezTo>
                  <a:cubicBezTo>
                    <a:pt x="1000694" y="2132043"/>
                    <a:pt x="600821" y="2696338"/>
                    <a:pt x="30934" y="2937380"/>
                  </a:cubicBezTo>
                  <a:lnTo>
                    <a:pt x="0" y="29487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09">
              <a:extLst>
                <a:ext uri="{FF2B5EF4-FFF2-40B4-BE49-F238E27FC236}">
                  <a16:creationId xmlns:a16="http://schemas.microsoft.com/office/drawing/2014/main" id="{C43419BA-56BC-B96D-80F1-F6890F4E763B}"/>
                </a:ext>
              </a:extLst>
            </p:cNvPr>
            <p:cNvSpPr/>
            <p:nvPr/>
          </p:nvSpPr>
          <p:spPr>
            <a:xfrm rot="20700000">
              <a:off x="1187127" y="5495538"/>
              <a:ext cx="1901841" cy="1219125"/>
            </a:xfrm>
            <a:custGeom>
              <a:avLst/>
              <a:gdLst>
                <a:gd name="connsiteX0" fmla="*/ 1220828 w 1901841"/>
                <a:gd name="connsiteY0" fmla="*/ 43575 h 1219125"/>
                <a:gd name="connsiteX1" fmla="*/ 1901841 w 1901841"/>
                <a:gd name="connsiteY1" fmla="*/ 969234 h 1219125"/>
                <a:gd name="connsiteX2" fmla="*/ 1882150 w 1901841"/>
                <a:gd name="connsiteY2" fmla="*/ 1164569 h 1219125"/>
                <a:gd name="connsiteX3" fmla="*/ 1865214 w 1901841"/>
                <a:gd name="connsiteY3" fmla="*/ 1219125 h 1219125"/>
                <a:gd name="connsiteX4" fmla="*/ 1157828 w 1901841"/>
                <a:gd name="connsiteY4" fmla="*/ 1029582 h 1219125"/>
                <a:gd name="connsiteX5" fmla="*/ 1170011 w 1901841"/>
                <a:gd name="connsiteY5" fmla="*/ 969234 h 1219125"/>
                <a:gd name="connsiteX6" fmla="*/ 980452 w 1901841"/>
                <a:gd name="connsiteY6" fmla="*/ 736653 h 1219125"/>
                <a:gd name="connsiteX7" fmla="*/ 932607 w 1901841"/>
                <a:gd name="connsiteY7" fmla="*/ 731830 h 1219125"/>
                <a:gd name="connsiteX8" fmla="*/ 713859 w 1901841"/>
                <a:gd name="connsiteY8" fmla="*/ 876826 h 1219125"/>
                <a:gd name="connsiteX9" fmla="*/ 707386 w 1901841"/>
                <a:gd name="connsiteY9" fmla="*/ 908886 h 1219125"/>
                <a:gd name="connsiteX10" fmla="*/ 0 w 1901841"/>
                <a:gd name="connsiteY10" fmla="*/ 719343 h 1219125"/>
                <a:gd name="connsiteX11" fmla="*/ 39540 w 1901841"/>
                <a:gd name="connsiteY11" fmla="*/ 591965 h 1219125"/>
                <a:gd name="connsiteX12" fmla="*/ 932607 w 1901841"/>
                <a:gd name="connsiteY12" fmla="*/ 0 h 1219125"/>
                <a:gd name="connsiteX13" fmla="*/ 1220828 w 1901841"/>
                <a:gd name="connsiteY13" fmla="*/ 43575 h 12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1841" h="1219125">
                  <a:moveTo>
                    <a:pt x="1220828" y="43575"/>
                  </a:moveTo>
                  <a:cubicBezTo>
                    <a:pt x="1615372" y="166291"/>
                    <a:pt x="1901841" y="534309"/>
                    <a:pt x="1901841" y="969234"/>
                  </a:cubicBezTo>
                  <a:cubicBezTo>
                    <a:pt x="1901841" y="1036146"/>
                    <a:pt x="1895061" y="1101474"/>
                    <a:pt x="1882150" y="1164569"/>
                  </a:cubicBezTo>
                  <a:lnTo>
                    <a:pt x="1865214" y="1219125"/>
                  </a:lnTo>
                  <a:lnTo>
                    <a:pt x="1157828" y="1029582"/>
                  </a:lnTo>
                  <a:lnTo>
                    <a:pt x="1170011" y="969234"/>
                  </a:lnTo>
                  <a:cubicBezTo>
                    <a:pt x="1170012" y="854508"/>
                    <a:pt x="1088633" y="758790"/>
                    <a:pt x="980452" y="736653"/>
                  </a:cubicBezTo>
                  <a:cubicBezTo>
                    <a:pt x="964998" y="733491"/>
                    <a:pt x="948997" y="731830"/>
                    <a:pt x="932607" y="731830"/>
                  </a:cubicBezTo>
                  <a:cubicBezTo>
                    <a:pt x="834271" y="731830"/>
                    <a:pt x="749899" y="791618"/>
                    <a:pt x="713859" y="876826"/>
                  </a:cubicBezTo>
                  <a:lnTo>
                    <a:pt x="707386" y="908886"/>
                  </a:lnTo>
                  <a:lnTo>
                    <a:pt x="0" y="719343"/>
                  </a:lnTo>
                  <a:lnTo>
                    <a:pt x="39540" y="591965"/>
                  </a:lnTo>
                  <a:cubicBezTo>
                    <a:pt x="186678" y="244092"/>
                    <a:pt x="531138" y="0"/>
                    <a:pt x="932607" y="0"/>
                  </a:cubicBezTo>
                  <a:cubicBezTo>
                    <a:pt x="1032975" y="0"/>
                    <a:pt x="1129778" y="15255"/>
                    <a:pt x="1220828" y="43575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0"/>
                  </a:schemeClr>
                </a:gs>
                <a:gs pos="60000">
                  <a:srgbClr val="056768">
                    <a:alpha val="0"/>
                  </a:srgbClr>
                </a:gs>
                <a:gs pos="5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448121" y="-190941"/>
            <a:ext cx="13314350" cy="719325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BE445640-8299-73A0-B110-419B37DE4938}"/>
              </a:ext>
            </a:extLst>
          </p:cNvPr>
          <p:cNvSpPr txBox="1"/>
          <p:nvPr/>
        </p:nvSpPr>
        <p:spPr>
          <a:xfrm>
            <a:off x="1338985" y="1389603"/>
            <a:ext cx="77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Quadro-</a:t>
            </a:r>
            <a:r>
              <a:rPr lang="en-US" sz="200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síntese</a:t>
            </a:r>
            <a:endParaRPr lang="en-US" sz="200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54514091-DCF2-A3BE-E6B9-D1DC452D2534}"/>
              </a:ext>
            </a:extLst>
          </p:cNvPr>
          <p:cNvSpPr txBox="1"/>
          <p:nvPr/>
        </p:nvSpPr>
        <p:spPr>
          <a:xfrm>
            <a:off x="1013922" y="620292"/>
            <a:ext cx="84188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Características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Eu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CF61150-336D-E1E7-157C-BB20DCDB25F3}"/>
              </a:ext>
            </a:extLst>
          </p:cNvPr>
          <p:cNvCxnSpPr/>
          <p:nvPr/>
        </p:nvCxnSpPr>
        <p:spPr>
          <a:xfrm>
            <a:off x="3413760" y="1926336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8A5BF352-FCD8-9B65-C6DC-034AE1CE4768}"/>
              </a:ext>
            </a:extLst>
          </p:cNvPr>
          <p:cNvSpPr/>
          <p:nvPr/>
        </p:nvSpPr>
        <p:spPr>
          <a:xfrm>
            <a:off x="1505129" y="2200405"/>
            <a:ext cx="1860211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Realismo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06FC680D-14A8-E49A-E020-6E01776634EA}"/>
              </a:ext>
            </a:extLst>
          </p:cNvPr>
          <p:cNvSpPr/>
          <p:nvPr/>
        </p:nvSpPr>
        <p:spPr>
          <a:xfrm>
            <a:off x="3597251" y="1856558"/>
            <a:ext cx="2951340" cy="1706239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Antirromantismo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D67B17F1-F604-A431-936F-00F2C7A5CA9C}"/>
              </a:ext>
            </a:extLst>
          </p:cNvPr>
          <p:cNvSpPr/>
          <p:nvPr/>
        </p:nvSpPr>
        <p:spPr>
          <a:xfrm>
            <a:off x="6790136" y="1856527"/>
            <a:ext cx="3820704" cy="170627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Aversão a qualquer tipo de idealização em relação à vida ou ao ser humano, vistos, invariavelmente, sob seus piores aspectos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B8F287B-59FF-470D-E774-1D1182B90678}"/>
              </a:ext>
            </a:extLst>
          </p:cNvPr>
          <p:cNvCxnSpPr>
            <a:cxnSpLocks/>
          </p:cNvCxnSpPr>
          <p:nvPr/>
        </p:nvCxnSpPr>
        <p:spPr>
          <a:xfrm flipH="1">
            <a:off x="1510588" y="3744220"/>
            <a:ext cx="9748216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2CACF41A-A5A7-DBB5-4807-F3C31F7A5BE5}"/>
              </a:ext>
            </a:extLst>
          </p:cNvPr>
          <p:cNvSpPr/>
          <p:nvPr/>
        </p:nvSpPr>
        <p:spPr>
          <a:xfrm>
            <a:off x="1505129" y="4197237"/>
            <a:ext cx="2058690" cy="883941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Naturalismo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D9F2924E-34BD-E810-8F1F-7115FC29F4A6}"/>
              </a:ext>
            </a:extLst>
          </p:cNvPr>
          <p:cNvSpPr/>
          <p:nvPr/>
        </p:nvSpPr>
        <p:spPr>
          <a:xfrm>
            <a:off x="3597251" y="3999785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Obsessão cientificista</a:t>
            </a:r>
          </a:p>
          <a:p>
            <a:pPr algn="ctr">
              <a:spcBef>
                <a:spcPct val="0"/>
              </a:spcBef>
            </a:pPr>
            <a:endParaRPr lang="pt-BR" sz="12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Linguagem fortemente ligada às ciências naturais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5377EE4D-4833-5F69-2C63-AFBCFA22D23F}"/>
              </a:ext>
            </a:extLst>
          </p:cNvPr>
          <p:cNvSpPr/>
          <p:nvPr/>
        </p:nvSpPr>
        <p:spPr>
          <a:xfrm>
            <a:off x="6790136" y="3999785"/>
            <a:ext cx="3820703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Poesia escatológica e </a:t>
            </a:r>
            <a:r>
              <a:rPr lang="pt-BR" sz="20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apoética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Temas e imagens de </a:t>
            </a: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absoluto mau gosto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FAB24DD-A3CC-0A85-2A1A-1EFA86FFBA2C}"/>
              </a:ext>
            </a:extLst>
          </p:cNvPr>
          <p:cNvSpPr/>
          <p:nvPr/>
        </p:nvSpPr>
        <p:spPr>
          <a:xfrm>
            <a:off x="11118068" y="1080781"/>
            <a:ext cx="281473" cy="5024319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0023F467-530E-E16D-7381-E753AED17D88}"/>
              </a:ext>
            </a:extLst>
          </p:cNvPr>
          <p:cNvSpPr/>
          <p:nvPr/>
        </p:nvSpPr>
        <p:spPr>
          <a:xfrm>
            <a:off x="11216909" y="1628987"/>
            <a:ext cx="101931" cy="612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>
            <a:extLst>
              <a:ext uri="{FF2B5EF4-FFF2-40B4-BE49-F238E27FC236}">
                <a16:creationId xmlns:a16="http://schemas.microsoft.com/office/drawing/2014/main" id="{57071A13-B8E2-8233-494A-3A8E20A2033B}"/>
              </a:ext>
            </a:extLst>
          </p:cNvPr>
          <p:cNvSpPr/>
          <p:nvPr/>
        </p:nvSpPr>
        <p:spPr>
          <a:xfrm>
            <a:off x="11208815" y="1171995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>
            <a:extLst>
              <a:ext uri="{FF2B5EF4-FFF2-40B4-BE49-F238E27FC236}">
                <a16:creationId xmlns:a16="http://schemas.microsoft.com/office/drawing/2014/main" id="{910EF526-1B8C-AD6C-25C1-FB2AE9EB7FB3}"/>
              </a:ext>
            </a:extLst>
          </p:cNvPr>
          <p:cNvSpPr/>
          <p:nvPr/>
        </p:nvSpPr>
        <p:spPr>
          <a:xfrm rot="10800000">
            <a:off x="11208815" y="5897381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Oval 5">
            <a:extLst>
              <a:ext uri="{FF2B5EF4-FFF2-40B4-BE49-F238E27FC236}">
                <a16:creationId xmlns:a16="http://schemas.microsoft.com/office/drawing/2014/main" id="{99D5B2D5-C6B3-A72E-3068-534A5F69159D}"/>
              </a:ext>
            </a:extLst>
          </p:cNvPr>
          <p:cNvSpPr/>
          <p:nvPr/>
        </p:nvSpPr>
        <p:spPr>
          <a:xfrm>
            <a:off x="-4133809" y="-2784864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992452CF-C330-0E8A-4B12-7D2D9FFFC363}"/>
              </a:ext>
            </a:extLst>
          </p:cNvPr>
          <p:cNvSpPr/>
          <p:nvPr/>
        </p:nvSpPr>
        <p:spPr>
          <a:xfrm>
            <a:off x="8551433" y="1773083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8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44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4" y="0"/>
            <a:ext cx="12668743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76000"/>
                </a:srgbClr>
              </a:gs>
              <a:gs pos="40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114">
            <a:extLst>
              <a:ext uri="{FF2B5EF4-FFF2-40B4-BE49-F238E27FC236}">
                <a16:creationId xmlns:a16="http://schemas.microsoft.com/office/drawing/2014/main" id="{6E08F102-6FE1-87C2-77AB-A484EAF3818C}"/>
              </a:ext>
            </a:extLst>
          </p:cNvPr>
          <p:cNvGrpSpPr/>
          <p:nvPr/>
        </p:nvGrpSpPr>
        <p:grpSpPr>
          <a:xfrm>
            <a:off x="1057276" y="115033"/>
            <a:ext cx="10521948" cy="6599630"/>
            <a:chOff x="586831" y="115033"/>
            <a:chExt cx="10992393" cy="6599630"/>
          </a:xfrm>
        </p:grpSpPr>
        <p:sp useBgFill="1">
          <p:nvSpPr>
            <p:cNvPr id="10" name="Rectangle: Rounded Corners 89">
              <a:extLst>
                <a:ext uri="{FF2B5EF4-FFF2-40B4-BE49-F238E27FC236}">
                  <a16:creationId xmlns:a16="http://schemas.microsoft.com/office/drawing/2014/main" id="{AEC4A15F-21A2-56CB-21D9-8560BD997980}"/>
                </a:ext>
              </a:extLst>
            </p:cNvPr>
            <p:cNvSpPr/>
            <p:nvPr/>
          </p:nvSpPr>
          <p:spPr>
            <a:xfrm>
              <a:off x="647699" y="438150"/>
              <a:ext cx="10896600" cy="5981700"/>
            </a:xfrm>
            <a:prstGeom prst="roundRect">
              <a:avLst>
                <a:gd name="adj" fmla="val 4883"/>
              </a:avLst>
            </a:prstGeom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ircle: Hollow 71">
              <a:extLst>
                <a:ext uri="{FF2B5EF4-FFF2-40B4-BE49-F238E27FC236}">
                  <a16:creationId xmlns:a16="http://schemas.microsoft.com/office/drawing/2014/main" id="{9D5AF57F-840C-7272-E778-F3784A67DDC0}"/>
                </a:ext>
              </a:extLst>
            </p:cNvPr>
            <p:cNvSpPr/>
            <p:nvPr/>
          </p:nvSpPr>
          <p:spPr>
            <a:xfrm rot="20700000">
              <a:off x="8941188" y="1339240"/>
              <a:ext cx="2064994" cy="2064994"/>
            </a:xfrm>
            <a:prstGeom prst="donut">
              <a:avLst>
                <a:gd name="adj" fmla="val 37753"/>
              </a:avLst>
            </a:prstGeom>
            <a:gradFill>
              <a:gsLst>
                <a:gs pos="100000">
                  <a:schemeClr val="accent6"/>
                </a:gs>
                <a:gs pos="60000">
                  <a:schemeClr val="accent5"/>
                </a:gs>
                <a:gs pos="500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698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36">
              <a:extLst>
                <a:ext uri="{FF2B5EF4-FFF2-40B4-BE49-F238E27FC236}">
                  <a16:creationId xmlns:a16="http://schemas.microsoft.com/office/drawing/2014/main" id="{14BCDECE-BE39-43F9-519D-A60B4D0B249D}"/>
                </a:ext>
              </a:extLst>
            </p:cNvPr>
            <p:cNvSpPr/>
            <p:nvPr/>
          </p:nvSpPr>
          <p:spPr>
            <a:xfrm>
              <a:off x="647699" y="454667"/>
              <a:ext cx="10896598" cy="5981700"/>
            </a:xfrm>
            <a:prstGeom prst="roundRect">
              <a:avLst>
                <a:gd name="adj" fmla="val 4883"/>
              </a:avLst>
            </a:prstGeom>
            <a:solidFill>
              <a:schemeClr val="bg1">
                <a:alpha val="8000"/>
              </a:schemeClr>
            </a:solidFill>
            <a:ln w="15875">
              <a:gradFill flip="none" rotWithShape="1">
                <a:gsLst>
                  <a:gs pos="0">
                    <a:schemeClr val="bg1">
                      <a:alpha val="36000"/>
                    </a:schemeClr>
                  </a:gs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23000"/>
                    </a:schemeClr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88">
              <a:extLst>
                <a:ext uri="{FF2B5EF4-FFF2-40B4-BE49-F238E27FC236}">
                  <a16:creationId xmlns:a16="http://schemas.microsoft.com/office/drawing/2014/main" id="{9FB1FA04-1C41-CF3C-645F-9DC14CDAE992}"/>
                </a:ext>
              </a:extLst>
            </p:cNvPr>
            <p:cNvSpPr/>
            <p:nvPr/>
          </p:nvSpPr>
          <p:spPr>
            <a:xfrm rot="20700000">
              <a:off x="2265425" y="115033"/>
              <a:ext cx="2040676" cy="1346051"/>
            </a:xfrm>
            <a:custGeom>
              <a:avLst/>
              <a:gdLst>
                <a:gd name="connsiteX0" fmla="*/ 53717 w 2040676"/>
                <a:gd name="connsiteY0" fmla="*/ 0 h 1346051"/>
                <a:gd name="connsiteX1" fmla="*/ 808202 w 2040676"/>
                <a:gd name="connsiteY1" fmla="*/ 202164 h 1346051"/>
                <a:gd name="connsiteX2" fmla="*/ 799471 w 2040676"/>
                <a:gd name="connsiteY2" fmla="*/ 215114 h 1346051"/>
                <a:gd name="connsiteX3" fmla="*/ 779597 w 2040676"/>
                <a:gd name="connsiteY3" fmla="*/ 313554 h 1346051"/>
                <a:gd name="connsiteX4" fmla="*/ 1032497 w 2040676"/>
                <a:gd name="connsiteY4" fmla="*/ 566454 h 1346051"/>
                <a:gd name="connsiteX5" fmla="*/ 1265523 w 2040676"/>
                <a:gd name="connsiteY5" fmla="*/ 411994 h 1346051"/>
                <a:gd name="connsiteX6" fmla="*/ 1282242 w 2040676"/>
                <a:gd name="connsiteY6" fmla="*/ 329182 h 1346051"/>
                <a:gd name="connsiteX7" fmla="*/ 2040676 w 2040676"/>
                <a:gd name="connsiteY7" fmla="*/ 532404 h 1346051"/>
                <a:gd name="connsiteX8" fmla="*/ 1983855 w 2040676"/>
                <a:gd name="connsiteY8" fmla="*/ 715448 h 1346051"/>
                <a:gd name="connsiteX9" fmla="*/ 1032497 w 2040676"/>
                <a:gd name="connsiteY9" fmla="*/ 1346051 h 1346051"/>
                <a:gd name="connsiteX10" fmla="*/ 0 w 2040676"/>
                <a:gd name="connsiteY10" fmla="*/ 313554 h 1346051"/>
                <a:gd name="connsiteX11" fmla="*/ 20977 w 2040676"/>
                <a:gd name="connsiteY11" fmla="*/ 105470 h 1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676" h="1346051">
                  <a:moveTo>
                    <a:pt x="53717" y="0"/>
                  </a:moveTo>
                  <a:lnTo>
                    <a:pt x="808202" y="202164"/>
                  </a:lnTo>
                  <a:lnTo>
                    <a:pt x="799471" y="215114"/>
                  </a:lnTo>
                  <a:cubicBezTo>
                    <a:pt x="786674" y="245370"/>
                    <a:pt x="779597" y="278636"/>
                    <a:pt x="779597" y="313554"/>
                  </a:cubicBezTo>
                  <a:cubicBezTo>
                    <a:pt x="779597" y="453227"/>
                    <a:pt x="892824" y="566454"/>
                    <a:pt x="1032497" y="566454"/>
                  </a:cubicBezTo>
                  <a:cubicBezTo>
                    <a:pt x="1137252" y="566454"/>
                    <a:pt x="1227131" y="502764"/>
                    <a:pt x="1265523" y="411994"/>
                  </a:cubicBezTo>
                  <a:lnTo>
                    <a:pt x="1282242" y="329182"/>
                  </a:lnTo>
                  <a:lnTo>
                    <a:pt x="2040676" y="532404"/>
                  </a:lnTo>
                  <a:lnTo>
                    <a:pt x="1983855" y="715448"/>
                  </a:lnTo>
                  <a:cubicBezTo>
                    <a:pt x="1827114" y="1086027"/>
                    <a:pt x="1460171" y="1346051"/>
                    <a:pt x="1032497" y="1346051"/>
                  </a:cubicBezTo>
                  <a:cubicBezTo>
                    <a:pt x="462265" y="1346051"/>
                    <a:pt x="0" y="883786"/>
                    <a:pt x="0" y="313554"/>
                  </a:cubicBezTo>
                  <a:cubicBezTo>
                    <a:pt x="0" y="242275"/>
                    <a:pt x="7223" y="172683"/>
                    <a:pt x="20977" y="105470"/>
                  </a:cubicBezTo>
                  <a:close/>
                </a:path>
              </a:pathLst>
            </a:custGeom>
            <a:gradFill>
              <a:gsLst>
                <a:gs pos="100000">
                  <a:srgbClr val="056768">
                    <a:alpha val="0"/>
                  </a:srgbClr>
                </a:gs>
                <a:gs pos="60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D2AF05BC-DA66-3859-918A-AB795B2E97D4}"/>
                </a:ext>
              </a:extLst>
            </p:cNvPr>
            <p:cNvSpPr/>
            <p:nvPr/>
          </p:nvSpPr>
          <p:spPr>
            <a:xfrm>
              <a:off x="8994993" y="5230813"/>
              <a:ext cx="2584231" cy="1222070"/>
            </a:xfrm>
            <a:custGeom>
              <a:avLst/>
              <a:gdLst>
                <a:gd name="connsiteX0" fmla="*/ 1525169 w 2440693"/>
                <a:gd name="connsiteY0" fmla="*/ 0 h 1149657"/>
                <a:gd name="connsiteX1" fmla="*/ 2412927 w 2440693"/>
                <a:gd name="connsiteY1" fmla="*/ 271173 h 1149657"/>
                <a:gd name="connsiteX2" fmla="*/ 2440693 w 2440693"/>
                <a:gd name="connsiteY2" fmla="*/ 291936 h 1149657"/>
                <a:gd name="connsiteX3" fmla="*/ 2440693 w 2440693"/>
                <a:gd name="connsiteY3" fmla="*/ 857571 h 1149657"/>
                <a:gd name="connsiteX4" fmla="*/ 2148607 w 2440693"/>
                <a:gd name="connsiteY4" fmla="*/ 1149657 h 1149657"/>
                <a:gd name="connsiteX5" fmla="*/ 0 w 2440693"/>
                <a:gd name="connsiteY5" fmla="*/ 1149657 h 1149657"/>
                <a:gd name="connsiteX6" fmla="*/ 8747 w 2440693"/>
                <a:gd name="connsiteY6" fmla="*/ 1115642 h 1149657"/>
                <a:gd name="connsiteX7" fmla="*/ 1525169 w 2440693"/>
                <a:gd name="connsiteY7" fmla="*/ 0 h 114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693" h="1149657">
                  <a:moveTo>
                    <a:pt x="1525169" y="0"/>
                  </a:moveTo>
                  <a:cubicBezTo>
                    <a:pt x="1854015" y="0"/>
                    <a:pt x="2159512" y="99969"/>
                    <a:pt x="2412927" y="271173"/>
                  </a:cubicBezTo>
                  <a:lnTo>
                    <a:pt x="2440693" y="291936"/>
                  </a:lnTo>
                  <a:lnTo>
                    <a:pt x="2440693" y="857571"/>
                  </a:lnTo>
                  <a:cubicBezTo>
                    <a:pt x="2440693" y="1018886"/>
                    <a:pt x="2309922" y="1149657"/>
                    <a:pt x="2148607" y="1149657"/>
                  </a:cubicBezTo>
                  <a:lnTo>
                    <a:pt x="0" y="1149657"/>
                  </a:lnTo>
                  <a:lnTo>
                    <a:pt x="8747" y="1115642"/>
                  </a:lnTo>
                  <a:cubicBezTo>
                    <a:pt x="209781" y="469295"/>
                    <a:pt x="812670" y="0"/>
                    <a:pt x="152516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99">
              <a:extLst>
                <a:ext uri="{FF2B5EF4-FFF2-40B4-BE49-F238E27FC236}">
                  <a16:creationId xmlns:a16="http://schemas.microsoft.com/office/drawing/2014/main" id="{CE2AEB4C-0D3D-5B89-E5CD-85C0EC323D53}"/>
                </a:ext>
              </a:extLst>
            </p:cNvPr>
            <p:cNvSpPr/>
            <p:nvPr/>
          </p:nvSpPr>
          <p:spPr>
            <a:xfrm>
              <a:off x="586831" y="894521"/>
              <a:ext cx="1000694" cy="2745758"/>
            </a:xfrm>
            <a:custGeom>
              <a:avLst/>
              <a:gdLst>
                <a:gd name="connsiteX0" fmla="*/ 0 w 1000694"/>
                <a:gd name="connsiteY0" fmla="*/ 0 h 2948702"/>
                <a:gd name="connsiteX1" fmla="*/ 30934 w 1000694"/>
                <a:gd name="connsiteY1" fmla="*/ 11322 h 2948702"/>
                <a:gd name="connsiteX2" fmla="*/ 1000694 w 1000694"/>
                <a:gd name="connsiteY2" fmla="*/ 1474351 h 2948702"/>
                <a:gd name="connsiteX3" fmla="*/ 30934 w 1000694"/>
                <a:gd name="connsiteY3" fmla="*/ 2937380 h 2948702"/>
                <a:gd name="connsiteX4" fmla="*/ 0 w 1000694"/>
                <a:gd name="connsiteY4" fmla="*/ 2948702 h 294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94" h="2948702">
                  <a:moveTo>
                    <a:pt x="0" y="0"/>
                  </a:moveTo>
                  <a:lnTo>
                    <a:pt x="30934" y="11322"/>
                  </a:lnTo>
                  <a:cubicBezTo>
                    <a:pt x="600821" y="252364"/>
                    <a:pt x="1000694" y="816660"/>
                    <a:pt x="1000694" y="1474351"/>
                  </a:cubicBezTo>
                  <a:cubicBezTo>
                    <a:pt x="1000694" y="2132043"/>
                    <a:pt x="600821" y="2696338"/>
                    <a:pt x="30934" y="2937380"/>
                  </a:cubicBezTo>
                  <a:lnTo>
                    <a:pt x="0" y="29487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09">
              <a:extLst>
                <a:ext uri="{FF2B5EF4-FFF2-40B4-BE49-F238E27FC236}">
                  <a16:creationId xmlns:a16="http://schemas.microsoft.com/office/drawing/2014/main" id="{C43419BA-56BC-B96D-80F1-F6890F4E763B}"/>
                </a:ext>
              </a:extLst>
            </p:cNvPr>
            <p:cNvSpPr/>
            <p:nvPr/>
          </p:nvSpPr>
          <p:spPr>
            <a:xfrm rot="20700000">
              <a:off x="1187127" y="5495538"/>
              <a:ext cx="1901841" cy="1219125"/>
            </a:xfrm>
            <a:custGeom>
              <a:avLst/>
              <a:gdLst>
                <a:gd name="connsiteX0" fmla="*/ 1220828 w 1901841"/>
                <a:gd name="connsiteY0" fmla="*/ 43575 h 1219125"/>
                <a:gd name="connsiteX1" fmla="*/ 1901841 w 1901841"/>
                <a:gd name="connsiteY1" fmla="*/ 969234 h 1219125"/>
                <a:gd name="connsiteX2" fmla="*/ 1882150 w 1901841"/>
                <a:gd name="connsiteY2" fmla="*/ 1164569 h 1219125"/>
                <a:gd name="connsiteX3" fmla="*/ 1865214 w 1901841"/>
                <a:gd name="connsiteY3" fmla="*/ 1219125 h 1219125"/>
                <a:gd name="connsiteX4" fmla="*/ 1157828 w 1901841"/>
                <a:gd name="connsiteY4" fmla="*/ 1029582 h 1219125"/>
                <a:gd name="connsiteX5" fmla="*/ 1170011 w 1901841"/>
                <a:gd name="connsiteY5" fmla="*/ 969234 h 1219125"/>
                <a:gd name="connsiteX6" fmla="*/ 980452 w 1901841"/>
                <a:gd name="connsiteY6" fmla="*/ 736653 h 1219125"/>
                <a:gd name="connsiteX7" fmla="*/ 932607 w 1901841"/>
                <a:gd name="connsiteY7" fmla="*/ 731830 h 1219125"/>
                <a:gd name="connsiteX8" fmla="*/ 713859 w 1901841"/>
                <a:gd name="connsiteY8" fmla="*/ 876826 h 1219125"/>
                <a:gd name="connsiteX9" fmla="*/ 707386 w 1901841"/>
                <a:gd name="connsiteY9" fmla="*/ 908886 h 1219125"/>
                <a:gd name="connsiteX10" fmla="*/ 0 w 1901841"/>
                <a:gd name="connsiteY10" fmla="*/ 719343 h 1219125"/>
                <a:gd name="connsiteX11" fmla="*/ 39540 w 1901841"/>
                <a:gd name="connsiteY11" fmla="*/ 591965 h 1219125"/>
                <a:gd name="connsiteX12" fmla="*/ 932607 w 1901841"/>
                <a:gd name="connsiteY12" fmla="*/ 0 h 1219125"/>
                <a:gd name="connsiteX13" fmla="*/ 1220828 w 1901841"/>
                <a:gd name="connsiteY13" fmla="*/ 43575 h 12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1841" h="1219125">
                  <a:moveTo>
                    <a:pt x="1220828" y="43575"/>
                  </a:moveTo>
                  <a:cubicBezTo>
                    <a:pt x="1615372" y="166291"/>
                    <a:pt x="1901841" y="534309"/>
                    <a:pt x="1901841" y="969234"/>
                  </a:cubicBezTo>
                  <a:cubicBezTo>
                    <a:pt x="1901841" y="1036146"/>
                    <a:pt x="1895061" y="1101474"/>
                    <a:pt x="1882150" y="1164569"/>
                  </a:cubicBezTo>
                  <a:lnTo>
                    <a:pt x="1865214" y="1219125"/>
                  </a:lnTo>
                  <a:lnTo>
                    <a:pt x="1157828" y="1029582"/>
                  </a:lnTo>
                  <a:lnTo>
                    <a:pt x="1170011" y="969234"/>
                  </a:lnTo>
                  <a:cubicBezTo>
                    <a:pt x="1170012" y="854508"/>
                    <a:pt x="1088633" y="758790"/>
                    <a:pt x="980452" y="736653"/>
                  </a:cubicBezTo>
                  <a:cubicBezTo>
                    <a:pt x="964998" y="733491"/>
                    <a:pt x="948997" y="731830"/>
                    <a:pt x="932607" y="731830"/>
                  </a:cubicBezTo>
                  <a:cubicBezTo>
                    <a:pt x="834271" y="731830"/>
                    <a:pt x="749899" y="791618"/>
                    <a:pt x="713859" y="876826"/>
                  </a:cubicBezTo>
                  <a:lnTo>
                    <a:pt x="707386" y="908886"/>
                  </a:lnTo>
                  <a:lnTo>
                    <a:pt x="0" y="719343"/>
                  </a:lnTo>
                  <a:lnTo>
                    <a:pt x="39540" y="591965"/>
                  </a:lnTo>
                  <a:cubicBezTo>
                    <a:pt x="186678" y="244092"/>
                    <a:pt x="531138" y="0"/>
                    <a:pt x="932607" y="0"/>
                  </a:cubicBezTo>
                  <a:cubicBezTo>
                    <a:pt x="1032975" y="0"/>
                    <a:pt x="1129778" y="15255"/>
                    <a:pt x="1220828" y="43575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0"/>
                  </a:schemeClr>
                </a:gs>
                <a:gs pos="60000">
                  <a:srgbClr val="056768">
                    <a:alpha val="0"/>
                  </a:srgbClr>
                </a:gs>
                <a:gs pos="5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326510" y="-78364"/>
            <a:ext cx="13314350" cy="719325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BE445640-8299-73A0-B110-419B37DE4938}"/>
              </a:ext>
            </a:extLst>
          </p:cNvPr>
          <p:cNvSpPr txBox="1"/>
          <p:nvPr/>
        </p:nvSpPr>
        <p:spPr>
          <a:xfrm>
            <a:off x="1338985" y="1389603"/>
            <a:ext cx="77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Quadro-</a:t>
            </a:r>
            <a:r>
              <a:rPr lang="en-US" sz="200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síntese</a:t>
            </a:r>
            <a:endParaRPr lang="en-US" sz="200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CF61150-336D-E1E7-157C-BB20DCDB25F3}"/>
              </a:ext>
            </a:extLst>
          </p:cNvPr>
          <p:cNvCxnSpPr/>
          <p:nvPr/>
        </p:nvCxnSpPr>
        <p:spPr>
          <a:xfrm>
            <a:off x="3413760" y="1926336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8A5BF352-FCD8-9B65-C6DC-034AE1CE4768}"/>
              </a:ext>
            </a:extLst>
          </p:cNvPr>
          <p:cNvSpPr/>
          <p:nvPr/>
        </p:nvSpPr>
        <p:spPr>
          <a:xfrm>
            <a:off x="1360709" y="3098379"/>
            <a:ext cx="1972350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Simbolismo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06FC680D-14A8-E49A-E020-6E01776634EA}"/>
              </a:ext>
            </a:extLst>
          </p:cNvPr>
          <p:cNvSpPr/>
          <p:nvPr/>
        </p:nvSpPr>
        <p:spPr>
          <a:xfrm>
            <a:off x="3597251" y="2039106"/>
            <a:ext cx="2951340" cy="152369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Fascinação pelo </a:t>
            </a:r>
          </a:p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tema da morte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, sem qualquer forma de transcendência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D67B17F1-F604-A431-936F-00F2C7A5CA9C}"/>
              </a:ext>
            </a:extLst>
          </p:cNvPr>
          <p:cNvSpPr/>
          <p:nvPr/>
        </p:nvSpPr>
        <p:spPr>
          <a:xfrm>
            <a:off x="6790136" y="2038704"/>
            <a:ext cx="3303828" cy="152409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Forte tendência de cunho metafísico-existencial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(angústia cósmica)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D9F2924E-34BD-E810-8F1F-7115FC29F4A6}"/>
              </a:ext>
            </a:extLst>
          </p:cNvPr>
          <p:cNvSpPr/>
          <p:nvPr/>
        </p:nvSpPr>
        <p:spPr>
          <a:xfrm>
            <a:off x="3597251" y="3999785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Profundo pessimismo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(niilismo)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5377EE4D-4833-5F69-2C63-AFBCFA22D23F}"/>
              </a:ext>
            </a:extLst>
          </p:cNvPr>
          <p:cNvSpPr/>
          <p:nvPr/>
        </p:nvSpPr>
        <p:spPr>
          <a:xfrm>
            <a:off x="6790136" y="3999785"/>
            <a:ext cx="3303827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Emprego de ousadas metáforas e de </a:t>
            </a:r>
          </a:p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maiúsculas alegóricas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FAB24DD-A3CC-0A85-2A1A-1EFA86FFBA2C}"/>
              </a:ext>
            </a:extLst>
          </p:cNvPr>
          <p:cNvSpPr/>
          <p:nvPr/>
        </p:nvSpPr>
        <p:spPr>
          <a:xfrm>
            <a:off x="11118068" y="1080781"/>
            <a:ext cx="281473" cy="5024319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0023F467-530E-E16D-7381-E753AED17D88}"/>
              </a:ext>
            </a:extLst>
          </p:cNvPr>
          <p:cNvSpPr/>
          <p:nvPr/>
        </p:nvSpPr>
        <p:spPr>
          <a:xfrm>
            <a:off x="11216909" y="3361526"/>
            <a:ext cx="101931" cy="612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>
            <a:extLst>
              <a:ext uri="{FF2B5EF4-FFF2-40B4-BE49-F238E27FC236}">
                <a16:creationId xmlns:a16="http://schemas.microsoft.com/office/drawing/2014/main" id="{57071A13-B8E2-8233-494A-3A8E20A2033B}"/>
              </a:ext>
            </a:extLst>
          </p:cNvPr>
          <p:cNvSpPr/>
          <p:nvPr/>
        </p:nvSpPr>
        <p:spPr>
          <a:xfrm>
            <a:off x="11208815" y="1171995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>
            <a:extLst>
              <a:ext uri="{FF2B5EF4-FFF2-40B4-BE49-F238E27FC236}">
                <a16:creationId xmlns:a16="http://schemas.microsoft.com/office/drawing/2014/main" id="{910EF526-1B8C-AD6C-25C1-FB2AE9EB7FB3}"/>
              </a:ext>
            </a:extLst>
          </p:cNvPr>
          <p:cNvSpPr/>
          <p:nvPr/>
        </p:nvSpPr>
        <p:spPr>
          <a:xfrm rot="10800000">
            <a:off x="11208815" y="5897381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992452CF-C330-0E8A-4B12-7D2D9FFFC363}"/>
              </a:ext>
            </a:extLst>
          </p:cNvPr>
          <p:cNvSpPr/>
          <p:nvPr/>
        </p:nvSpPr>
        <p:spPr>
          <a:xfrm>
            <a:off x="8832205" y="-499567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C2CBCC1-6B4D-B3CA-9FEF-86E44A71B961}"/>
              </a:ext>
            </a:extLst>
          </p:cNvPr>
          <p:cNvCxnSpPr/>
          <p:nvPr/>
        </p:nvCxnSpPr>
        <p:spPr>
          <a:xfrm>
            <a:off x="3413760" y="8339623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5161E3BD-64A5-9617-71F4-805A78DFFF41}"/>
              </a:ext>
            </a:extLst>
          </p:cNvPr>
          <p:cNvSpPr/>
          <p:nvPr/>
        </p:nvSpPr>
        <p:spPr>
          <a:xfrm>
            <a:off x="1505129" y="8451991"/>
            <a:ext cx="1860211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Realismo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1678D22B-A922-8E64-F5A2-C97B85B448F9}"/>
              </a:ext>
            </a:extLst>
          </p:cNvPr>
          <p:cNvSpPr/>
          <p:nvPr/>
        </p:nvSpPr>
        <p:spPr>
          <a:xfrm>
            <a:off x="3597251" y="8452393"/>
            <a:ext cx="2951340" cy="152369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Antirromantismo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F0BECEBE-2C8D-5836-6AA7-2685BF23629D}"/>
              </a:ext>
            </a:extLst>
          </p:cNvPr>
          <p:cNvSpPr/>
          <p:nvPr/>
        </p:nvSpPr>
        <p:spPr>
          <a:xfrm>
            <a:off x="6790136" y="8452393"/>
            <a:ext cx="2952000" cy="152369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Aversão a qualquer tipo de idealização em relação à vida ou ao ser humano, vistos, invariavelmente, sob seus piores aspectos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6201F4BC-1DA1-B3E8-B319-BE2D062FEF50}"/>
              </a:ext>
            </a:extLst>
          </p:cNvPr>
          <p:cNvCxnSpPr>
            <a:cxnSpLocks/>
          </p:cNvCxnSpPr>
          <p:nvPr/>
        </p:nvCxnSpPr>
        <p:spPr>
          <a:xfrm flipH="1">
            <a:off x="1510588" y="10157507"/>
            <a:ext cx="9748216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3B99E5F9-3A32-47FC-715E-0966A149160A}"/>
              </a:ext>
            </a:extLst>
          </p:cNvPr>
          <p:cNvSpPr/>
          <p:nvPr/>
        </p:nvSpPr>
        <p:spPr>
          <a:xfrm>
            <a:off x="1505129" y="10413072"/>
            <a:ext cx="2058690" cy="883941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Naturalismo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27464636-3D68-0C16-813F-C987A0F60AB2}"/>
              </a:ext>
            </a:extLst>
          </p:cNvPr>
          <p:cNvSpPr/>
          <p:nvPr/>
        </p:nvSpPr>
        <p:spPr>
          <a:xfrm>
            <a:off x="3597251" y="10413072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Obsessão cientificista</a:t>
            </a:r>
          </a:p>
          <a:p>
            <a:pPr algn="ctr">
              <a:spcBef>
                <a:spcPct val="0"/>
              </a:spcBef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Linguagem fortemente ligada às ciências naturais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D1F1896B-A542-D897-2C15-FD8CB6AAC137}"/>
              </a:ext>
            </a:extLst>
          </p:cNvPr>
          <p:cNvSpPr/>
          <p:nvPr/>
        </p:nvSpPr>
        <p:spPr>
          <a:xfrm>
            <a:off x="6790137" y="10413072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Poesia escatológica e </a:t>
            </a:r>
            <a:r>
              <a:rPr lang="pt-BR" sz="16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apoética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Temas e imagens de absoluto mau gosto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2" name="TextBox 44">
            <a:extLst>
              <a:ext uri="{FF2B5EF4-FFF2-40B4-BE49-F238E27FC236}">
                <a16:creationId xmlns:a16="http://schemas.microsoft.com/office/drawing/2014/main" id="{54514091-DCF2-A3BE-E6B9-D1DC452D2534}"/>
              </a:ext>
            </a:extLst>
          </p:cNvPr>
          <p:cNvSpPr txBox="1"/>
          <p:nvPr/>
        </p:nvSpPr>
        <p:spPr>
          <a:xfrm>
            <a:off x="1013922" y="620292"/>
            <a:ext cx="84188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Características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Eu</a:t>
            </a:r>
          </a:p>
        </p:txBody>
      </p:sp>
    </p:spTree>
    <p:extLst>
      <p:ext uri="{BB962C8B-B14F-4D97-AF65-F5344CB8AC3E}">
        <p14:creationId xmlns:p14="http://schemas.microsoft.com/office/powerpoint/2010/main" val="174845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4" y="0"/>
            <a:ext cx="12668743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76000"/>
                </a:srgbClr>
              </a:gs>
              <a:gs pos="40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114">
            <a:extLst>
              <a:ext uri="{FF2B5EF4-FFF2-40B4-BE49-F238E27FC236}">
                <a16:creationId xmlns:a16="http://schemas.microsoft.com/office/drawing/2014/main" id="{6E08F102-6FE1-87C2-77AB-A484EAF3818C}"/>
              </a:ext>
            </a:extLst>
          </p:cNvPr>
          <p:cNvGrpSpPr/>
          <p:nvPr/>
        </p:nvGrpSpPr>
        <p:grpSpPr>
          <a:xfrm>
            <a:off x="1057276" y="115033"/>
            <a:ext cx="10521948" cy="6599630"/>
            <a:chOff x="586831" y="115033"/>
            <a:chExt cx="10992393" cy="6599630"/>
          </a:xfrm>
        </p:grpSpPr>
        <p:sp useBgFill="1">
          <p:nvSpPr>
            <p:cNvPr id="10" name="Rectangle: Rounded Corners 89">
              <a:extLst>
                <a:ext uri="{FF2B5EF4-FFF2-40B4-BE49-F238E27FC236}">
                  <a16:creationId xmlns:a16="http://schemas.microsoft.com/office/drawing/2014/main" id="{AEC4A15F-21A2-56CB-21D9-8560BD997980}"/>
                </a:ext>
              </a:extLst>
            </p:cNvPr>
            <p:cNvSpPr/>
            <p:nvPr/>
          </p:nvSpPr>
          <p:spPr>
            <a:xfrm>
              <a:off x="647699" y="438150"/>
              <a:ext cx="10896600" cy="5981700"/>
            </a:xfrm>
            <a:prstGeom prst="roundRect">
              <a:avLst>
                <a:gd name="adj" fmla="val 4883"/>
              </a:avLst>
            </a:prstGeom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ircle: Hollow 71">
              <a:extLst>
                <a:ext uri="{FF2B5EF4-FFF2-40B4-BE49-F238E27FC236}">
                  <a16:creationId xmlns:a16="http://schemas.microsoft.com/office/drawing/2014/main" id="{9D5AF57F-840C-7272-E778-F3784A67DDC0}"/>
                </a:ext>
              </a:extLst>
            </p:cNvPr>
            <p:cNvSpPr/>
            <p:nvPr/>
          </p:nvSpPr>
          <p:spPr>
            <a:xfrm rot="20700000">
              <a:off x="8941188" y="1339240"/>
              <a:ext cx="2064994" cy="2064994"/>
            </a:xfrm>
            <a:prstGeom prst="donut">
              <a:avLst>
                <a:gd name="adj" fmla="val 37753"/>
              </a:avLst>
            </a:prstGeom>
            <a:gradFill>
              <a:gsLst>
                <a:gs pos="100000">
                  <a:schemeClr val="accent6"/>
                </a:gs>
                <a:gs pos="60000">
                  <a:schemeClr val="accent5"/>
                </a:gs>
                <a:gs pos="500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698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36">
              <a:extLst>
                <a:ext uri="{FF2B5EF4-FFF2-40B4-BE49-F238E27FC236}">
                  <a16:creationId xmlns:a16="http://schemas.microsoft.com/office/drawing/2014/main" id="{14BCDECE-BE39-43F9-519D-A60B4D0B249D}"/>
                </a:ext>
              </a:extLst>
            </p:cNvPr>
            <p:cNvSpPr/>
            <p:nvPr/>
          </p:nvSpPr>
          <p:spPr>
            <a:xfrm>
              <a:off x="647699" y="454667"/>
              <a:ext cx="10896598" cy="5981700"/>
            </a:xfrm>
            <a:prstGeom prst="roundRect">
              <a:avLst>
                <a:gd name="adj" fmla="val 4883"/>
              </a:avLst>
            </a:prstGeom>
            <a:solidFill>
              <a:schemeClr val="bg1">
                <a:alpha val="8000"/>
              </a:schemeClr>
            </a:solidFill>
            <a:ln w="15875">
              <a:gradFill flip="none" rotWithShape="1">
                <a:gsLst>
                  <a:gs pos="0">
                    <a:schemeClr val="bg1">
                      <a:alpha val="36000"/>
                    </a:schemeClr>
                  </a:gs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23000"/>
                    </a:schemeClr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88">
              <a:extLst>
                <a:ext uri="{FF2B5EF4-FFF2-40B4-BE49-F238E27FC236}">
                  <a16:creationId xmlns:a16="http://schemas.microsoft.com/office/drawing/2014/main" id="{9FB1FA04-1C41-CF3C-645F-9DC14CDAE992}"/>
                </a:ext>
              </a:extLst>
            </p:cNvPr>
            <p:cNvSpPr/>
            <p:nvPr/>
          </p:nvSpPr>
          <p:spPr>
            <a:xfrm rot="20700000">
              <a:off x="2265425" y="115033"/>
              <a:ext cx="2040676" cy="1346051"/>
            </a:xfrm>
            <a:custGeom>
              <a:avLst/>
              <a:gdLst>
                <a:gd name="connsiteX0" fmla="*/ 53717 w 2040676"/>
                <a:gd name="connsiteY0" fmla="*/ 0 h 1346051"/>
                <a:gd name="connsiteX1" fmla="*/ 808202 w 2040676"/>
                <a:gd name="connsiteY1" fmla="*/ 202164 h 1346051"/>
                <a:gd name="connsiteX2" fmla="*/ 799471 w 2040676"/>
                <a:gd name="connsiteY2" fmla="*/ 215114 h 1346051"/>
                <a:gd name="connsiteX3" fmla="*/ 779597 w 2040676"/>
                <a:gd name="connsiteY3" fmla="*/ 313554 h 1346051"/>
                <a:gd name="connsiteX4" fmla="*/ 1032497 w 2040676"/>
                <a:gd name="connsiteY4" fmla="*/ 566454 h 1346051"/>
                <a:gd name="connsiteX5" fmla="*/ 1265523 w 2040676"/>
                <a:gd name="connsiteY5" fmla="*/ 411994 h 1346051"/>
                <a:gd name="connsiteX6" fmla="*/ 1282242 w 2040676"/>
                <a:gd name="connsiteY6" fmla="*/ 329182 h 1346051"/>
                <a:gd name="connsiteX7" fmla="*/ 2040676 w 2040676"/>
                <a:gd name="connsiteY7" fmla="*/ 532404 h 1346051"/>
                <a:gd name="connsiteX8" fmla="*/ 1983855 w 2040676"/>
                <a:gd name="connsiteY8" fmla="*/ 715448 h 1346051"/>
                <a:gd name="connsiteX9" fmla="*/ 1032497 w 2040676"/>
                <a:gd name="connsiteY9" fmla="*/ 1346051 h 1346051"/>
                <a:gd name="connsiteX10" fmla="*/ 0 w 2040676"/>
                <a:gd name="connsiteY10" fmla="*/ 313554 h 1346051"/>
                <a:gd name="connsiteX11" fmla="*/ 20977 w 2040676"/>
                <a:gd name="connsiteY11" fmla="*/ 105470 h 1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676" h="1346051">
                  <a:moveTo>
                    <a:pt x="53717" y="0"/>
                  </a:moveTo>
                  <a:lnTo>
                    <a:pt x="808202" y="202164"/>
                  </a:lnTo>
                  <a:lnTo>
                    <a:pt x="799471" y="215114"/>
                  </a:lnTo>
                  <a:cubicBezTo>
                    <a:pt x="786674" y="245370"/>
                    <a:pt x="779597" y="278636"/>
                    <a:pt x="779597" y="313554"/>
                  </a:cubicBezTo>
                  <a:cubicBezTo>
                    <a:pt x="779597" y="453227"/>
                    <a:pt x="892824" y="566454"/>
                    <a:pt x="1032497" y="566454"/>
                  </a:cubicBezTo>
                  <a:cubicBezTo>
                    <a:pt x="1137252" y="566454"/>
                    <a:pt x="1227131" y="502764"/>
                    <a:pt x="1265523" y="411994"/>
                  </a:cubicBezTo>
                  <a:lnTo>
                    <a:pt x="1282242" y="329182"/>
                  </a:lnTo>
                  <a:lnTo>
                    <a:pt x="2040676" y="532404"/>
                  </a:lnTo>
                  <a:lnTo>
                    <a:pt x="1983855" y="715448"/>
                  </a:lnTo>
                  <a:cubicBezTo>
                    <a:pt x="1827114" y="1086027"/>
                    <a:pt x="1460171" y="1346051"/>
                    <a:pt x="1032497" y="1346051"/>
                  </a:cubicBezTo>
                  <a:cubicBezTo>
                    <a:pt x="462265" y="1346051"/>
                    <a:pt x="0" y="883786"/>
                    <a:pt x="0" y="313554"/>
                  </a:cubicBezTo>
                  <a:cubicBezTo>
                    <a:pt x="0" y="242275"/>
                    <a:pt x="7223" y="172683"/>
                    <a:pt x="20977" y="105470"/>
                  </a:cubicBezTo>
                  <a:close/>
                </a:path>
              </a:pathLst>
            </a:custGeom>
            <a:gradFill>
              <a:gsLst>
                <a:gs pos="100000">
                  <a:srgbClr val="056768">
                    <a:alpha val="0"/>
                  </a:srgbClr>
                </a:gs>
                <a:gs pos="60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D2AF05BC-DA66-3859-918A-AB795B2E97D4}"/>
                </a:ext>
              </a:extLst>
            </p:cNvPr>
            <p:cNvSpPr/>
            <p:nvPr/>
          </p:nvSpPr>
          <p:spPr>
            <a:xfrm>
              <a:off x="8994993" y="5230813"/>
              <a:ext cx="2584231" cy="1222070"/>
            </a:xfrm>
            <a:custGeom>
              <a:avLst/>
              <a:gdLst>
                <a:gd name="connsiteX0" fmla="*/ 1525169 w 2440693"/>
                <a:gd name="connsiteY0" fmla="*/ 0 h 1149657"/>
                <a:gd name="connsiteX1" fmla="*/ 2412927 w 2440693"/>
                <a:gd name="connsiteY1" fmla="*/ 271173 h 1149657"/>
                <a:gd name="connsiteX2" fmla="*/ 2440693 w 2440693"/>
                <a:gd name="connsiteY2" fmla="*/ 291936 h 1149657"/>
                <a:gd name="connsiteX3" fmla="*/ 2440693 w 2440693"/>
                <a:gd name="connsiteY3" fmla="*/ 857571 h 1149657"/>
                <a:gd name="connsiteX4" fmla="*/ 2148607 w 2440693"/>
                <a:gd name="connsiteY4" fmla="*/ 1149657 h 1149657"/>
                <a:gd name="connsiteX5" fmla="*/ 0 w 2440693"/>
                <a:gd name="connsiteY5" fmla="*/ 1149657 h 1149657"/>
                <a:gd name="connsiteX6" fmla="*/ 8747 w 2440693"/>
                <a:gd name="connsiteY6" fmla="*/ 1115642 h 1149657"/>
                <a:gd name="connsiteX7" fmla="*/ 1525169 w 2440693"/>
                <a:gd name="connsiteY7" fmla="*/ 0 h 114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693" h="1149657">
                  <a:moveTo>
                    <a:pt x="1525169" y="0"/>
                  </a:moveTo>
                  <a:cubicBezTo>
                    <a:pt x="1854015" y="0"/>
                    <a:pt x="2159512" y="99969"/>
                    <a:pt x="2412927" y="271173"/>
                  </a:cubicBezTo>
                  <a:lnTo>
                    <a:pt x="2440693" y="291936"/>
                  </a:lnTo>
                  <a:lnTo>
                    <a:pt x="2440693" y="857571"/>
                  </a:lnTo>
                  <a:cubicBezTo>
                    <a:pt x="2440693" y="1018886"/>
                    <a:pt x="2309922" y="1149657"/>
                    <a:pt x="2148607" y="1149657"/>
                  </a:cubicBezTo>
                  <a:lnTo>
                    <a:pt x="0" y="1149657"/>
                  </a:lnTo>
                  <a:lnTo>
                    <a:pt x="8747" y="1115642"/>
                  </a:lnTo>
                  <a:cubicBezTo>
                    <a:pt x="209781" y="469295"/>
                    <a:pt x="812670" y="0"/>
                    <a:pt x="152516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99">
              <a:extLst>
                <a:ext uri="{FF2B5EF4-FFF2-40B4-BE49-F238E27FC236}">
                  <a16:creationId xmlns:a16="http://schemas.microsoft.com/office/drawing/2014/main" id="{CE2AEB4C-0D3D-5B89-E5CD-85C0EC323D53}"/>
                </a:ext>
              </a:extLst>
            </p:cNvPr>
            <p:cNvSpPr/>
            <p:nvPr/>
          </p:nvSpPr>
          <p:spPr>
            <a:xfrm>
              <a:off x="586831" y="894521"/>
              <a:ext cx="1000694" cy="2745758"/>
            </a:xfrm>
            <a:custGeom>
              <a:avLst/>
              <a:gdLst>
                <a:gd name="connsiteX0" fmla="*/ 0 w 1000694"/>
                <a:gd name="connsiteY0" fmla="*/ 0 h 2948702"/>
                <a:gd name="connsiteX1" fmla="*/ 30934 w 1000694"/>
                <a:gd name="connsiteY1" fmla="*/ 11322 h 2948702"/>
                <a:gd name="connsiteX2" fmla="*/ 1000694 w 1000694"/>
                <a:gd name="connsiteY2" fmla="*/ 1474351 h 2948702"/>
                <a:gd name="connsiteX3" fmla="*/ 30934 w 1000694"/>
                <a:gd name="connsiteY3" fmla="*/ 2937380 h 2948702"/>
                <a:gd name="connsiteX4" fmla="*/ 0 w 1000694"/>
                <a:gd name="connsiteY4" fmla="*/ 2948702 h 294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94" h="2948702">
                  <a:moveTo>
                    <a:pt x="0" y="0"/>
                  </a:moveTo>
                  <a:lnTo>
                    <a:pt x="30934" y="11322"/>
                  </a:lnTo>
                  <a:cubicBezTo>
                    <a:pt x="600821" y="252364"/>
                    <a:pt x="1000694" y="816660"/>
                    <a:pt x="1000694" y="1474351"/>
                  </a:cubicBezTo>
                  <a:cubicBezTo>
                    <a:pt x="1000694" y="2132043"/>
                    <a:pt x="600821" y="2696338"/>
                    <a:pt x="30934" y="2937380"/>
                  </a:cubicBezTo>
                  <a:lnTo>
                    <a:pt x="0" y="29487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09">
              <a:extLst>
                <a:ext uri="{FF2B5EF4-FFF2-40B4-BE49-F238E27FC236}">
                  <a16:creationId xmlns:a16="http://schemas.microsoft.com/office/drawing/2014/main" id="{C43419BA-56BC-B96D-80F1-F6890F4E763B}"/>
                </a:ext>
              </a:extLst>
            </p:cNvPr>
            <p:cNvSpPr/>
            <p:nvPr/>
          </p:nvSpPr>
          <p:spPr>
            <a:xfrm rot="20700000">
              <a:off x="1187127" y="5495538"/>
              <a:ext cx="1901841" cy="1219125"/>
            </a:xfrm>
            <a:custGeom>
              <a:avLst/>
              <a:gdLst>
                <a:gd name="connsiteX0" fmla="*/ 1220828 w 1901841"/>
                <a:gd name="connsiteY0" fmla="*/ 43575 h 1219125"/>
                <a:gd name="connsiteX1" fmla="*/ 1901841 w 1901841"/>
                <a:gd name="connsiteY1" fmla="*/ 969234 h 1219125"/>
                <a:gd name="connsiteX2" fmla="*/ 1882150 w 1901841"/>
                <a:gd name="connsiteY2" fmla="*/ 1164569 h 1219125"/>
                <a:gd name="connsiteX3" fmla="*/ 1865214 w 1901841"/>
                <a:gd name="connsiteY3" fmla="*/ 1219125 h 1219125"/>
                <a:gd name="connsiteX4" fmla="*/ 1157828 w 1901841"/>
                <a:gd name="connsiteY4" fmla="*/ 1029582 h 1219125"/>
                <a:gd name="connsiteX5" fmla="*/ 1170011 w 1901841"/>
                <a:gd name="connsiteY5" fmla="*/ 969234 h 1219125"/>
                <a:gd name="connsiteX6" fmla="*/ 980452 w 1901841"/>
                <a:gd name="connsiteY6" fmla="*/ 736653 h 1219125"/>
                <a:gd name="connsiteX7" fmla="*/ 932607 w 1901841"/>
                <a:gd name="connsiteY7" fmla="*/ 731830 h 1219125"/>
                <a:gd name="connsiteX8" fmla="*/ 713859 w 1901841"/>
                <a:gd name="connsiteY8" fmla="*/ 876826 h 1219125"/>
                <a:gd name="connsiteX9" fmla="*/ 707386 w 1901841"/>
                <a:gd name="connsiteY9" fmla="*/ 908886 h 1219125"/>
                <a:gd name="connsiteX10" fmla="*/ 0 w 1901841"/>
                <a:gd name="connsiteY10" fmla="*/ 719343 h 1219125"/>
                <a:gd name="connsiteX11" fmla="*/ 39540 w 1901841"/>
                <a:gd name="connsiteY11" fmla="*/ 591965 h 1219125"/>
                <a:gd name="connsiteX12" fmla="*/ 932607 w 1901841"/>
                <a:gd name="connsiteY12" fmla="*/ 0 h 1219125"/>
                <a:gd name="connsiteX13" fmla="*/ 1220828 w 1901841"/>
                <a:gd name="connsiteY13" fmla="*/ 43575 h 12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1841" h="1219125">
                  <a:moveTo>
                    <a:pt x="1220828" y="43575"/>
                  </a:moveTo>
                  <a:cubicBezTo>
                    <a:pt x="1615372" y="166291"/>
                    <a:pt x="1901841" y="534309"/>
                    <a:pt x="1901841" y="969234"/>
                  </a:cubicBezTo>
                  <a:cubicBezTo>
                    <a:pt x="1901841" y="1036146"/>
                    <a:pt x="1895061" y="1101474"/>
                    <a:pt x="1882150" y="1164569"/>
                  </a:cubicBezTo>
                  <a:lnTo>
                    <a:pt x="1865214" y="1219125"/>
                  </a:lnTo>
                  <a:lnTo>
                    <a:pt x="1157828" y="1029582"/>
                  </a:lnTo>
                  <a:lnTo>
                    <a:pt x="1170011" y="969234"/>
                  </a:lnTo>
                  <a:cubicBezTo>
                    <a:pt x="1170012" y="854508"/>
                    <a:pt x="1088633" y="758790"/>
                    <a:pt x="980452" y="736653"/>
                  </a:cubicBezTo>
                  <a:cubicBezTo>
                    <a:pt x="964998" y="733491"/>
                    <a:pt x="948997" y="731830"/>
                    <a:pt x="932607" y="731830"/>
                  </a:cubicBezTo>
                  <a:cubicBezTo>
                    <a:pt x="834271" y="731830"/>
                    <a:pt x="749899" y="791618"/>
                    <a:pt x="713859" y="876826"/>
                  </a:cubicBezTo>
                  <a:lnTo>
                    <a:pt x="707386" y="908886"/>
                  </a:lnTo>
                  <a:lnTo>
                    <a:pt x="0" y="719343"/>
                  </a:lnTo>
                  <a:lnTo>
                    <a:pt x="39540" y="591965"/>
                  </a:lnTo>
                  <a:cubicBezTo>
                    <a:pt x="186678" y="244092"/>
                    <a:pt x="531138" y="0"/>
                    <a:pt x="932607" y="0"/>
                  </a:cubicBezTo>
                  <a:cubicBezTo>
                    <a:pt x="1032975" y="0"/>
                    <a:pt x="1129778" y="15255"/>
                    <a:pt x="1220828" y="43575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0"/>
                  </a:schemeClr>
                </a:gs>
                <a:gs pos="60000">
                  <a:srgbClr val="056768">
                    <a:alpha val="0"/>
                  </a:srgbClr>
                </a:gs>
                <a:gs pos="5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448121" y="-190941"/>
            <a:ext cx="13314350" cy="719325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BE445640-8299-73A0-B110-419B37DE4938}"/>
              </a:ext>
            </a:extLst>
          </p:cNvPr>
          <p:cNvSpPr txBox="1"/>
          <p:nvPr/>
        </p:nvSpPr>
        <p:spPr>
          <a:xfrm>
            <a:off x="1338985" y="1389603"/>
            <a:ext cx="77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Quadro-</a:t>
            </a:r>
            <a:r>
              <a:rPr lang="en-US" sz="200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síntese</a:t>
            </a:r>
            <a:endParaRPr lang="en-US" sz="200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CF61150-336D-E1E7-157C-BB20DCDB25F3}"/>
              </a:ext>
            </a:extLst>
          </p:cNvPr>
          <p:cNvCxnSpPr/>
          <p:nvPr/>
        </p:nvCxnSpPr>
        <p:spPr>
          <a:xfrm>
            <a:off x="3413760" y="1926336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8A5BF352-FCD8-9B65-C6DC-034AE1CE4768}"/>
              </a:ext>
            </a:extLst>
          </p:cNvPr>
          <p:cNvSpPr/>
          <p:nvPr/>
        </p:nvSpPr>
        <p:spPr>
          <a:xfrm>
            <a:off x="1316443" y="2038704"/>
            <a:ext cx="2034647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0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Parnasianismo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06FC680D-14A8-E49A-E020-6E01776634EA}"/>
              </a:ext>
            </a:extLst>
          </p:cNvPr>
          <p:cNvSpPr/>
          <p:nvPr/>
        </p:nvSpPr>
        <p:spPr>
          <a:xfrm>
            <a:off x="3597251" y="2039107"/>
            <a:ext cx="2951340" cy="95324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Perfeito domínio técnico </a:t>
            </a: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do versejar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D67B17F1-F604-A431-936F-00F2C7A5CA9C}"/>
              </a:ext>
            </a:extLst>
          </p:cNvPr>
          <p:cNvSpPr/>
          <p:nvPr/>
        </p:nvSpPr>
        <p:spPr>
          <a:xfrm>
            <a:off x="6790136" y="2039107"/>
            <a:ext cx="3820704" cy="95324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Predileção pelo soneto, com </a:t>
            </a: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rimas raras e vocabulário raro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B8F287B-59FF-470D-E774-1D1182B90678}"/>
              </a:ext>
            </a:extLst>
          </p:cNvPr>
          <p:cNvCxnSpPr>
            <a:cxnSpLocks/>
          </p:cNvCxnSpPr>
          <p:nvPr/>
        </p:nvCxnSpPr>
        <p:spPr>
          <a:xfrm flipH="1">
            <a:off x="1423504" y="3178164"/>
            <a:ext cx="9748216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2CACF41A-A5A7-DBB5-4807-F3C31F7A5BE5}"/>
              </a:ext>
            </a:extLst>
          </p:cNvPr>
          <p:cNvSpPr/>
          <p:nvPr/>
        </p:nvSpPr>
        <p:spPr>
          <a:xfrm>
            <a:off x="1316442" y="3529981"/>
            <a:ext cx="2218137" cy="883941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0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Expressionismo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D9F2924E-34BD-E810-8F1F-7115FC29F4A6}"/>
              </a:ext>
            </a:extLst>
          </p:cNvPr>
          <p:cNvSpPr/>
          <p:nvPr/>
        </p:nvSpPr>
        <p:spPr>
          <a:xfrm>
            <a:off x="3597250" y="3433730"/>
            <a:ext cx="7013590" cy="103148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Sensação de desespero perante a realidade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, </a:t>
            </a:r>
          </a:p>
          <a:p>
            <a:pPr algn="ctr">
              <a:spcBef>
                <a:spcPct val="0"/>
              </a:spcBef>
            </a:pPr>
            <a:endParaRPr lang="pt-BR" sz="1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descrita de modo deformado (grotesco)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FAB24DD-A3CC-0A85-2A1A-1EFA86FFBA2C}"/>
              </a:ext>
            </a:extLst>
          </p:cNvPr>
          <p:cNvSpPr/>
          <p:nvPr/>
        </p:nvSpPr>
        <p:spPr>
          <a:xfrm>
            <a:off x="11118068" y="1080781"/>
            <a:ext cx="281473" cy="5024319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0023F467-530E-E16D-7381-E753AED17D88}"/>
              </a:ext>
            </a:extLst>
          </p:cNvPr>
          <p:cNvSpPr/>
          <p:nvPr/>
        </p:nvSpPr>
        <p:spPr>
          <a:xfrm>
            <a:off x="11216909" y="5027205"/>
            <a:ext cx="101931" cy="612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>
            <a:extLst>
              <a:ext uri="{FF2B5EF4-FFF2-40B4-BE49-F238E27FC236}">
                <a16:creationId xmlns:a16="http://schemas.microsoft.com/office/drawing/2014/main" id="{57071A13-B8E2-8233-494A-3A8E20A2033B}"/>
              </a:ext>
            </a:extLst>
          </p:cNvPr>
          <p:cNvSpPr/>
          <p:nvPr/>
        </p:nvSpPr>
        <p:spPr>
          <a:xfrm>
            <a:off x="11208815" y="1171995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>
            <a:extLst>
              <a:ext uri="{FF2B5EF4-FFF2-40B4-BE49-F238E27FC236}">
                <a16:creationId xmlns:a16="http://schemas.microsoft.com/office/drawing/2014/main" id="{910EF526-1B8C-AD6C-25C1-FB2AE9EB7FB3}"/>
              </a:ext>
            </a:extLst>
          </p:cNvPr>
          <p:cNvSpPr/>
          <p:nvPr/>
        </p:nvSpPr>
        <p:spPr>
          <a:xfrm rot="10800000">
            <a:off x="11208815" y="5897381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992452CF-C330-0E8A-4B12-7D2D9FFFC363}"/>
              </a:ext>
            </a:extLst>
          </p:cNvPr>
          <p:cNvSpPr/>
          <p:nvPr/>
        </p:nvSpPr>
        <p:spPr>
          <a:xfrm>
            <a:off x="8551433" y="1773083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FE70AA1-760F-8D7A-8CCB-CB6AE3362515}"/>
              </a:ext>
            </a:extLst>
          </p:cNvPr>
          <p:cNvCxnSpPr>
            <a:cxnSpLocks/>
          </p:cNvCxnSpPr>
          <p:nvPr/>
        </p:nvCxnSpPr>
        <p:spPr>
          <a:xfrm flipH="1">
            <a:off x="1423504" y="4709421"/>
            <a:ext cx="9748216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1A1F0800-74B3-512B-93B5-E6F7AF87FCAF}"/>
              </a:ext>
            </a:extLst>
          </p:cNvPr>
          <p:cNvSpPr/>
          <p:nvPr/>
        </p:nvSpPr>
        <p:spPr>
          <a:xfrm>
            <a:off x="1316443" y="4951241"/>
            <a:ext cx="1860211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Pré-Modernismo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F2C98235-B4BC-2F35-ADC3-232891E95953}"/>
              </a:ext>
            </a:extLst>
          </p:cNvPr>
          <p:cNvSpPr/>
          <p:nvPr/>
        </p:nvSpPr>
        <p:spPr>
          <a:xfrm>
            <a:off x="3597251" y="4951644"/>
            <a:ext cx="2951340" cy="95324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Poesia antielitista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4ACEF894-8BC0-2623-34AC-3240C100FD62}"/>
              </a:ext>
            </a:extLst>
          </p:cNvPr>
          <p:cNvSpPr/>
          <p:nvPr/>
        </p:nvSpPr>
        <p:spPr>
          <a:xfrm>
            <a:off x="6790136" y="4951644"/>
            <a:ext cx="3820704" cy="95324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Linguagem bastante coloquial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1D49892C-C0AC-AA4E-F322-AC963F86CA84}"/>
              </a:ext>
            </a:extLst>
          </p:cNvPr>
          <p:cNvCxnSpPr/>
          <p:nvPr/>
        </p:nvCxnSpPr>
        <p:spPr>
          <a:xfrm>
            <a:off x="3413760" y="8183238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7A774800-98F6-2FDD-1BFB-497ABCFD7CA6}"/>
              </a:ext>
            </a:extLst>
          </p:cNvPr>
          <p:cNvSpPr/>
          <p:nvPr/>
        </p:nvSpPr>
        <p:spPr>
          <a:xfrm>
            <a:off x="1505129" y="8295606"/>
            <a:ext cx="1860211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Simbolismo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5CCDF1FC-A751-DC60-E486-A07B9767547F}"/>
              </a:ext>
            </a:extLst>
          </p:cNvPr>
          <p:cNvSpPr/>
          <p:nvPr/>
        </p:nvSpPr>
        <p:spPr>
          <a:xfrm>
            <a:off x="3597251" y="8296008"/>
            <a:ext cx="2951340" cy="152369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Fascinação pelo tema da morte</a:t>
            </a:r>
            <a:endParaRPr lang="pt-BR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Sem qualquer forma de transcendência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62E51C5A-7D62-6BE1-9E8E-89EE1B1F4820}"/>
              </a:ext>
            </a:extLst>
          </p:cNvPr>
          <p:cNvSpPr/>
          <p:nvPr/>
        </p:nvSpPr>
        <p:spPr>
          <a:xfrm>
            <a:off x="6790136" y="8296008"/>
            <a:ext cx="2952000" cy="152369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Forte tendência de cunho metafísico-existencial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angústia cósmica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35DB5FAF-079F-07EA-284A-CFABB330F996}"/>
              </a:ext>
            </a:extLst>
          </p:cNvPr>
          <p:cNvSpPr/>
          <p:nvPr/>
        </p:nvSpPr>
        <p:spPr>
          <a:xfrm>
            <a:off x="3597251" y="10256687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Profundo pessimismo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Niilismo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037A29D2-C921-09E6-FC61-8F900B5C685F}"/>
              </a:ext>
            </a:extLst>
          </p:cNvPr>
          <p:cNvSpPr/>
          <p:nvPr/>
        </p:nvSpPr>
        <p:spPr>
          <a:xfrm>
            <a:off x="6790137" y="10256687"/>
            <a:ext cx="2951340" cy="164875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Emprego de ousadas metáforas e de maiúsculas alegóricas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35" name="Imagem 34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E291A2A1-15AB-D086-27AD-35FDECAF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379" y="-12038998"/>
            <a:ext cx="17625030" cy="10404028"/>
          </a:xfrm>
          <a:prstGeom prst="rect">
            <a:avLst/>
          </a:prstGeom>
        </p:spPr>
      </p:pic>
      <p:pic>
        <p:nvPicPr>
          <p:cNvPr id="38" name="Imagem 3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C42024E7-D9D7-93DE-9DBF-A4EFCC34E9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23" y="-4648865"/>
            <a:ext cx="2783450" cy="2783450"/>
          </a:xfrm>
          <a:prstGeom prst="rect">
            <a:avLst/>
          </a:prstGeom>
        </p:spPr>
      </p:pic>
      <p:sp>
        <p:nvSpPr>
          <p:cNvPr id="57" name="TextBox 44">
            <a:extLst>
              <a:ext uri="{FF2B5EF4-FFF2-40B4-BE49-F238E27FC236}">
                <a16:creationId xmlns:a16="http://schemas.microsoft.com/office/drawing/2014/main" id="{54514091-DCF2-A3BE-E6B9-D1DC452D2534}"/>
              </a:ext>
            </a:extLst>
          </p:cNvPr>
          <p:cNvSpPr txBox="1"/>
          <p:nvPr/>
        </p:nvSpPr>
        <p:spPr>
          <a:xfrm>
            <a:off x="1013922" y="620292"/>
            <a:ext cx="84188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Características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Eu</a:t>
            </a:r>
          </a:p>
        </p:txBody>
      </p:sp>
    </p:spTree>
    <p:extLst>
      <p:ext uri="{BB962C8B-B14F-4D97-AF65-F5344CB8AC3E}">
        <p14:creationId xmlns:p14="http://schemas.microsoft.com/office/powerpoint/2010/main" val="260093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44" grpId="0" animBg="1"/>
      <p:bldP spid="46" grpId="0" animBg="1"/>
      <p:bldP spid="6" grpId="0" animBg="1"/>
      <p:bldP spid="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sp>
        <p:nvSpPr>
          <p:cNvPr id="3" name="Google Shape;472;p13">
            <a:extLst>
              <a:ext uri="{FF2B5EF4-FFF2-40B4-BE49-F238E27FC236}">
                <a16:creationId xmlns:a16="http://schemas.microsoft.com/office/drawing/2014/main" id="{96E191D8-2894-33B7-50E6-0CC3B709F33A}"/>
              </a:ext>
            </a:extLst>
          </p:cNvPr>
          <p:cNvSpPr/>
          <p:nvPr/>
        </p:nvSpPr>
        <p:spPr>
          <a:xfrm>
            <a:off x="6449333" y="1509486"/>
            <a:ext cx="4422336" cy="4081692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71373"/>
            </a:srgbClr>
          </a:solidFill>
          <a:ln w="12700" cap="flat" cmpd="sng">
            <a:solidFill>
              <a:srgbClr val="056768">
                <a:alpha val="52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Vocabulário</a:t>
            </a:r>
          </a:p>
          <a:p>
            <a:pPr>
              <a:lnSpc>
                <a:spcPct val="150000"/>
              </a:lnSpc>
            </a:pPr>
            <a:r>
              <a:rPr lang="pt-BR" sz="1400" b="1" i="1" dirty="0" err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Rutilância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brilho</a:t>
            </a:r>
          </a:p>
          <a:p>
            <a:pPr>
              <a:lnSpc>
                <a:spcPct val="150000"/>
              </a:lnSpc>
            </a:pPr>
            <a:r>
              <a:rPr lang="pt-BR" sz="1400" b="1" i="1" dirty="0" err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Epigênegese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teoria sobre a origem dos  seres, formados a partir de uma célula na qual não estão previamente os elementos que formarão os seres</a:t>
            </a: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Hipocondríaco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preocupação doentia com o próprio estado de saúde, a qual costuma ser seguida de sintomas que não podem ser atribuídos a nenhuma doença orgânica; </a:t>
            </a:r>
            <a:r>
              <a:rPr lang="pt-BR" sz="1400" dirty="0" err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nosomania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;</a:t>
            </a: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Análoga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similar.</a:t>
            </a:r>
          </a:p>
        </p:txBody>
      </p:sp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1" y="853353"/>
            <a:ext cx="4422335" cy="5406608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PSICOLOGIA DE UM VENCIDO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“Eu, filho do carbono e do amoníaco,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Monstro de escuridão e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rutilância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Sofro, desde a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epigênese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 da infância,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influência má dos signos do zodíaco.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Profundissimamente hipocondríaco*,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Este ambiente me causa repugnância...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Sobe-me à boca uma ânsia análoga* à ânsia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 escapa da boca de um cardíaco.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Já o verme – este operário das ruínas –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 sangue podre das carnificinas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Come, e à vida em geral declara guerra,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Anda a espreitar meus olhos para roê-los,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há de deixar-me apenas os cabelos,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frialdade inorgânica da terra!”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5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2.59259E-6 L 3.54167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3" grpId="0"/>
      <p:bldP spid="3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sp>
        <p:nvSpPr>
          <p:cNvPr id="3" name="Google Shape;472;p13">
            <a:extLst>
              <a:ext uri="{FF2B5EF4-FFF2-40B4-BE49-F238E27FC236}">
                <a16:creationId xmlns:a16="http://schemas.microsoft.com/office/drawing/2014/main" id="{96E191D8-2894-33B7-50E6-0CC3B709F33A}"/>
              </a:ext>
            </a:extLst>
          </p:cNvPr>
          <p:cNvSpPr/>
          <p:nvPr/>
        </p:nvSpPr>
        <p:spPr>
          <a:xfrm>
            <a:off x="6449333" y="1509486"/>
            <a:ext cx="4422336" cy="328330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71373"/>
            </a:srgbClr>
          </a:solidFill>
          <a:ln w="12700" cap="flat" cmpd="sng">
            <a:solidFill>
              <a:srgbClr val="056768">
                <a:alpha val="52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Vocabulário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Diatomácea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microrganismos dotados de uma carapaça, que em algumas espécies é ricamente ornada</a:t>
            </a: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i="1" dirty="0" err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Criptógrama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termo obsoleto usado para referir-se às plantas que não produzem sementes, flores ou frutos e que se reproduzem por meio de esporos</a:t>
            </a: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i="1" dirty="0" err="1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Esbroa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desfaz, desmantela, arruína</a:t>
            </a: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 </a:t>
            </a: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Agregado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reunido.</a:t>
            </a:r>
          </a:p>
        </p:txBody>
      </p:sp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1" y="853353"/>
            <a:ext cx="4422335" cy="512589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BUDISMO MODERNO</a:t>
            </a:r>
            <a:b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“Tome, Dr., esta tesoura, e... corte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singularíssima pessoa.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importa a mim que a bicharia roa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Todo meu coração, depois da morte?!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Ah! Um urubu pousou na minha sorte!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Também, das diatomáceas* da lagoa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criptógama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 cápsula se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esbroa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Ao contato de bronca destra forte!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Dissolva-se, portanto, minha vida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Igualmente a uma célula caída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aberração de um óvulo infecundo;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o agregado* abstrato das saudades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Fique batendo nas perpétuas grades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último verso que eu fizer no mundo!”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14A82AB-F1EA-30A0-069D-6DE1BB8112EE}"/>
              </a:ext>
            </a:extLst>
          </p:cNvPr>
          <p:cNvSpPr txBox="1"/>
          <p:nvPr/>
        </p:nvSpPr>
        <p:spPr>
          <a:xfrm>
            <a:off x="1869876" y="9070897"/>
            <a:ext cx="4422335" cy="5406608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PSICOLOGIA DE UM VENCIDO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“Eu, filho do carbono e do amoníaco,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Monstro de escuridão e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rutilância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Sofro, desde a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epigênese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 da infância,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influência má dos signos do zodíaco.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Profundissimamente hipocondríaco*,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Este ambiente me causa repugnância...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Sobe-me à boca uma ânsia análoga* à ânsia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 escapa da boca de um cardíaco.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Já o verme – este operário das ruínas –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 sangue podre das carnificinas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Come, e à vida em geral declara guerra,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Anda a espreitar meus olhos para roê-los,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há de deixar-me apenas os cabelos,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frialdade inorgânica da terra!”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4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1.48148E-6 L 3.5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53" descr="Pintura de uma montanha&#10;&#10;Descrição gerada automaticamente com confiança média">
            <a:extLst>
              <a:ext uri="{FF2B5EF4-FFF2-40B4-BE49-F238E27FC236}">
                <a16:creationId xmlns:a16="http://schemas.microsoft.com/office/drawing/2014/main" id="{74DE6DAA-2559-9AD1-3BDA-F4010CB89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-1388427"/>
            <a:ext cx="13411198" cy="993594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63C40FC-D732-0F16-5925-65EDF1DDADBB}"/>
              </a:ext>
            </a:extLst>
          </p:cNvPr>
          <p:cNvSpPr txBox="1"/>
          <p:nvPr/>
        </p:nvSpPr>
        <p:spPr>
          <a:xfrm>
            <a:off x="1055687" y="381804"/>
            <a:ext cx="13898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Euclides da Cunha</a:t>
            </a:r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2B41B68-82FC-7941-7B8B-FD7EA1DB5C98}"/>
              </a:ext>
            </a:extLst>
          </p:cNvPr>
          <p:cNvSpPr/>
          <p:nvPr/>
        </p:nvSpPr>
        <p:spPr>
          <a:xfrm>
            <a:off x="10701664" y="2653553"/>
            <a:ext cx="196331" cy="3504521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93D0788-7B6D-4AA3-6E62-466F3892EDAB}"/>
              </a:ext>
            </a:extLst>
          </p:cNvPr>
          <p:cNvSpPr/>
          <p:nvPr/>
        </p:nvSpPr>
        <p:spPr>
          <a:xfrm>
            <a:off x="10770607" y="2846516"/>
            <a:ext cx="71098" cy="4275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F4F487A6-B909-B112-3A00-30D93DDA7353}"/>
              </a:ext>
            </a:extLst>
          </p:cNvPr>
          <p:cNvSpPr/>
          <p:nvPr/>
        </p:nvSpPr>
        <p:spPr>
          <a:xfrm>
            <a:off x="10764961" y="2717176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8765CF63-2483-3DA9-C279-CCA7D289929F}"/>
              </a:ext>
            </a:extLst>
          </p:cNvPr>
          <p:cNvSpPr/>
          <p:nvPr/>
        </p:nvSpPr>
        <p:spPr>
          <a:xfrm rot="10800000">
            <a:off x="10764961" y="6013188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6FCC645B-06E9-B2E2-C1E0-614E812FB06B}"/>
              </a:ext>
            </a:extLst>
          </p:cNvPr>
          <p:cNvSpPr txBox="1"/>
          <p:nvPr/>
        </p:nvSpPr>
        <p:spPr>
          <a:xfrm>
            <a:off x="5041833" y="4003746"/>
            <a:ext cx="4966347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Romance inaugural do Pré-Modernismo</a:t>
            </a: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EE4CE984-965C-24F0-59E7-4CD5587146BE}"/>
              </a:ext>
            </a:extLst>
          </p:cNvPr>
          <p:cNvGrpSpPr/>
          <p:nvPr/>
        </p:nvGrpSpPr>
        <p:grpSpPr>
          <a:xfrm>
            <a:off x="4063159" y="3793882"/>
            <a:ext cx="1051382" cy="795026"/>
            <a:chOff x="7891157" y="4137455"/>
            <a:chExt cx="806337" cy="609730"/>
          </a:xfrm>
        </p:grpSpPr>
        <p:sp>
          <p:nvSpPr>
            <p:cNvPr id="33" name="Rectangle: Rounded Corners 20">
              <a:extLst>
                <a:ext uri="{FF2B5EF4-FFF2-40B4-BE49-F238E27FC236}">
                  <a16:creationId xmlns:a16="http://schemas.microsoft.com/office/drawing/2014/main" id="{3B4FFECA-772C-2D11-7575-3B37147A60D3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BC3C69B-720D-8F01-B2DB-49134158AE21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C16E44E4-2D46-33A4-B3A2-FFD8A0D05420}"/>
              </a:ext>
            </a:extLst>
          </p:cNvPr>
          <p:cNvSpPr/>
          <p:nvPr/>
        </p:nvSpPr>
        <p:spPr>
          <a:xfrm>
            <a:off x="4262110" y="2600579"/>
            <a:ext cx="6233176" cy="96551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D0B17A">
              <a:alpha val="60000"/>
            </a:srgbClr>
          </a:solidFill>
          <a:ln>
            <a:solidFill>
              <a:srgbClr val="E2CFAE">
                <a:alpha val="84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Os sertões </a:t>
            </a:r>
            <a:r>
              <a:rPr lang="pt-BR" sz="3200" b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(1902)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E352FB12-66EB-9C5C-DF0A-3CC01FB025EB}"/>
              </a:ext>
            </a:extLst>
          </p:cNvPr>
          <p:cNvSpPr txBox="1"/>
          <p:nvPr/>
        </p:nvSpPr>
        <p:spPr>
          <a:xfrm>
            <a:off x="5041833" y="4861054"/>
            <a:ext cx="4966347" cy="6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Hibridismo dos gêneros: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transita entre diversos discursos</a:t>
            </a:r>
          </a:p>
        </p:txBody>
      </p:sp>
      <p:grpSp>
        <p:nvGrpSpPr>
          <p:cNvPr id="42" name="Group 19">
            <a:extLst>
              <a:ext uri="{FF2B5EF4-FFF2-40B4-BE49-F238E27FC236}">
                <a16:creationId xmlns:a16="http://schemas.microsoft.com/office/drawing/2014/main" id="{D0732A91-82B5-B0D9-E646-74AAD64126AC}"/>
              </a:ext>
            </a:extLst>
          </p:cNvPr>
          <p:cNvGrpSpPr/>
          <p:nvPr/>
        </p:nvGrpSpPr>
        <p:grpSpPr>
          <a:xfrm>
            <a:off x="4063159" y="4790141"/>
            <a:ext cx="1051382" cy="795026"/>
            <a:chOff x="7891157" y="4137455"/>
            <a:chExt cx="806337" cy="609730"/>
          </a:xfrm>
        </p:grpSpPr>
        <p:sp>
          <p:nvSpPr>
            <p:cNvPr id="43" name="Rectangle: Rounded Corners 20">
              <a:extLst>
                <a:ext uri="{FF2B5EF4-FFF2-40B4-BE49-F238E27FC236}">
                  <a16:creationId xmlns:a16="http://schemas.microsoft.com/office/drawing/2014/main" id="{BA6DD7B0-BC0A-1AB3-C461-97A7A413DF45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44" name="Rectangle 21">
              <a:extLst>
                <a:ext uri="{FF2B5EF4-FFF2-40B4-BE49-F238E27FC236}">
                  <a16:creationId xmlns:a16="http://schemas.microsoft.com/office/drawing/2014/main" id="{6DF01B68-C04B-3CAE-0829-CCD98ACC46CC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3FF801D1-EEED-1F1A-7767-4E7324BFC25F}"/>
              </a:ext>
            </a:extLst>
          </p:cNvPr>
          <p:cNvSpPr/>
          <p:nvPr/>
        </p:nvSpPr>
        <p:spPr>
          <a:xfrm>
            <a:off x="5114541" y="557149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Jornalismo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7185EFAE-0E0B-4A69-CC10-C7BC7F6B77E9}"/>
              </a:ext>
            </a:extLst>
          </p:cNvPr>
          <p:cNvSpPr/>
          <p:nvPr/>
        </p:nvSpPr>
        <p:spPr>
          <a:xfrm>
            <a:off x="6705808" y="557149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Literatura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57E877DE-8291-2CBD-AF2D-8801CB4FCA9A}"/>
              </a:ext>
            </a:extLst>
          </p:cNvPr>
          <p:cNvSpPr/>
          <p:nvPr/>
        </p:nvSpPr>
        <p:spPr>
          <a:xfrm>
            <a:off x="8297075" y="557149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História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0" name="Rectangle: Rounded Corners 7">
            <a:extLst>
              <a:ext uri="{FF2B5EF4-FFF2-40B4-BE49-F238E27FC236}">
                <a16:creationId xmlns:a16="http://schemas.microsoft.com/office/drawing/2014/main" id="{E35D1F63-39A6-B84D-40AA-A880E035DBB9}"/>
              </a:ext>
            </a:extLst>
          </p:cNvPr>
          <p:cNvSpPr/>
          <p:nvPr/>
        </p:nvSpPr>
        <p:spPr>
          <a:xfrm>
            <a:off x="5114541" y="614147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Ciência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1" name="Rectangle: Rounded Corners 7">
            <a:extLst>
              <a:ext uri="{FF2B5EF4-FFF2-40B4-BE49-F238E27FC236}">
                <a16:creationId xmlns:a16="http://schemas.microsoft.com/office/drawing/2014/main" id="{71AB1840-C0EC-C945-B9F5-8FA341E81BC6}"/>
              </a:ext>
            </a:extLst>
          </p:cNvPr>
          <p:cNvSpPr/>
          <p:nvPr/>
        </p:nvSpPr>
        <p:spPr>
          <a:xfrm>
            <a:off x="6713011" y="614147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Sociologia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7AC2757B-86CD-3E1A-25BE-2213A89709FA}"/>
              </a:ext>
            </a:extLst>
          </p:cNvPr>
          <p:cNvSpPr/>
          <p:nvPr/>
        </p:nvSpPr>
        <p:spPr>
          <a:xfrm>
            <a:off x="8311481" y="6141478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Geologia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56" name="Imagem 55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E52DA9EF-E4B6-A988-C7B5-9B94D5AD64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" y="902556"/>
            <a:ext cx="4297680" cy="6858000"/>
          </a:xfrm>
          <a:prstGeom prst="rect">
            <a:avLst/>
          </a:prstGeom>
        </p:spPr>
      </p:pic>
      <p:sp>
        <p:nvSpPr>
          <p:cNvPr id="57" name="Rectangle: Rounded Corners 7">
            <a:extLst>
              <a:ext uri="{FF2B5EF4-FFF2-40B4-BE49-F238E27FC236}">
                <a16:creationId xmlns:a16="http://schemas.microsoft.com/office/drawing/2014/main" id="{108EE928-B546-7125-2CE7-848985A09C4D}"/>
              </a:ext>
            </a:extLst>
          </p:cNvPr>
          <p:cNvSpPr/>
          <p:nvPr/>
        </p:nvSpPr>
        <p:spPr>
          <a:xfrm>
            <a:off x="14337742" y="1853201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Inovações Temáticas</a:t>
            </a:r>
            <a:endParaRPr lang="en-US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8" name="Rectangle: Rounded Corners 7">
            <a:extLst>
              <a:ext uri="{FF2B5EF4-FFF2-40B4-BE49-F238E27FC236}">
                <a16:creationId xmlns:a16="http://schemas.microsoft.com/office/drawing/2014/main" id="{2C37BFE1-9B3D-7F9C-7F5C-66563DFF554F}"/>
              </a:ext>
            </a:extLst>
          </p:cNvPr>
          <p:cNvSpPr/>
          <p:nvPr/>
        </p:nvSpPr>
        <p:spPr>
          <a:xfrm>
            <a:off x="18161592" y="1853201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Inovações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Formais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7EEFC3E3-5C0F-812D-D671-5AFA71B03328}"/>
              </a:ext>
            </a:extLst>
          </p:cNvPr>
          <p:cNvSpPr/>
          <p:nvPr/>
        </p:nvSpPr>
        <p:spPr>
          <a:xfrm>
            <a:off x="18187405" y="2941609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16">
            <a:extLst>
              <a:ext uri="{FF2B5EF4-FFF2-40B4-BE49-F238E27FC236}">
                <a16:creationId xmlns:a16="http://schemas.microsoft.com/office/drawing/2014/main" id="{06EA74AB-3BA4-9CC4-B15B-999C1F24FFF1}"/>
              </a:ext>
            </a:extLst>
          </p:cNvPr>
          <p:cNvSpPr txBox="1"/>
          <p:nvPr/>
        </p:nvSpPr>
        <p:spPr>
          <a:xfrm>
            <a:off x="18289877" y="3043708"/>
            <a:ext cx="2633344" cy="21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400" dirty="0">
                <a:solidFill>
                  <a:schemeClr val="bg1"/>
                </a:solidFill>
                <a:latin typeface="Avenir Next LT Pro" panose="020B0604020202020204" charset="0"/>
              </a:rPr>
              <a:t>Maior valorização da linguagem coloquial que se aproximasse do Português falado</a:t>
            </a:r>
          </a:p>
          <a:p>
            <a:pPr algn="l">
              <a:lnSpc>
                <a:spcPct val="120000"/>
              </a:lnSpc>
            </a:pPr>
            <a:endParaRPr lang="pt-BR" sz="1400" b="0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 algn="l">
              <a:lnSpc>
                <a:spcPct val="120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604020202020204" charset="0"/>
              </a:rPr>
              <a:t>Em detrimento do academicismo da literatura até então</a:t>
            </a:r>
            <a:endParaRPr lang="pt-BR" sz="1400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pic>
        <p:nvPicPr>
          <p:cNvPr id="61" name="Imagem 6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B16A288-970F-58CE-CEA0-7923F8C18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0598" y="-481854"/>
            <a:ext cx="13557805" cy="106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" presetClass="entr" presetSubtype="8" accel="6000" decel="9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0.0724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2.22222E-6 L -0.06615 -2.22222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2.08333E-6 0.07245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2.59259E-6 L -0.06615 -2.59259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8" grpId="0"/>
      <p:bldP spid="28" grpId="1"/>
      <p:bldP spid="35" grpId="0" animBg="1"/>
      <p:bldP spid="35" grpId="1" animBg="1"/>
      <p:bldP spid="41" grpId="0"/>
      <p:bldP spid="41" grpId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sp>
        <p:nvSpPr>
          <p:cNvPr id="3" name="Google Shape;472;p13">
            <a:extLst>
              <a:ext uri="{FF2B5EF4-FFF2-40B4-BE49-F238E27FC236}">
                <a16:creationId xmlns:a16="http://schemas.microsoft.com/office/drawing/2014/main" id="{96E191D8-2894-33B7-50E6-0CC3B709F33A}"/>
              </a:ext>
            </a:extLst>
          </p:cNvPr>
          <p:cNvSpPr/>
          <p:nvPr/>
        </p:nvSpPr>
        <p:spPr>
          <a:xfrm>
            <a:off x="7026845" y="3033486"/>
            <a:ext cx="3897825" cy="175930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71373"/>
            </a:srgbClr>
          </a:solidFill>
          <a:ln w="12700" cap="flat" cmpd="sng">
            <a:solidFill>
              <a:srgbClr val="056768">
                <a:alpha val="52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pt-BR" sz="12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Vocabulário</a:t>
            </a:r>
          </a:p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Quimera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sonho, utopia</a:t>
            </a:r>
          </a:p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Chaga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ferida</a:t>
            </a:r>
          </a:p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Vil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torpe, mesquinha, infame.</a:t>
            </a:r>
            <a:b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</a:br>
            <a:endParaRPr lang="pt-BR" sz="16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513195" y="853353"/>
            <a:ext cx="4422335" cy="512589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VERSOS ÍNTIMOS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“Vês! Ninguém assistiu ao formidável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Enterro de tua última quimera*.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Somente a Ingratidão –– esta pantera ––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Foi tua companheira inseparável!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Acostuma-te à lama que te espera!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Homem, que, nesta terra miserável,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Mora, entre feras, sente inevitável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Necessidade de também ser fera.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Toma um fósforo. Acende teu cigarro!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beijo, amigo, é a véspera do escarro,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mão que afaga é a mesma que apedreja.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a alguém causa inda pena a tua chaga*,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Apedreja essa mão vil* que te afaga,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Escarra nessa boca que te beija!”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92EA6224-A278-2637-1246-4B26291B706B}"/>
              </a:ext>
            </a:extLst>
          </p:cNvPr>
          <p:cNvSpPr txBox="1"/>
          <p:nvPr/>
        </p:nvSpPr>
        <p:spPr>
          <a:xfrm>
            <a:off x="2029891" y="8288392"/>
            <a:ext cx="4422335" cy="512589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BUDISMO MODERNO</a:t>
            </a:r>
            <a:b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“Tome, Dr., esta tesoura, e... corte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singularíssima pessoa.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importa a mim que a bicharia roa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Todo meu coração, depois da morte?!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Ah! Um urubu pousou na minha sorte!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Também, das diatomáceas* da lagoa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criptógama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 cápsula se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esbroa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Ao contato de bronca destra forte!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Dissolva-se, portanto, minha vida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Igualmente a uma célula caída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aberração de um óvulo infecundo;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o agregado* abstrato das saudades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Fique batendo nas perpétuas grades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último verso que eu fizer no mundo!”</a:t>
            </a:r>
          </a:p>
        </p:txBody>
      </p:sp>
    </p:spTree>
    <p:extLst>
      <p:ext uri="{BB962C8B-B14F-4D97-AF65-F5344CB8AC3E}">
        <p14:creationId xmlns:p14="http://schemas.microsoft.com/office/powerpoint/2010/main" val="137928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7.40741E-7 L 3.5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3" grpId="0"/>
      <p:bldP spid="3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79"/>
          </a:xfrm>
          <a:prstGeom prst="rect">
            <a:avLst/>
          </a:prstGeom>
        </p:spPr>
      </p:pic>
      <p:sp>
        <p:nvSpPr>
          <p:cNvPr id="3" name="Google Shape;472;p13">
            <a:extLst>
              <a:ext uri="{FF2B5EF4-FFF2-40B4-BE49-F238E27FC236}">
                <a16:creationId xmlns:a16="http://schemas.microsoft.com/office/drawing/2014/main" id="{96E191D8-2894-33B7-50E6-0CC3B709F33A}"/>
              </a:ext>
            </a:extLst>
          </p:cNvPr>
          <p:cNvSpPr/>
          <p:nvPr/>
        </p:nvSpPr>
        <p:spPr>
          <a:xfrm>
            <a:off x="6572179" y="3298728"/>
            <a:ext cx="4256242" cy="1254414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71373"/>
            </a:srgbClr>
          </a:solidFill>
          <a:ln w="12700" cap="flat" cmpd="sng">
            <a:solidFill>
              <a:srgbClr val="056768">
                <a:alpha val="52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pt-BR" sz="1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Vocabulário</a:t>
            </a:r>
          </a:p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Ígneo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inflamado, muito quente, escaldante;</a:t>
            </a:r>
          </a:p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Ferrolho</a:t>
            </a: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tranca, tramela.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</p:txBody>
      </p:sp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144229" y="1110025"/>
            <a:ext cx="4422335" cy="5145255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MORCEGO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“Meia-noite, ao meu quarto me recolho.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Deus! E este morcego! E, agora, vede: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bruta ardência orgânica da sede,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Morde-me a goela ígneo* e escaldante molho.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‘Vou mandar levantar outra parede...’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–– Digo. Ergo-me a tremer. Fecho o ferrolho*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olho o teto. E vejo-o ainda, igual a um olho,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Circularmente sobre minha rede.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Pego de um pau. Esforços faço. Chego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tocá-lo.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Minh’alma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se concentra.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ventre produziu tão feio parto?!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consciência humana é este morcego!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mais que a gente faça, à noite, ele entra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Imperceptivelmente em nosso quarto.”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B2A94DF-6F71-520D-0C78-697C10D596B1}"/>
              </a:ext>
            </a:extLst>
          </p:cNvPr>
          <p:cNvSpPr txBox="1"/>
          <p:nvPr/>
        </p:nvSpPr>
        <p:spPr>
          <a:xfrm>
            <a:off x="2080061" y="7640504"/>
            <a:ext cx="4422335" cy="512589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VERSOS ÍNTIMOS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“Vês! Ninguém assistiu ao formidável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Enterro de tua última quimera*.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Somente a Ingratidão – esta pantera –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Foi tua companheira inseparável!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Acostuma-te à lama que te espera!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Homem, que, nesta terra miserável,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Mora, entre feras, sente inevitável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Necessidade de também ser fera.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Toma um fósforo. Acende teu cigarro!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beijo, amigo, é a véspera do escarro,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mão que afaga é a mesma que apedreja.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a alguém causa inda pena a tua chaga*,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Apedreja essa mão vil* que te afaga,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Escarra nessa boca que te beija!”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95F24932-421C-26E0-0414-0170F99B419F}"/>
              </a:ext>
            </a:extLst>
          </p:cNvPr>
          <p:cNvSpPr/>
          <p:nvPr/>
        </p:nvSpPr>
        <p:spPr>
          <a:xfrm>
            <a:off x="16355156" y="-1906611"/>
            <a:ext cx="18702234" cy="8279014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pic>
        <p:nvPicPr>
          <p:cNvPr id="11" name="Imagem 10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5F08AF7E-4889-5E13-262A-A76649AB3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645" y="-1965361"/>
            <a:ext cx="12077889" cy="85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0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7.40741E-7 L 3.54167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intura de uma montanha&#10;&#10;Descrição gerada automaticamente com confiança média">
            <a:extLst>
              <a:ext uri="{FF2B5EF4-FFF2-40B4-BE49-F238E27FC236}">
                <a16:creationId xmlns:a16="http://schemas.microsoft.com/office/drawing/2014/main" id="{6AC12F79-6B44-2817-0F15-D5A0EC1B8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-1388427"/>
            <a:ext cx="13411198" cy="993594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2B41B68-82FC-7941-7B8B-FD7EA1DB5C98}"/>
              </a:ext>
            </a:extLst>
          </p:cNvPr>
          <p:cNvSpPr/>
          <p:nvPr/>
        </p:nvSpPr>
        <p:spPr>
          <a:xfrm>
            <a:off x="10701664" y="2653553"/>
            <a:ext cx="196331" cy="3504521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93D0788-7B6D-4AA3-6E62-466F3892EDAB}"/>
              </a:ext>
            </a:extLst>
          </p:cNvPr>
          <p:cNvSpPr/>
          <p:nvPr/>
        </p:nvSpPr>
        <p:spPr>
          <a:xfrm>
            <a:off x="10770607" y="5435367"/>
            <a:ext cx="71098" cy="4275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F4F487A6-B909-B112-3A00-30D93DDA7353}"/>
              </a:ext>
            </a:extLst>
          </p:cNvPr>
          <p:cNvSpPr/>
          <p:nvPr/>
        </p:nvSpPr>
        <p:spPr>
          <a:xfrm>
            <a:off x="10764961" y="2717176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8765CF63-2483-3DA9-C279-CCA7D289929F}"/>
              </a:ext>
            </a:extLst>
          </p:cNvPr>
          <p:cNvSpPr/>
          <p:nvPr/>
        </p:nvSpPr>
        <p:spPr>
          <a:xfrm rot="10800000">
            <a:off x="10764961" y="6013188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6FCC645B-06E9-B2E2-C1E0-614E812FB06B}"/>
              </a:ext>
            </a:extLst>
          </p:cNvPr>
          <p:cNvSpPr txBox="1"/>
          <p:nvPr/>
        </p:nvSpPr>
        <p:spPr>
          <a:xfrm>
            <a:off x="5080321" y="3857725"/>
            <a:ext cx="5218711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Linguagem tradicional: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baseada em um estilo chamado de </a:t>
            </a:r>
            <a:r>
              <a:rPr lang="pt-BR" i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barroquismo</a:t>
            </a:r>
            <a:endParaRPr lang="pt-BR" kern="0" dirty="0">
              <a:solidFill>
                <a:srgbClr val="1A192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EE4CE984-965C-24F0-59E7-4CD5587146BE}"/>
              </a:ext>
            </a:extLst>
          </p:cNvPr>
          <p:cNvGrpSpPr/>
          <p:nvPr/>
        </p:nvGrpSpPr>
        <p:grpSpPr>
          <a:xfrm>
            <a:off x="4063159" y="3793882"/>
            <a:ext cx="1051382" cy="795026"/>
            <a:chOff x="7891157" y="4137455"/>
            <a:chExt cx="806337" cy="609730"/>
          </a:xfrm>
        </p:grpSpPr>
        <p:sp>
          <p:nvSpPr>
            <p:cNvPr id="33" name="Rectangle: Rounded Corners 20">
              <a:extLst>
                <a:ext uri="{FF2B5EF4-FFF2-40B4-BE49-F238E27FC236}">
                  <a16:creationId xmlns:a16="http://schemas.microsoft.com/office/drawing/2014/main" id="{3B4FFECA-772C-2D11-7575-3B37147A60D3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BC3C69B-720D-8F01-B2DB-49134158AE21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C16E44E4-2D46-33A4-B3A2-FFD8A0D05420}"/>
              </a:ext>
            </a:extLst>
          </p:cNvPr>
          <p:cNvSpPr/>
          <p:nvPr/>
        </p:nvSpPr>
        <p:spPr>
          <a:xfrm>
            <a:off x="4262110" y="2600579"/>
            <a:ext cx="6233176" cy="96551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D0B17A">
              <a:alpha val="60000"/>
            </a:srgbClr>
          </a:solidFill>
          <a:ln>
            <a:solidFill>
              <a:srgbClr val="E2CFAE">
                <a:alpha val="84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Os sertões</a:t>
            </a:r>
            <a:r>
              <a:rPr lang="pt-BR" sz="3200" b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 (1902)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E352FB12-66EB-9C5C-DF0A-3CC01FB025EB}"/>
              </a:ext>
            </a:extLst>
          </p:cNvPr>
          <p:cNvSpPr txBox="1"/>
          <p:nvPr/>
        </p:nvSpPr>
        <p:spPr>
          <a:xfrm>
            <a:off x="5114541" y="5825869"/>
            <a:ext cx="4966347" cy="38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Vigor poético e retórico</a:t>
            </a:r>
            <a:endParaRPr lang="pt-BR" kern="0" dirty="0">
              <a:solidFill>
                <a:srgbClr val="1A192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grpSp>
        <p:nvGrpSpPr>
          <p:cNvPr id="42" name="Group 19">
            <a:extLst>
              <a:ext uri="{FF2B5EF4-FFF2-40B4-BE49-F238E27FC236}">
                <a16:creationId xmlns:a16="http://schemas.microsoft.com/office/drawing/2014/main" id="{D0732A91-82B5-B0D9-E646-74AAD64126AC}"/>
              </a:ext>
            </a:extLst>
          </p:cNvPr>
          <p:cNvGrpSpPr/>
          <p:nvPr/>
        </p:nvGrpSpPr>
        <p:grpSpPr>
          <a:xfrm>
            <a:off x="4063159" y="5556765"/>
            <a:ext cx="1051382" cy="795026"/>
            <a:chOff x="7891157" y="4137455"/>
            <a:chExt cx="806337" cy="609730"/>
          </a:xfrm>
        </p:grpSpPr>
        <p:sp>
          <p:nvSpPr>
            <p:cNvPr id="43" name="Rectangle: Rounded Corners 20">
              <a:extLst>
                <a:ext uri="{FF2B5EF4-FFF2-40B4-BE49-F238E27FC236}">
                  <a16:creationId xmlns:a16="http://schemas.microsoft.com/office/drawing/2014/main" id="{BA6DD7B0-BC0A-1AB3-C461-97A7A413DF45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44" name="Rectangle 21">
              <a:extLst>
                <a:ext uri="{FF2B5EF4-FFF2-40B4-BE49-F238E27FC236}">
                  <a16:creationId xmlns:a16="http://schemas.microsoft.com/office/drawing/2014/main" id="{6DF01B68-C04B-3CAE-0829-CCD98ACC46CC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3FF801D1-EEED-1F1A-7767-4E7324BFC25F}"/>
              </a:ext>
            </a:extLst>
          </p:cNvPr>
          <p:cNvSpPr/>
          <p:nvPr/>
        </p:nvSpPr>
        <p:spPr>
          <a:xfrm>
            <a:off x="6049464" y="4572605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Metáforas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7185EFAE-0E0B-4A69-CC10-C7BC7F6B77E9}"/>
              </a:ext>
            </a:extLst>
          </p:cNvPr>
          <p:cNvSpPr/>
          <p:nvPr/>
        </p:nvSpPr>
        <p:spPr>
          <a:xfrm>
            <a:off x="7656099" y="4576000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Hipérboles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0" name="Rectangle: Rounded Corners 7">
            <a:extLst>
              <a:ext uri="{FF2B5EF4-FFF2-40B4-BE49-F238E27FC236}">
                <a16:creationId xmlns:a16="http://schemas.microsoft.com/office/drawing/2014/main" id="{E35D1F63-39A6-B84D-40AA-A880E035DBB9}"/>
              </a:ext>
            </a:extLst>
          </p:cNvPr>
          <p:cNvSpPr/>
          <p:nvPr/>
        </p:nvSpPr>
        <p:spPr>
          <a:xfrm>
            <a:off x="6050623" y="5132642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Hipérbatos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1" name="Rectangle: Rounded Corners 7">
            <a:extLst>
              <a:ext uri="{FF2B5EF4-FFF2-40B4-BE49-F238E27FC236}">
                <a16:creationId xmlns:a16="http://schemas.microsoft.com/office/drawing/2014/main" id="{71AB1840-C0EC-C945-B9F5-8FA341E81BC6}"/>
              </a:ext>
            </a:extLst>
          </p:cNvPr>
          <p:cNvSpPr/>
          <p:nvPr/>
        </p:nvSpPr>
        <p:spPr>
          <a:xfrm>
            <a:off x="7656099" y="5132642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Antíteses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81F7C30-D948-9499-A545-E9266856F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84" y="2044404"/>
            <a:ext cx="6456161" cy="5053022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18FE6BF8-3D58-C8B1-2D54-E31D6C3EF26B}"/>
              </a:ext>
            </a:extLst>
          </p:cNvPr>
          <p:cNvSpPr txBox="1"/>
          <p:nvPr/>
        </p:nvSpPr>
        <p:spPr>
          <a:xfrm>
            <a:off x="5188810" y="8554042"/>
            <a:ext cx="4966347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16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Romance inaugura o Pré-Modernismo</a:t>
            </a:r>
          </a:p>
        </p:txBody>
      </p:sp>
      <p:grpSp>
        <p:nvGrpSpPr>
          <p:cNvPr id="24" name="Group 19">
            <a:extLst>
              <a:ext uri="{FF2B5EF4-FFF2-40B4-BE49-F238E27FC236}">
                <a16:creationId xmlns:a16="http://schemas.microsoft.com/office/drawing/2014/main" id="{3B13B026-22A2-5C1D-9CD2-17C218E5E308}"/>
              </a:ext>
            </a:extLst>
          </p:cNvPr>
          <p:cNvGrpSpPr/>
          <p:nvPr/>
        </p:nvGrpSpPr>
        <p:grpSpPr>
          <a:xfrm>
            <a:off x="4210136" y="8411413"/>
            <a:ext cx="1051382" cy="795026"/>
            <a:chOff x="7891157" y="4137455"/>
            <a:chExt cx="806337" cy="609730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id="{E9D51B45-0981-2793-C4D6-18A6B77E979A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6A7B238C-B999-4F8F-2500-9A9034DCD0D6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32" name="TextBox 25">
            <a:extLst>
              <a:ext uri="{FF2B5EF4-FFF2-40B4-BE49-F238E27FC236}">
                <a16:creationId xmlns:a16="http://schemas.microsoft.com/office/drawing/2014/main" id="{6C6B93A8-2BC8-D44F-AFB1-4309733F6651}"/>
              </a:ext>
            </a:extLst>
          </p:cNvPr>
          <p:cNvSpPr txBox="1"/>
          <p:nvPr/>
        </p:nvSpPr>
        <p:spPr>
          <a:xfrm>
            <a:off x="5188810" y="9478585"/>
            <a:ext cx="4966347" cy="63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16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Hibridismo dos gêneros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1600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Transita entre diversos discursos</a:t>
            </a: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946BD53E-ED2D-A4E9-6F7A-DAAE4AADE6CE}"/>
              </a:ext>
            </a:extLst>
          </p:cNvPr>
          <p:cNvGrpSpPr/>
          <p:nvPr/>
        </p:nvGrpSpPr>
        <p:grpSpPr>
          <a:xfrm>
            <a:off x="4210136" y="9407672"/>
            <a:ext cx="1051382" cy="795026"/>
            <a:chOff x="7891157" y="4137455"/>
            <a:chExt cx="806337" cy="609730"/>
          </a:xfrm>
        </p:grpSpPr>
        <p:sp>
          <p:nvSpPr>
            <p:cNvPr id="37" name="Rectangle: Rounded Corners 20">
              <a:extLst>
                <a:ext uri="{FF2B5EF4-FFF2-40B4-BE49-F238E27FC236}">
                  <a16:creationId xmlns:a16="http://schemas.microsoft.com/office/drawing/2014/main" id="{7C5F7D95-3889-7A16-AF3B-73EBF298668B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61EA8ECC-F6A0-FC09-A42F-3AFB76A00A44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5240610E-61C6-9E35-12BF-F224A6F2D2F8}"/>
              </a:ext>
            </a:extLst>
          </p:cNvPr>
          <p:cNvSpPr/>
          <p:nvPr/>
        </p:nvSpPr>
        <p:spPr>
          <a:xfrm>
            <a:off x="5261518" y="1018902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Jornalismo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0" name="Rectangle: Rounded Corners 7">
            <a:extLst>
              <a:ext uri="{FF2B5EF4-FFF2-40B4-BE49-F238E27FC236}">
                <a16:creationId xmlns:a16="http://schemas.microsoft.com/office/drawing/2014/main" id="{BE7E2C2C-11C9-0E24-6893-3617D32B9D00}"/>
              </a:ext>
            </a:extLst>
          </p:cNvPr>
          <p:cNvSpPr/>
          <p:nvPr/>
        </p:nvSpPr>
        <p:spPr>
          <a:xfrm>
            <a:off x="6577291" y="1018902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Literatura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ctangle: Rounded Corners 7">
            <a:extLst>
              <a:ext uri="{FF2B5EF4-FFF2-40B4-BE49-F238E27FC236}">
                <a16:creationId xmlns:a16="http://schemas.microsoft.com/office/drawing/2014/main" id="{8AA53AC0-5560-388A-D157-30385CCD15DB}"/>
              </a:ext>
            </a:extLst>
          </p:cNvPr>
          <p:cNvSpPr/>
          <p:nvPr/>
        </p:nvSpPr>
        <p:spPr>
          <a:xfrm>
            <a:off x="7850799" y="1018902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História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9" name="Rectangle: Rounded Corners 7">
            <a:extLst>
              <a:ext uri="{FF2B5EF4-FFF2-40B4-BE49-F238E27FC236}">
                <a16:creationId xmlns:a16="http://schemas.microsoft.com/office/drawing/2014/main" id="{BF773D5A-8A34-7964-84AB-485D227A98F2}"/>
              </a:ext>
            </a:extLst>
          </p:cNvPr>
          <p:cNvSpPr/>
          <p:nvPr/>
        </p:nvSpPr>
        <p:spPr>
          <a:xfrm>
            <a:off x="5261518" y="1075900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Ciência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3" name="Rectangle: Rounded Corners 7">
            <a:extLst>
              <a:ext uri="{FF2B5EF4-FFF2-40B4-BE49-F238E27FC236}">
                <a16:creationId xmlns:a16="http://schemas.microsoft.com/office/drawing/2014/main" id="{B1E65178-46D6-A2EC-9C36-F7B53D2F0C1A}"/>
              </a:ext>
            </a:extLst>
          </p:cNvPr>
          <p:cNvSpPr/>
          <p:nvPr/>
        </p:nvSpPr>
        <p:spPr>
          <a:xfrm>
            <a:off x="6577291" y="1075900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Sociologia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4" name="Rectangle: Rounded Corners 7">
            <a:extLst>
              <a:ext uri="{FF2B5EF4-FFF2-40B4-BE49-F238E27FC236}">
                <a16:creationId xmlns:a16="http://schemas.microsoft.com/office/drawing/2014/main" id="{CAE8319A-C9D4-300D-B3F9-CFE17C1414DF}"/>
              </a:ext>
            </a:extLst>
          </p:cNvPr>
          <p:cNvSpPr/>
          <p:nvPr/>
        </p:nvSpPr>
        <p:spPr>
          <a:xfrm>
            <a:off x="7850799" y="10759009"/>
            <a:ext cx="1420271" cy="45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D9C2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Geologia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55" name="Imagem 54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A9A44217-8150-7501-6F13-5F0C3028F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841" y="6764605"/>
            <a:ext cx="7911295" cy="12624407"/>
          </a:xfrm>
          <a:prstGeom prst="rect">
            <a:avLst/>
          </a:prstGeom>
        </p:spPr>
      </p:pic>
      <p:sp>
        <p:nvSpPr>
          <p:cNvPr id="56" name="TextBox 20">
            <a:extLst>
              <a:ext uri="{FF2B5EF4-FFF2-40B4-BE49-F238E27FC236}">
                <a16:creationId xmlns:a16="http://schemas.microsoft.com/office/drawing/2014/main" id="{063C40FC-D732-0F16-5925-65EDF1DDADBB}"/>
              </a:ext>
            </a:extLst>
          </p:cNvPr>
          <p:cNvSpPr txBox="1"/>
          <p:nvPr/>
        </p:nvSpPr>
        <p:spPr>
          <a:xfrm>
            <a:off x="1055687" y="381804"/>
            <a:ext cx="13898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Euclides da Cunha</a:t>
            </a:r>
          </a:p>
        </p:txBody>
      </p:sp>
    </p:spTree>
    <p:extLst>
      <p:ext uri="{BB962C8B-B14F-4D97-AF65-F5344CB8AC3E}">
        <p14:creationId xmlns:p14="http://schemas.microsoft.com/office/powerpoint/2010/main" val="262617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11111E-6 L -0.06615 1.11111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2.08333E-6 0.072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7.40741E-7 L -0.06615 -7.40741E-7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1" grpId="0"/>
      <p:bldP spid="41" grpId="1"/>
      <p:bldP spid="45" grpId="0" animBg="1"/>
      <p:bldP spid="46" grpId="0" animBg="1"/>
      <p:bldP spid="50" grpId="0" animBg="1"/>
      <p:bldP spid="51" grpId="0" animBg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4" y="0"/>
            <a:ext cx="12668743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76000"/>
                </a:srgbClr>
              </a:gs>
              <a:gs pos="40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114">
            <a:extLst>
              <a:ext uri="{FF2B5EF4-FFF2-40B4-BE49-F238E27FC236}">
                <a16:creationId xmlns:a16="http://schemas.microsoft.com/office/drawing/2014/main" id="{6E08F102-6FE1-87C2-77AB-A484EAF3818C}"/>
              </a:ext>
            </a:extLst>
          </p:cNvPr>
          <p:cNvGrpSpPr/>
          <p:nvPr/>
        </p:nvGrpSpPr>
        <p:grpSpPr>
          <a:xfrm>
            <a:off x="1057276" y="115033"/>
            <a:ext cx="10521948" cy="6599630"/>
            <a:chOff x="586831" y="115033"/>
            <a:chExt cx="10992393" cy="6599630"/>
          </a:xfrm>
        </p:grpSpPr>
        <p:sp useBgFill="1">
          <p:nvSpPr>
            <p:cNvPr id="10" name="Rectangle: Rounded Corners 89">
              <a:extLst>
                <a:ext uri="{FF2B5EF4-FFF2-40B4-BE49-F238E27FC236}">
                  <a16:creationId xmlns:a16="http://schemas.microsoft.com/office/drawing/2014/main" id="{AEC4A15F-21A2-56CB-21D9-8560BD997980}"/>
                </a:ext>
              </a:extLst>
            </p:cNvPr>
            <p:cNvSpPr/>
            <p:nvPr/>
          </p:nvSpPr>
          <p:spPr>
            <a:xfrm>
              <a:off x="647699" y="438150"/>
              <a:ext cx="10896600" cy="5981700"/>
            </a:xfrm>
            <a:prstGeom prst="roundRect">
              <a:avLst>
                <a:gd name="adj" fmla="val 4883"/>
              </a:avLst>
            </a:prstGeom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ircle: Hollow 71">
              <a:extLst>
                <a:ext uri="{FF2B5EF4-FFF2-40B4-BE49-F238E27FC236}">
                  <a16:creationId xmlns:a16="http://schemas.microsoft.com/office/drawing/2014/main" id="{9D5AF57F-840C-7272-E778-F3784A67DDC0}"/>
                </a:ext>
              </a:extLst>
            </p:cNvPr>
            <p:cNvSpPr/>
            <p:nvPr/>
          </p:nvSpPr>
          <p:spPr>
            <a:xfrm rot="20700000">
              <a:off x="8941188" y="1339240"/>
              <a:ext cx="2064994" cy="2064994"/>
            </a:xfrm>
            <a:prstGeom prst="donut">
              <a:avLst>
                <a:gd name="adj" fmla="val 37753"/>
              </a:avLst>
            </a:prstGeom>
            <a:gradFill>
              <a:gsLst>
                <a:gs pos="100000">
                  <a:schemeClr val="accent6"/>
                </a:gs>
                <a:gs pos="60000">
                  <a:schemeClr val="accent5"/>
                </a:gs>
                <a:gs pos="500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698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36">
              <a:extLst>
                <a:ext uri="{FF2B5EF4-FFF2-40B4-BE49-F238E27FC236}">
                  <a16:creationId xmlns:a16="http://schemas.microsoft.com/office/drawing/2014/main" id="{14BCDECE-BE39-43F9-519D-A60B4D0B249D}"/>
                </a:ext>
              </a:extLst>
            </p:cNvPr>
            <p:cNvSpPr/>
            <p:nvPr/>
          </p:nvSpPr>
          <p:spPr>
            <a:xfrm>
              <a:off x="647699" y="454667"/>
              <a:ext cx="10896598" cy="5981700"/>
            </a:xfrm>
            <a:prstGeom prst="roundRect">
              <a:avLst>
                <a:gd name="adj" fmla="val 4883"/>
              </a:avLst>
            </a:prstGeom>
            <a:solidFill>
              <a:schemeClr val="bg1">
                <a:alpha val="8000"/>
              </a:schemeClr>
            </a:solidFill>
            <a:ln w="15875">
              <a:gradFill flip="none" rotWithShape="1">
                <a:gsLst>
                  <a:gs pos="0">
                    <a:schemeClr val="bg1">
                      <a:alpha val="36000"/>
                    </a:schemeClr>
                  </a:gs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23000"/>
                    </a:schemeClr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88">
              <a:extLst>
                <a:ext uri="{FF2B5EF4-FFF2-40B4-BE49-F238E27FC236}">
                  <a16:creationId xmlns:a16="http://schemas.microsoft.com/office/drawing/2014/main" id="{9FB1FA04-1C41-CF3C-645F-9DC14CDAE992}"/>
                </a:ext>
              </a:extLst>
            </p:cNvPr>
            <p:cNvSpPr/>
            <p:nvPr/>
          </p:nvSpPr>
          <p:spPr>
            <a:xfrm rot="20700000">
              <a:off x="2265425" y="115033"/>
              <a:ext cx="2040676" cy="1346051"/>
            </a:xfrm>
            <a:custGeom>
              <a:avLst/>
              <a:gdLst>
                <a:gd name="connsiteX0" fmla="*/ 53717 w 2040676"/>
                <a:gd name="connsiteY0" fmla="*/ 0 h 1346051"/>
                <a:gd name="connsiteX1" fmla="*/ 808202 w 2040676"/>
                <a:gd name="connsiteY1" fmla="*/ 202164 h 1346051"/>
                <a:gd name="connsiteX2" fmla="*/ 799471 w 2040676"/>
                <a:gd name="connsiteY2" fmla="*/ 215114 h 1346051"/>
                <a:gd name="connsiteX3" fmla="*/ 779597 w 2040676"/>
                <a:gd name="connsiteY3" fmla="*/ 313554 h 1346051"/>
                <a:gd name="connsiteX4" fmla="*/ 1032497 w 2040676"/>
                <a:gd name="connsiteY4" fmla="*/ 566454 h 1346051"/>
                <a:gd name="connsiteX5" fmla="*/ 1265523 w 2040676"/>
                <a:gd name="connsiteY5" fmla="*/ 411994 h 1346051"/>
                <a:gd name="connsiteX6" fmla="*/ 1282242 w 2040676"/>
                <a:gd name="connsiteY6" fmla="*/ 329182 h 1346051"/>
                <a:gd name="connsiteX7" fmla="*/ 2040676 w 2040676"/>
                <a:gd name="connsiteY7" fmla="*/ 532404 h 1346051"/>
                <a:gd name="connsiteX8" fmla="*/ 1983855 w 2040676"/>
                <a:gd name="connsiteY8" fmla="*/ 715448 h 1346051"/>
                <a:gd name="connsiteX9" fmla="*/ 1032497 w 2040676"/>
                <a:gd name="connsiteY9" fmla="*/ 1346051 h 1346051"/>
                <a:gd name="connsiteX10" fmla="*/ 0 w 2040676"/>
                <a:gd name="connsiteY10" fmla="*/ 313554 h 1346051"/>
                <a:gd name="connsiteX11" fmla="*/ 20977 w 2040676"/>
                <a:gd name="connsiteY11" fmla="*/ 105470 h 1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676" h="1346051">
                  <a:moveTo>
                    <a:pt x="53717" y="0"/>
                  </a:moveTo>
                  <a:lnTo>
                    <a:pt x="808202" y="202164"/>
                  </a:lnTo>
                  <a:lnTo>
                    <a:pt x="799471" y="215114"/>
                  </a:lnTo>
                  <a:cubicBezTo>
                    <a:pt x="786674" y="245370"/>
                    <a:pt x="779597" y="278636"/>
                    <a:pt x="779597" y="313554"/>
                  </a:cubicBezTo>
                  <a:cubicBezTo>
                    <a:pt x="779597" y="453227"/>
                    <a:pt x="892824" y="566454"/>
                    <a:pt x="1032497" y="566454"/>
                  </a:cubicBezTo>
                  <a:cubicBezTo>
                    <a:pt x="1137252" y="566454"/>
                    <a:pt x="1227131" y="502764"/>
                    <a:pt x="1265523" y="411994"/>
                  </a:cubicBezTo>
                  <a:lnTo>
                    <a:pt x="1282242" y="329182"/>
                  </a:lnTo>
                  <a:lnTo>
                    <a:pt x="2040676" y="532404"/>
                  </a:lnTo>
                  <a:lnTo>
                    <a:pt x="1983855" y="715448"/>
                  </a:lnTo>
                  <a:cubicBezTo>
                    <a:pt x="1827114" y="1086027"/>
                    <a:pt x="1460171" y="1346051"/>
                    <a:pt x="1032497" y="1346051"/>
                  </a:cubicBezTo>
                  <a:cubicBezTo>
                    <a:pt x="462265" y="1346051"/>
                    <a:pt x="0" y="883786"/>
                    <a:pt x="0" y="313554"/>
                  </a:cubicBezTo>
                  <a:cubicBezTo>
                    <a:pt x="0" y="242275"/>
                    <a:pt x="7223" y="172683"/>
                    <a:pt x="20977" y="105470"/>
                  </a:cubicBezTo>
                  <a:close/>
                </a:path>
              </a:pathLst>
            </a:custGeom>
            <a:gradFill>
              <a:gsLst>
                <a:gs pos="100000">
                  <a:srgbClr val="056768">
                    <a:alpha val="0"/>
                  </a:srgbClr>
                </a:gs>
                <a:gs pos="60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D2AF05BC-DA66-3859-918A-AB795B2E97D4}"/>
                </a:ext>
              </a:extLst>
            </p:cNvPr>
            <p:cNvSpPr/>
            <p:nvPr/>
          </p:nvSpPr>
          <p:spPr>
            <a:xfrm>
              <a:off x="8994993" y="5230813"/>
              <a:ext cx="2584231" cy="1222070"/>
            </a:xfrm>
            <a:custGeom>
              <a:avLst/>
              <a:gdLst>
                <a:gd name="connsiteX0" fmla="*/ 1525169 w 2440693"/>
                <a:gd name="connsiteY0" fmla="*/ 0 h 1149657"/>
                <a:gd name="connsiteX1" fmla="*/ 2412927 w 2440693"/>
                <a:gd name="connsiteY1" fmla="*/ 271173 h 1149657"/>
                <a:gd name="connsiteX2" fmla="*/ 2440693 w 2440693"/>
                <a:gd name="connsiteY2" fmla="*/ 291936 h 1149657"/>
                <a:gd name="connsiteX3" fmla="*/ 2440693 w 2440693"/>
                <a:gd name="connsiteY3" fmla="*/ 857571 h 1149657"/>
                <a:gd name="connsiteX4" fmla="*/ 2148607 w 2440693"/>
                <a:gd name="connsiteY4" fmla="*/ 1149657 h 1149657"/>
                <a:gd name="connsiteX5" fmla="*/ 0 w 2440693"/>
                <a:gd name="connsiteY5" fmla="*/ 1149657 h 1149657"/>
                <a:gd name="connsiteX6" fmla="*/ 8747 w 2440693"/>
                <a:gd name="connsiteY6" fmla="*/ 1115642 h 1149657"/>
                <a:gd name="connsiteX7" fmla="*/ 1525169 w 2440693"/>
                <a:gd name="connsiteY7" fmla="*/ 0 h 114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693" h="1149657">
                  <a:moveTo>
                    <a:pt x="1525169" y="0"/>
                  </a:moveTo>
                  <a:cubicBezTo>
                    <a:pt x="1854015" y="0"/>
                    <a:pt x="2159512" y="99969"/>
                    <a:pt x="2412927" y="271173"/>
                  </a:cubicBezTo>
                  <a:lnTo>
                    <a:pt x="2440693" y="291936"/>
                  </a:lnTo>
                  <a:lnTo>
                    <a:pt x="2440693" y="857571"/>
                  </a:lnTo>
                  <a:cubicBezTo>
                    <a:pt x="2440693" y="1018886"/>
                    <a:pt x="2309922" y="1149657"/>
                    <a:pt x="2148607" y="1149657"/>
                  </a:cubicBezTo>
                  <a:lnTo>
                    <a:pt x="0" y="1149657"/>
                  </a:lnTo>
                  <a:lnTo>
                    <a:pt x="8747" y="1115642"/>
                  </a:lnTo>
                  <a:cubicBezTo>
                    <a:pt x="209781" y="469295"/>
                    <a:pt x="812670" y="0"/>
                    <a:pt x="152516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99">
              <a:extLst>
                <a:ext uri="{FF2B5EF4-FFF2-40B4-BE49-F238E27FC236}">
                  <a16:creationId xmlns:a16="http://schemas.microsoft.com/office/drawing/2014/main" id="{CE2AEB4C-0D3D-5B89-E5CD-85C0EC323D53}"/>
                </a:ext>
              </a:extLst>
            </p:cNvPr>
            <p:cNvSpPr/>
            <p:nvPr/>
          </p:nvSpPr>
          <p:spPr>
            <a:xfrm>
              <a:off x="586831" y="894521"/>
              <a:ext cx="1000694" cy="2745758"/>
            </a:xfrm>
            <a:custGeom>
              <a:avLst/>
              <a:gdLst>
                <a:gd name="connsiteX0" fmla="*/ 0 w 1000694"/>
                <a:gd name="connsiteY0" fmla="*/ 0 h 2948702"/>
                <a:gd name="connsiteX1" fmla="*/ 30934 w 1000694"/>
                <a:gd name="connsiteY1" fmla="*/ 11322 h 2948702"/>
                <a:gd name="connsiteX2" fmla="*/ 1000694 w 1000694"/>
                <a:gd name="connsiteY2" fmla="*/ 1474351 h 2948702"/>
                <a:gd name="connsiteX3" fmla="*/ 30934 w 1000694"/>
                <a:gd name="connsiteY3" fmla="*/ 2937380 h 2948702"/>
                <a:gd name="connsiteX4" fmla="*/ 0 w 1000694"/>
                <a:gd name="connsiteY4" fmla="*/ 2948702 h 294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94" h="2948702">
                  <a:moveTo>
                    <a:pt x="0" y="0"/>
                  </a:moveTo>
                  <a:lnTo>
                    <a:pt x="30934" y="11322"/>
                  </a:lnTo>
                  <a:cubicBezTo>
                    <a:pt x="600821" y="252364"/>
                    <a:pt x="1000694" y="816660"/>
                    <a:pt x="1000694" y="1474351"/>
                  </a:cubicBezTo>
                  <a:cubicBezTo>
                    <a:pt x="1000694" y="2132043"/>
                    <a:pt x="600821" y="2696338"/>
                    <a:pt x="30934" y="2937380"/>
                  </a:cubicBezTo>
                  <a:lnTo>
                    <a:pt x="0" y="29487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09">
              <a:extLst>
                <a:ext uri="{FF2B5EF4-FFF2-40B4-BE49-F238E27FC236}">
                  <a16:creationId xmlns:a16="http://schemas.microsoft.com/office/drawing/2014/main" id="{C43419BA-56BC-B96D-80F1-F6890F4E763B}"/>
                </a:ext>
              </a:extLst>
            </p:cNvPr>
            <p:cNvSpPr/>
            <p:nvPr/>
          </p:nvSpPr>
          <p:spPr>
            <a:xfrm rot="20700000">
              <a:off x="1187127" y="5495538"/>
              <a:ext cx="1901841" cy="1219125"/>
            </a:xfrm>
            <a:custGeom>
              <a:avLst/>
              <a:gdLst>
                <a:gd name="connsiteX0" fmla="*/ 1220828 w 1901841"/>
                <a:gd name="connsiteY0" fmla="*/ 43575 h 1219125"/>
                <a:gd name="connsiteX1" fmla="*/ 1901841 w 1901841"/>
                <a:gd name="connsiteY1" fmla="*/ 969234 h 1219125"/>
                <a:gd name="connsiteX2" fmla="*/ 1882150 w 1901841"/>
                <a:gd name="connsiteY2" fmla="*/ 1164569 h 1219125"/>
                <a:gd name="connsiteX3" fmla="*/ 1865214 w 1901841"/>
                <a:gd name="connsiteY3" fmla="*/ 1219125 h 1219125"/>
                <a:gd name="connsiteX4" fmla="*/ 1157828 w 1901841"/>
                <a:gd name="connsiteY4" fmla="*/ 1029582 h 1219125"/>
                <a:gd name="connsiteX5" fmla="*/ 1170011 w 1901841"/>
                <a:gd name="connsiteY5" fmla="*/ 969234 h 1219125"/>
                <a:gd name="connsiteX6" fmla="*/ 980452 w 1901841"/>
                <a:gd name="connsiteY6" fmla="*/ 736653 h 1219125"/>
                <a:gd name="connsiteX7" fmla="*/ 932607 w 1901841"/>
                <a:gd name="connsiteY7" fmla="*/ 731830 h 1219125"/>
                <a:gd name="connsiteX8" fmla="*/ 713859 w 1901841"/>
                <a:gd name="connsiteY8" fmla="*/ 876826 h 1219125"/>
                <a:gd name="connsiteX9" fmla="*/ 707386 w 1901841"/>
                <a:gd name="connsiteY9" fmla="*/ 908886 h 1219125"/>
                <a:gd name="connsiteX10" fmla="*/ 0 w 1901841"/>
                <a:gd name="connsiteY10" fmla="*/ 719343 h 1219125"/>
                <a:gd name="connsiteX11" fmla="*/ 39540 w 1901841"/>
                <a:gd name="connsiteY11" fmla="*/ 591965 h 1219125"/>
                <a:gd name="connsiteX12" fmla="*/ 932607 w 1901841"/>
                <a:gd name="connsiteY12" fmla="*/ 0 h 1219125"/>
                <a:gd name="connsiteX13" fmla="*/ 1220828 w 1901841"/>
                <a:gd name="connsiteY13" fmla="*/ 43575 h 12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1841" h="1219125">
                  <a:moveTo>
                    <a:pt x="1220828" y="43575"/>
                  </a:moveTo>
                  <a:cubicBezTo>
                    <a:pt x="1615372" y="166291"/>
                    <a:pt x="1901841" y="534309"/>
                    <a:pt x="1901841" y="969234"/>
                  </a:cubicBezTo>
                  <a:cubicBezTo>
                    <a:pt x="1901841" y="1036146"/>
                    <a:pt x="1895061" y="1101474"/>
                    <a:pt x="1882150" y="1164569"/>
                  </a:cubicBezTo>
                  <a:lnTo>
                    <a:pt x="1865214" y="1219125"/>
                  </a:lnTo>
                  <a:lnTo>
                    <a:pt x="1157828" y="1029582"/>
                  </a:lnTo>
                  <a:lnTo>
                    <a:pt x="1170011" y="969234"/>
                  </a:lnTo>
                  <a:cubicBezTo>
                    <a:pt x="1170012" y="854508"/>
                    <a:pt x="1088633" y="758790"/>
                    <a:pt x="980452" y="736653"/>
                  </a:cubicBezTo>
                  <a:cubicBezTo>
                    <a:pt x="964998" y="733491"/>
                    <a:pt x="948997" y="731830"/>
                    <a:pt x="932607" y="731830"/>
                  </a:cubicBezTo>
                  <a:cubicBezTo>
                    <a:pt x="834271" y="731830"/>
                    <a:pt x="749899" y="791618"/>
                    <a:pt x="713859" y="876826"/>
                  </a:cubicBezTo>
                  <a:lnTo>
                    <a:pt x="707386" y="908886"/>
                  </a:lnTo>
                  <a:lnTo>
                    <a:pt x="0" y="719343"/>
                  </a:lnTo>
                  <a:lnTo>
                    <a:pt x="39540" y="591965"/>
                  </a:lnTo>
                  <a:cubicBezTo>
                    <a:pt x="186678" y="244092"/>
                    <a:pt x="531138" y="0"/>
                    <a:pt x="932607" y="0"/>
                  </a:cubicBezTo>
                  <a:cubicBezTo>
                    <a:pt x="1032975" y="0"/>
                    <a:pt x="1129778" y="15255"/>
                    <a:pt x="1220828" y="43575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0"/>
                  </a:schemeClr>
                </a:gs>
                <a:gs pos="60000">
                  <a:srgbClr val="056768">
                    <a:alpha val="0"/>
                  </a:srgbClr>
                </a:gs>
                <a:gs pos="5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466593" y="130840"/>
            <a:ext cx="13314350" cy="719325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BE445640-8299-73A0-B110-419B37DE4938}"/>
              </a:ext>
            </a:extLst>
          </p:cNvPr>
          <p:cNvSpPr txBox="1"/>
          <p:nvPr/>
        </p:nvSpPr>
        <p:spPr>
          <a:xfrm>
            <a:off x="1314335" y="845322"/>
            <a:ext cx="77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Euclides</a:t>
            </a:r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Cunha</a:t>
            </a: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54514091-DCF2-A3BE-E6B9-D1DC452D2534}"/>
              </a:ext>
            </a:extLst>
          </p:cNvPr>
          <p:cNvSpPr txBox="1"/>
          <p:nvPr/>
        </p:nvSpPr>
        <p:spPr>
          <a:xfrm>
            <a:off x="1252795" y="29576"/>
            <a:ext cx="739125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Esquemas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das </a:t>
            </a:r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partes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CF61150-336D-E1E7-157C-BB20DCDB25F3}"/>
              </a:ext>
            </a:extLst>
          </p:cNvPr>
          <p:cNvCxnSpPr>
            <a:cxnSpLocks/>
          </p:cNvCxnSpPr>
          <p:nvPr/>
        </p:nvCxnSpPr>
        <p:spPr>
          <a:xfrm>
            <a:off x="3413760" y="1245432"/>
            <a:ext cx="0" cy="5174418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8A5BF352-FCD8-9B65-C6DC-034AE1CE4768}"/>
              </a:ext>
            </a:extLst>
          </p:cNvPr>
          <p:cNvSpPr/>
          <p:nvPr/>
        </p:nvSpPr>
        <p:spPr>
          <a:xfrm>
            <a:off x="1338042" y="1933485"/>
            <a:ext cx="1609630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Terra </a:t>
            </a:r>
          </a:p>
          <a:p>
            <a:pPr algn="ctr">
              <a:spcBef>
                <a:spcPct val="0"/>
              </a:spcBef>
            </a:pP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(o </a:t>
            </a:r>
            <a:r>
              <a:rPr lang="en-US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meio</a:t>
            </a:r>
            <a:r>
              <a:rPr lang="en-US" sz="16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06FC680D-14A8-E49A-E020-6E01776634EA}"/>
              </a:ext>
            </a:extLst>
          </p:cNvPr>
          <p:cNvSpPr/>
          <p:nvPr/>
        </p:nvSpPr>
        <p:spPr>
          <a:xfrm>
            <a:off x="3634819" y="1962133"/>
            <a:ext cx="3147564" cy="1054465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Clima tórrido:</a:t>
            </a: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impossibilidade civilizatória e homens sanguinários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16FCFC50-FE57-4426-9EED-6E742AE63EB9}"/>
              </a:ext>
            </a:extLst>
          </p:cNvPr>
          <p:cNvSpPr/>
          <p:nvPr/>
        </p:nvSpPr>
        <p:spPr>
          <a:xfrm>
            <a:off x="7512659" y="1909393"/>
            <a:ext cx="3440797" cy="2405574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Base descritiva:</a:t>
            </a:r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linguagem pouco criativa, mas  bastante científica e técnica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B8F287B-59FF-470D-E774-1D1182B90678}"/>
              </a:ext>
            </a:extLst>
          </p:cNvPr>
          <p:cNvCxnSpPr>
            <a:cxnSpLocks/>
          </p:cNvCxnSpPr>
          <p:nvPr/>
        </p:nvCxnSpPr>
        <p:spPr>
          <a:xfrm flipH="1">
            <a:off x="1451232" y="3112180"/>
            <a:ext cx="557338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FAB24DD-A3CC-0A85-2A1A-1EFA86FFBA2C}"/>
              </a:ext>
            </a:extLst>
          </p:cNvPr>
          <p:cNvSpPr/>
          <p:nvPr/>
        </p:nvSpPr>
        <p:spPr>
          <a:xfrm>
            <a:off x="11118068" y="1080781"/>
            <a:ext cx="281473" cy="5024319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0023F467-530E-E16D-7381-E753AED17D88}"/>
              </a:ext>
            </a:extLst>
          </p:cNvPr>
          <p:cNvSpPr/>
          <p:nvPr/>
        </p:nvSpPr>
        <p:spPr>
          <a:xfrm>
            <a:off x="11216909" y="1628987"/>
            <a:ext cx="101931" cy="612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>
            <a:extLst>
              <a:ext uri="{FF2B5EF4-FFF2-40B4-BE49-F238E27FC236}">
                <a16:creationId xmlns:a16="http://schemas.microsoft.com/office/drawing/2014/main" id="{57071A13-B8E2-8233-494A-3A8E20A2033B}"/>
              </a:ext>
            </a:extLst>
          </p:cNvPr>
          <p:cNvSpPr/>
          <p:nvPr/>
        </p:nvSpPr>
        <p:spPr>
          <a:xfrm>
            <a:off x="11208815" y="1171995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>
            <a:extLst>
              <a:ext uri="{FF2B5EF4-FFF2-40B4-BE49-F238E27FC236}">
                <a16:creationId xmlns:a16="http://schemas.microsoft.com/office/drawing/2014/main" id="{910EF526-1B8C-AD6C-25C1-FB2AE9EB7FB3}"/>
              </a:ext>
            </a:extLst>
          </p:cNvPr>
          <p:cNvSpPr/>
          <p:nvPr/>
        </p:nvSpPr>
        <p:spPr>
          <a:xfrm rot="10800000">
            <a:off x="11208815" y="5897381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992452CF-C330-0E8A-4B12-7D2D9FFFC363}"/>
              </a:ext>
            </a:extLst>
          </p:cNvPr>
          <p:cNvSpPr/>
          <p:nvPr/>
        </p:nvSpPr>
        <p:spPr>
          <a:xfrm>
            <a:off x="8894093" y="-4370440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99EBE786-2951-87D1-CCEC-B36E91954CC0}"/>
              </a:ext>
            </a:extLst>
          </p:cNvPr>
          <p:cNvSpPr/>
          <p:nvPr/>
        </p:nvSpPr>
        <p:spPr>
          <a:xfrm>
            <a:off x="1361946" y="1327453"/>
            <a:ext cx="1613894" cy="4300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Parte</a:t>
            </a:r>
            <a:r>
              <a:rPr lang="en-US" sz="16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655F488-9E1D-24E3-50CA-7112E4B4E01D}"/>
              </a:ext>
            </a:extLst>
          </p:cNvPr>
          <p:cNvSpPr/>
          <p:nvPr/>
        </p:nvSpPr>
        <p:spPr>
          <a:xfrm>
            <a:off x="4093254" y="1224106"/>
            <a:ext cx="2318657" cy="5816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Visão</a:t>
            </a: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determinista</a:t>
            </a:r>
            <a:endParaRPr lang="en-US" sz="16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93F1B352-81BE-6407-E1DB-DF5F55B9B245}"/>
              </a:ext>
            </a:extLst>
          </p:cNvPr>
          <p:cNvSpPr/>
          <p:nvPr/>
        </p:nvSpPr>
        <p:spPr>
          <a:xfrm>
            <a:off x="8659590" y="1230413"/>
            <a:ext cx="1143594" cy="4300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Estilo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2D9F3D1F-345A-412F-E5AF-79D94EA4A6D7}"/>
              </a:ext>
            </a:extLst>
          </p:cNvPr>
          <p:cNvSpPr/>
          <p:nvPr/>
        </p:nvSpPr>
        <p:spPr>
          <a:xfrm>
            <a:off x="1390114" y="3310669"/>
            <a:ext cx="1585726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</a:t>
            </a:r>
            <a:r>
              <a:rPr lang="en-US" sz="20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Homem</a:t>
            </a:r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(a </a:t>
            </a:r>
            <a:r>
              <a:rPr lang="en-US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raça</a:t>
            </a: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45619DBE-1409-5F58-1B86-98035C5E56AE}"/>
              </a:ext>
            </a:extLst>
          </p:cNvPr>
          <p:cNvSpPr/>
          <p:nvPr/>
        </p:nvSpPr>
        <p:spPr>
          <a:xfrm>
            <a:off x="3698033" y="3185647"/>
            <a:ext cx="3147564" cy="1347781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Miscigenação:</a:t>
            </a: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degeneração racial, gerando homens bestiais e com impulsos criminosos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FCF61150-336D-E1E7-157C-BB20DCDB25F3}"/>
              </a:ext>
            </a:extLst>
          </p:cNvPr>
          <p:cNvCxnSpPr>
            <a:cxnSpLocks/>
          </p:cNvCxnSpPr>
          <p:nvPr/>
        </p:nvCxnSpPr>
        <p:spPr>
          <a:xfrm>
            <a:off x="7024616" y="952906"/>
            <a:ext cx="0" cy="546694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0B01CD54-48C4-44D3-96E2-49EF602ABE97}"/>
              </a:ext>
            </a:extLst>
          </p:cNvPr>
          <p:cNvSpPr/>
          <p:nvPr/>
        </p:nvSpPr>
        <p:spPr>
          <a:xfrm>
            <a:off x="1408324" y="5087655"/>
            <a:ext cx="1521137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Luta</a:t>
            </a:r>
          </a:p>
          <a:p>
            <a:pPr algn="ctr">
              <a:spcBef>
                <a:spcPct val="0"/>
              </a:spcBef>
            </a:pP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momentos</a:t>
            </a: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históricos</a:t>
            </a: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distintos</a:t>
            </a:r>
            <a:r>
              <a:rPr lang="en-US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03E3818-0D99-3FE5-187B-BFBD91E73ABE}"/>
              </a:ext>
            </a:extLst>
          </p:cNvPr>
          <p:cNvCxnSpPr>
            <a:cxnSpLocks/>
          </p:cNvCxnSpPr>
          <p:nvPr/>
        </p:nvCxnSpPr>
        <p:spPr>
          <a:xfrm flipH="1">
            <a:off x="1451232" y="4705453"/>
            <a:ext cx="950222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34DE0303-DA05-211B-5FB4-41C5D4CCCEE2}"/>
              </a:ext>
            </a:extLst>
          </p:cNvPr>
          <p:cNvSpPr/>
          <p:nvPr/>
        </p:nvSpPr>
        <p:spPr>
          <a:xfrm>
            <a:off x="3605752" y="4966303"/>
            <a:ext cx="3123265" cy="1107388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Culturas abandonadas:</a:t>
            </a:r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homens místicos e crédulos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112F286C-7A94-30E6-AC93-CC6E618D6956}"/>
              </a:ext>
            </a:extLst>
          </p:cNvPr>
          <p:cNvSpPr/>
          <p:nvPr/>
        </p:nvSpPr>
        <p:spPr>
          <a:xfrm>
            <a:off x="7380062" y="4745768"/>
            <a:ext cx="3480752" cy="1709820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Base narrativa:</a:t>
            </a:r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linguagem tradicional, no </a:t>
            </a: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entanto criativa (literária)</a:t>
            </a:r>
          </a:p>
          <a:p>
            <a:pPr>
              <a:spcBef>
                <a:spcPct val="0"/>
              </a:spcBef>
            </a:pPr>
            <a:endParaRPr lang="pt-BR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Tonalidades cênicas e grande </a:t>
            </a:r>
          </a:p>
          <a:p>
            <a:pPr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plasticidades nas descrições</a:t>
            </a:r>
          </a:p>
        </p:txBody>
      </p:sp>
    </p:spTree>
    <p:extLst>
      <p:ext uri="{BB962C8B-B14F-4D97-AF65-F5344CB8AC3E}">
        <p14:creationId xmlns:p14="http://schemas.microsoft.com/office/powerpoint/2010/main" val="989058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8.33333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1.25E-6 0.0724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0.0724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8" grpId="0" animBg="1"/>
      <p:bldP spid="7" grpId="0" animBg="1"/>
      <p:bldP spid="7" grpId="1" animBg="1"/>
      <p:bldP spid="11" grpId="0" animBg="1"/>
      <p:bldP spid="11" grpId="1" animBg="1"/>
      <p:bldP spid="27" grpId="0" animBg="1"/>
      <p:bldP spid="27" grpId="1" animBg="1"/>
      <p:bldP spid="31" grpId="0" animBg="1"/>
      <p:bldP spid="32" grpId="0" animBg="1"/>
      <p:bldP spid="29" grpId="0" animBg="1"/>
      <p:bldP spid="34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id="{C8C0CB4D-43C2-9F74-CEF9-9BDDDFAD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902496"/>
            <a:ext cx="12351943" cy="87766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Monteiro Lobato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59FF645A-FA49-816C-270B-984FD170CA36}"/>
              </a:ext>
            </a:extLst>
          </p:cNvPr>
          <p:cNvSpPr/>
          <p:nvPr/>
        </p:nvSpPr>
        <p:spPr>
          <a:xfrm>
            <a:off x="903995" y="1565403"/>
            <a:ext cx="11365759" cy="503133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B59C4051-4078-ECB5-282B-90D415693372}"/>
              </a:ext>
            </a:extLst>
          </p:cNvPr>
          <p:cNvSpPr txBox="1"/>
          <p:nvPr/>
        </p:nvSpPr>
        <p:spPr>
          <a:xfrm>
            <a:off x="5349619" y="1896485"/>
            <a:ext cx="3317561" cy="9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 centrais:</a:t>
            </a:r>
            <a:endParaRPr lang="en-US" sz="28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3813A03-52B0-2831-6566-DE91D917056E}"/>
              </a:ext>
            </a:extLst>
          </p:cNvPr>
          <p:cNvSpPr/>
          <p:nvPr/>
        </p:nvSpPr>
        <p:spPr>
          <a:xfrm rot="21448857">
            <a:off x="8525661" y="2078492"/>
            <a:ext cx="342945" cy="34294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82BE659-439F-6437-8410-D0604BB6988E}"/>
              </a:ext>
            </a:extLst>
          </p:cNvPr>
          <p:cNvCxnSpPr>
            <a:cxnSpLocks/>
          </p:cNvCxnSpPr>
          <p:nvPr/>
        </p:nvCxnSpPr>
        <p:spPr>
          <a:xfrm>
            <a:off x="5486935" y="2661574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>
            <a:extLst>
              <a:ext uri="{FF2B5EF4-FFF2-40B4-BE49-F238E27FC236}">
                <a16:creationId xmlns:a16="http://schemas.microsoft.com/office/drawing/2014/main" id="{B8A98E02-4B43-6C3A-93DC-7CBD49F2CD2E}"/>
              </a:ext>
            </a:extLst>
          </p:cNvPr>
          <p:cNvSpPr txBox="1"/>
          <p:nvPr/>
        </p:nvSpPr>
        <p:spPr>
          <a:xfrm>
            <a:off x="5411874" y="5274315"/>
            <a:ext cx="1485667" cy="75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Urupês</a:t>
            </a:r>
          </a:p>
          <a:p>
            <a:pPr>
              <a:lnSpc>
                <a:spcPct val="114000"/>
              </a:lnSpc>
            </a:pPr>
            <a:r>
              <a:rPr lang="pt-BR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(1918)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A6DE1928-334E-F4B5-2298-B6B68B824B92}"/>
              </a:ext>
            </a:extLst>
          </p:cNvPr>
          <p:cNvCxnSpPr>
            <a:cxnSpLocks/>
          </p:cNvCxnSpPr>
          <p:nvPr/>
        </p:nvCxnSpPr>
        <p:spPr>
          <a:xfrm>
            <a:off x="5521057" y="516030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2A3107ED-389A-0195-F033-AB93976631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" b="2263"/>
          <a:stretch/>
        </p:blipFill>
        <p:spPr>
          <a:xfrm>
            <a:off x="5426953" y="2799065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36BE4FCF-C902-1E3C-CDC2-FCD8512764A7}"/>
              </a:ext>
            </a:extLst>
          </p:cNvPr>
          <p:cNvSpPr txBox="1"/>
          <p:nvPr/>
        </p:nvSpPr>
        <p:spPr>
          <a:xfrm>
            <a:off x="7330714" y="5194414"/>
            <a:ext cx="1479633" cy="110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Cidades </a:t>
            </a:r>
          </a:p>
          <a:p>
            <a:pPr>
              <a:lnSpc>
                <a:spcPct val="114000"/>
              </a:lnSpc>
            </a:pP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mortas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pt-BR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(1919)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ED29367D-8B90-513B-D8C6-DE7DDF43349A}"/>
              </a:ext>
            </a:extLst>
          </p:cNvPr>
          <p:cNvCxnSpPr>
            <a:cxnSpLocks/>
          </p:cNvCxnSpPr>
          <p:nvPr/>
        </p:nvCxnSpPr>
        <p:spPr>
          <a:xfrm>
            <a:off x="7433863" y="515569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028E2E55-32BA-0B81-D270-C0140988DA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1204"/>
          <a:stretch/>
        </p:blipFill>
        <p:spPr>
          <a:xfrm>
            <a:off x="7339759" y="2794452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9" name="TextBox 16">
            <a:extLst>
              <a:ext uri="{FF2B5EF4-FFF2-40B4-BE49-F238E27FC236}">
                <a16:creationId xmlns:a16="http://schemas.microsoft.com/office/drawing/2014/main" id="{8E138364-1B6A-3A96-55F3-BEB10AA5696E}"/>
              </a:ext>
            </a:extLst>
          </p:cNvPr>
          <p:cNvSpPr txBox="1"/>
          <p:nvPr/>
        </p:nvSpPr>
        <p:spPr>
          <a:xfrm>
            <a:off x="9249771" y="5290667"/>
            <a:ext cx="1479632" cy="75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Negrinha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(1920)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AB504022-30D7-F0AA-BDD3-A1184D737FA8}"/>
              </a:ext>
            </a:extLst>
          </p:cNvPr>
          <p:cNvCxnSpPr>
            <a:cxnSpLocks/>
          </p:cNvCxnSpPr>
          <p:nvPr/>
        </p:nvCxnSpPr>
        <p:spPr>
          <a:xfrm>
            <a:off x="9352918" y="5162568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m 30">
            <a:extLst>
              <a:ext uri="{FF2B5EF4-FFF2-40B4-BE49-F238E27FC236}">
                <a16:creationId xmlns:a16="http://schemas.microsoft.com/office/drawing/2014/main" id="{2664362F-1258-4054-78CB-8E66AA99F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5481"/>
          <a:stretch/>
        </p:blipFill>
        <p:spPr>
          <a:xfrm>
            <a:off x="9258814" y="2801324"/>
            <a:ext cx="1470588" cy="2265347"/>
          </a:xfrm>
          <a:prstGeom prst="roundRect">
            <a:avLst>
              <a:gd name="adj" fmla="val 3481"/>
            </a:avLst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  <a:endParaRPr lang="en-US" sz="1200" spc="600" dirty="0">
              <a:solidFill>
                <a:schemeClr val="bg1">
                  <a:alpha val="44000"/>
                </a:schemeClr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pic>
        <p:nvPicPr>
          <p:cNvPr id="40" name="Imagem 39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4AAA2E13-27C8-D4B4-52C5-C967F04D744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033" y="1715294"/>
            <a:ext cx="6761495" cy="5165939"/>
          </a:xfrm>
          <a:prstGeom prst="rect">
            <a:avLst/>
          </a:prstGeom>
        </p:spPr>
      </p:pic>
      <p:sp>
        <p:nvSpPr>
          <p:cNvPr id="41" name="TextBox 15">
            <a:extLst>
              <a:ext uri="{FF2B5EF4-FFF2-40B4-BE49-F238E27FC236}">
                <a16:creationId xmlns:a16="http://schemas.microsoft.com/office/drawing/2014/main" id="{9FFEB201-9107-4F64-89FE-1650C1674C64}"/>
              </a:ext>
            </a:extLst>
          </p:cNvPr>
          <p:cNvSpPr txBox="1"/>
          <p:nvPr/>
        </p:nvSpPr>
        <p:spPr>
          <a:xfrm>
            <a:off x="14650525" y="2368819"/>
            <a:ext cx="348422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Personagens tipo</a:t>
            </a:r>
            <a:endParaRPr lang="en-US" sz="48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42" name="Straight Connector 18">
            <a:extLst>
              <a:ext uri="{FF2B5EF4-FFF2-40B4-BE49-F238E27FC236}">
                <a16:creationId xmlns:a16="http://schemas.microsoft.com/office/drawing/2014/main" id="{373FF0A8-B08A-210D-9E90-EFD79353900D}"/>
              </a:ext>
            </a:extLst>
          </p:cNvPr>
          <p:cNvCxnSpPr>
            <a:cxnSpLocks/>
          </p:cNvCxnSpPr>
          <p:nvPr/>
        </p:nvCxnSpPr>
        <p:spPr>
          <a:xfrm>
            <a:off x="14663793" y="3563065"/>
            <a:ext cx="3470952" cy="0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8">
            <a:extLst>
              <a:ext uri="{FF2B5EF4-FFF2-40B4-BE49-F238E27FC236}">
                <a16:creationId xmlns:a16="http://schemas.microsoft.com/office/drawing/2014/main" id="{8AD56113-1F6E-C2A6-AC75-C1524DF4F0F5}"/>
              </a:ext>
            </a:extLst>
          </p:cNvPr>
          <p:cNvSpPr/>
          <p:nvPr/>
        </p:nvSpPr>
        <p:spPr>
          <a:xfrm>
            <a:off x="18400712" y="2257232"/>
            <a:ext cx="7191472" cy="3371314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E1B788E4-FB67-2E9A-1DAF-3A93C6DE9A13}"/>
              </a:ext>
            </a:extLst>
          </p:cNvPr>
          <p:cNvSpPr txBox="1"/>
          <p:nvPr/>
        </p:nvSpPr>
        <p:spPr>
          <a:xfrm>
            <a:off x="18375572" y="2236844"/>
            <a:ext cx="541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Mikau</a:t>
            </a:r>
            <a:r>
              <a:rPr lang="en-US" sz="32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 | </a:t>
            </a:r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Visão</a:t>
            </a:r>
            <a:r>
              <a:rPr lang="en-US" sz="32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 </a:t>
            </a:r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Humanista</a:t>
            </a:r>
            <a:endParaRPr lang="en-US" sz="16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D7CBE12-5554-7A0D-BBDE-1D1E5DC898E1}"/>
              </a:ext>
            </a:extLst>
          </p:cNvPr>
          <p:cNvSpPr txBox="1"/>
          <p:nvPr/>
        </p:nvSpPr>
        <p:spPr>
          <a:xfrm>
            <a:off x="18380664" y="2787729"/>
            <a:ext cx="4021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Integração do europeu</a:t>
            </a:r>
          </a:p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Igualdade</a:t>
            </a:r>
          </a:p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Pró miscigenação</a:t>
            </a:r>
          </a:p>
        </p:txBody>
      </p:sp>
      <p:sp>
        <p:nvSpPr>
          <p:cNvPr id="46" name="Triângulo Retângulo 45">
            <a:extLst>
              <a:ext uri="{FF2B5EF4-FFF2-40B4-BE49-F238E27FC236}">
                <a16:creationId xmlns:a16="http://schemas.microsoft.com/office/drawing/2014/main" id="{C9E4A67B-140B-3BD0-6C0F-F50F885BAB68}"/>
              </a:ext>
            </a:extLst>
          </p:cNvPr>
          <p:cNvSpPr/>
          <p:nvPr/>
        </p:nvSpPr>
        <p:spPr>
          <a:xfrm flipH="1">
            <a:off x="18484694" y="2229090"/>
            <a:ext cx="7127120" cy="3399456"/>
          </a:xfrm>
          <a:prstGeom prst="rtTriangle">
            <a:avLst/>
          </a:prstGeom>
          <a:solidFill>
            <a:srgbClr val="010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B8196D2A-0B0D-9E9C-FC5F-D64CC76A972B}"/>
              </a:ext>
            </a:extLst>
          </p:cNvPr>
          <p:cNvSpPr txBox="1"/>
          <p:nvPr/>
        </p:nvSpPr>
        <p:spPr>
          <a:xfrm>
            <a:off x="20564772" y="2720774"/>
            <a:ext cx="23194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-300" dirty="0">
                <a:ln>
                  <a:solidFill>
                    <a:schemeClr val="bg1">
                      <a:alpha val="25000"/>
                    </a:schemeClr>
                  </a:solidFill>
                </a:ln>
                <a:noFill/>
                <a:latin typeface="Causten Bold" panose="00000800000000000000" pitchFamily="50" charset="0"/>
                <a:cs typeface="Sora ExtraBold" pitchFamily="2" charset="0"/>
              </a:rPr>
              <a:t>VS</a:t>
            </a:r>
          </a:p>
        </p:txBody>
      </p:sp>
      <p:sp>
        <p:nvSpPr>
          <p:cNvPr id="48" name="TextBox 29">
            <a:extLst>
              <a:ext uri="{FF2B5EF4-FFF2-40B4-BE49-F238E27FC236}">
                <a16:creationId xmlns:a16="http://schemas.microsoft.com/office/drawing/2014/main" id="{4A4F6E2E-E90B-68B5-BE62-1EFDF6C665EA}"/>
              </a:ext>
            </a:extLst>
          </p:cNvPr>
          <p:cNvSpPr txBox="1"/>
          <p:nvPr/>
        </p:nvSpPr>
        <p:spPr>
          <a:xfrm>
            <a:off x="21532581" y="3948770"/>
            <a:ext cx="412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Lentz | </a:t>
            </a:r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Visão</a:t>
            </a:r>
            <a:r>
              <a:rPr lang="en-US" sz="32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 </a:t>
            </a:r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Imperialista</a:t>
            </a:r>
            <a:endParaRPr lang="en-US" sz="16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63C862B-66F4-3D3F-2DEA-311B751AADF7}"/>
              </a:ext>
            </a:extLst>
          </p:cNvPr>
          <p:cNvSpPr txBox="1"/>
          <p:nvPr/>
        </p:nvSpPr>
        <p:spPr>
          <a:xfrm>
            <a:off x="21532581" y="4552567"/>
            <a:ext cx="378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Imposição do europeu</a:t>
            </a:r>
          </a:p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Arianismo</a:t>
            </a:r>
          </a:p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Contra a miscigenação </a:t>
            </a:r>
          </a:p>
        </p:txBody>
      </p:sp>
    </p:spTree>
    <p:extLst>
      <p:ext uri="{BB962C8B-B14F-4D97-AF65-F5344CB8AC3E}">
        <p14:creationId xmlns:p14="http://schemas.microsoft.com/office/powerpoint/2010/main" val="52796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3.7037E-6 L -0.06615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4.07407E-6 L -3.33333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0.0724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1.85185E-6 L -0.06615 -1.85185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2.22222E-6 L -4.58333E-6 0.07245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1.45833E-6 0.07245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22222E-6 L -0.06615 2.22222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2.22222E-6 L -4.79167E-6 0.07246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6" grpId="0"/>
      <p:bldP spid="26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id="{10E25D01-4499-2C34-BA3B-46035A3D3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902496"/>
            <a:ext cx="12351943" cy="87766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530290" y="2511699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Monteiro Lobato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PRÉ-MODERNISMO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4799528" y="1799757"/>
            <a:ext cx="3449035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Características gerais: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4700696" y="1564590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4912265" y="2757028"/>
            <a:ext cx="2999517" cy="280076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4996337" y="3415547"/>
            <a:ext cx="2904477" cy="72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Predileção pelo </a:t>
            </a:r>
          </a:p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conto tradicional</a:t>
            </a:r>
            <a:endParaRPr lang="en-US" sz="19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D3F93206-CEF9-8C75-63C4-3549C14CD80B}"/>
              </a:ext>
            </a:extLst>
          </p:cNvPr>
          <p:cNvSpPr/>
          <p:nvPr/>
        </p:nvSpPr>
        <p:spPr>
          <a:xfrm>
            <a:off x="8291373" y="3624769"/>
            <a:ext cx="3335556" cy="280377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FAE737E0-400D-3A4C-78E4-63B1EEAD4CCE}"/>
              </a:ext>
            </a:extLst>
          </p:cNvPr>
          <p:cNvSpPr txBox="1"/>
          <p:nvPr/>
        </p:nvSpPr>
        <p:spPr>
          <a:xfrm>
            <a:off x="8441753" y="3980601"/>
            <a:ext cx="2974977" cy="209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Temática: </a:t>
            </a:r>
          </a:p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decadência econômica do Vale do Paraíba e das oligarquias rurais</a:t>
            </a:r>
          </a:p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paulistas </a:t>
            </a:r>
            <a:r>
              <a:rPr lang="pt-BR" sz="19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em obras de grande valor documental</a:t>
            </a:r>
            <a:endParaRPr lang="en-US" sz="19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0D88D329-62E7-A02B-CE02-E5ECD0F65FEF}"/>
              </a:ext>
            </a:extLst>
          </p:cNvPr>
          <p:cNvCxnSpPr>
            <a:cxnSpLocks/>
          </p:cNvCxnSpPr>
          <p:nvPr/>
        </p:nvCxnSpPr>
        <p:spPr>
          <a:xfrm>
            <a:off x="8515133" y="3206880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C8EF2AF0-537D-7FCB-6230-236894813E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968" y="1720961"/>
            <a:ext cx="6761495" cy="5165939"/>
          </a:xfrm>
          <a:prstGeom prst="rect">
            <a:avLst/>
          </a:prstGeom>
        </p:spPr>
      </p:pic>
      <p:sp>
        <p:nvSpPr>
          <p:cNvPr id="43" name="Rectangle 28">
            <a:extLst>
              <a:ext uri="{FF2B5EF4-FFF2-40B4-BE49-F238E27FC236}">
                <a16:creationId xmlns:a16="http://schemas.microsoft.com/office/drawing/2014/main" id="{3B70C2B6-6D24-6EE1-FD7F-9907901F61E0}"/>
              </a:ext>
            </a:extLst>
          </p:cNvPr>
          <p:cNvSpPr/>
          <p:nvPr/>
        </p:nvSpPr>
        <p:spPr>
          <a:xfrm>
            <a:off x="15308826" y="-2887579"/>
            <a:ext cx="15203258" cy="939775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EF83187D-EABA-1067-772A-7D4DB0AF35FD}"/>
              </a:ext>
            </a:extLst>
          </p:cNvPr>
          <p:cNvCxnSpPr>
            <a:cxnSpLocks/>
          </p:cNvCxnSpPr>
          <p:nvPr/>
        </p:nvCxnSpPr>
        <p:spPr>
          <a:xfrm>
            <a:off x="19891766" y="2575012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6">
            <a:extLst>
              <a:ext uri="{FF2B5EF4-FFF2-40B4-BE49-F238E27FC236}">
                <a16:creationId xmlns:a16="http://schemas.microsoft.com/office/drawing/2014/main" id="{D6E96CB1-DAC9-EED7-D595-A4135B9C312D}"/>
              </a:ext>
            </a:extLst>
          </p:cNvPr>
          <p:cNvSpPr txBox="1"/>
          <p:nvPr/>
        </p:nvSpPr>
        <p:spPr>
          <a:xfrm>
            <a:off x="19766294" y="5187753"/>
            <a:ext cx="1978295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Urupês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(1918)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6" name="Straight Connector 17">
            <a:extLst>
              <a:ext uri="{FF2B5EF4-FFF2-40B4-BE49-F238E27FC236}">
                <a16:creationId xmlns:a16="http://schemas.microsoft.com/office/drawing/2014/main" id="{18E2F856-3F83-2BB6-A482-D75813BDDE41}"/>
              </a:ext>
            </a:extLst>
          </p:cNvPr>
          <p:cNvCxnSpPr>
            <a:cxnSpLocks/>
          </p:cNvCxnSpPr>
          <p:nvPr/>
        </p:nvCxnSpPr>
        <p:spPr>
          <a:xfrm>
            <a:off x="19925888" y="507374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m 46">
            <a:extLst>
              <a:ext uri="{FF2B5EF4-FFF2-40B4-BE49-F238E27FC236}">
                <a16:creationId xmlns:a16="http://schemas.microsoft.com/office/drawing/2014/main" id="{6BE2F8CE-8A33-8D9E-D45E-932F7C6F52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" b="2263"/>
          <a:stretch/>
        </p:blipFill>
        <p:spPr>
          <a:xfrm>
            <a:off x="19831784" y="2712503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48" name="TextBox 16">
            <a:extLst>
              <a:ext uri="{FF2B5EF4-FFF2-40B4-BE49-F238E27FC236}">
                <a16:creationId xmlns:a16="http://schemas.microsoft.com/office/drawing/2014/main" id="{0A424DBC-2874-C2D8-6D4D-F1BF1F60EACD}"/>
              </a:ext>
            </a:extLst>
          </p:cNvPr>
          <p:cNvSpPr txBox="1"/>
          <p:nvPr/>
        </p:nvSpPr>
        <p:spPr>
          <a:xfrm>
            <a:off x="21735546" y="5204104"/>
            <a:ext cx="1868642" cy="6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Cidades mortas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(1919)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9" name="Straight Connector 17">
            <a:extLst>
              <a:ext uri="{FF2B5EF4-FFF2-40B4-BE49-F238E27FC236}">
                <a16:creationId xmlns:a16="http://schemas.microsoft.com/office/drawing/2014/main" id="{0937B9D1-72F7-F8D7-F4C3-77BFA76689B6}"/>
              </a:ext>
            </a:extLst>
          </p:cNvPr>
          <p:cNvCxnSpPr>
            <a:cxnSpLocks/>
          </p:cNvCxnSpPr>
          <p:nvPr/>
        </p:nvCxnSpPr>
        <p:spPr>
          <a:xfrm>
            <a:off x="21838694" y="5069134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m 49">
            <a:extLst>
              <a:ext uri="{FF2B5EF4-FFF2-40B4-BE49-F238E27FC236}">
                <a16:creationId xmlns:a16="http://schemas.microsoft.com/office/drawing/2014/main" id="{F73B9584-1921-0B9C-BBA7-06A228507A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1204"/>
          <a:stretch/>
        </p:blipFill>
        <p:spPr>
          <a:xfrm>
            <a:off x="21744590" y="2707890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51" name="TextBox 16">
            <a:extLst>
              <a:ext uri="{FF2B5EF4-FFF2-40B4-BE49-F238E27FC236}">
                <a16:creationId xmlns:a16="http://schemas.microsoft.com/office/drawing/2014/main" id="{3257E4E0-1FD9-F4CD-AAB1-4B26D9E1D7CC}"/>
              </a:ext>
            </a:extLst>
          </p:cNvPr>
          <p:cNvSpPr txBox="1"/>
          <p:nvPr/>
        </p:nvSpPr>
        <p:spPr>
          <a:xfrm>
            <a:off x="23654601" y="5204105"/>
            <a:ext cx="1841687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Negrinha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(1920)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52" name="Straight Connector 17">
            <a:extLst>
              <a:ext uri="{FF2B5EF4-FFF2-40B4-BE49-F238E27FC236}">
                <a16:creationId xmlns:a16="http://schemas.microsoft.com/office/drawing/2014/main" id="{8F1D0AA1-1177-9056-8BEF-6E3E03240898}"/>
              </a:ext>
            </a:extLst>
          </p:cNvPr>
          <p:cNvCxnSpPr>
            <a:cxnSpLocks/>
          </p:cNvCxnSpPr>
          <p:nvPr/>
        </p:nvCxnSpPr>
        <p:spPr>
          <a:xfrm>
            <a:off x="23757749" y="507600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>
            <a:extLst>
              <a:ext uri="{FF2B5EF4-FFF2-40B4-BE49-F238E27FC236}">
                <a16:creationId xmlns:a16="http://schemas.microsoft.com/office/drawing/2014/main" id="{00E842BA-9639-DFB2-F515-A7154E252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5481"/>
          <a:stretch/>
        </p:blipFill>
        <p:spPr>
          <a:xfrm>
            <a:off x="23663645" y="2714762"/>
            <a:ext cx="1470588" cy="2265347"/>
          </a:xfrm>
          <a:prstGeom prst="roundRect">
            <a:avLst>
              <a:gd name="adj" fmla="val 3481"/>
            </a:avLst>
          </a:prstGeom>
        </p:spPr>
      </p:pic>
      <p:cxnSp>
        <p:nvCxnSpPr>
          <p:cNvPr id="54" name="Straight Connector 17">
            <a:extLst>
              <a:ext uri="{FF2B5EF4-FFF2-40B4-BE49-F238E27FC236}">
                <a16:creationId xmlns:a16="http://schemas.microsoft.com/office/drawing/2014/main" id="{0D88D329-62E7-A02B-CE02-E5ECD0F65FEF}"/>
              </a:ext>
            </a:extLst>
          </p:cNvPr>
          <p:cNvCxnSpPr>
            <a:cxnSpLocks/>
          </p:cNvCxnSpPr>
          <p:nvPr/>
        </p:nvCxnSpPr>
        <p:spPr>
          <a:xfrm>
            <a:off x="5122225" y="3214902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5">
            <a:extLst>
              <a:ext uri="{FF2B5EF4-FFF2-40B4-BE49-F238E27FC236}">
                <a16:creationId xmlns:a16="http://schemas.microsoft.com/office/drawing/2014/main" id="{6DC5F60E-BFC9-6899-8F72-67F3B71FFA5B}"/>
              </a:ext>
            </a:extLst>
          </p:cNvPr>
          <p:cNvSpPr/>
          <p:nvPr/>
        </p:nvSpPr>
        <p:spPr>
          <a:xfrm>
            <a:off x="8426677" y="243308"/>
            <a:ext cx="2999517" cy="280076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07A44CD-5938-6D93-3F99-90D5CA0DC6A9}"/>
              </a:ext>
            </a:extLst>
          </p:cNvPr>
          <p:cNvSpPr txBox="1"/>
          <p:nvPr/>
        </p:nvSpPr>
        <p:spPr>
          <a:xfrm>
            <a:off x="8748598" y="777413"/>
            <a:ext cx="2933682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</a:rPr>
              <a:t>Descrição do meio físico e do homem caboclo</a:t>
            </a:r>
            <a:endParaRPr lang="en-US" sz="19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7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0724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3.33333E-6 L -0.06615 3.33333E-6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3.33333E-6 L -4.16667E-7 0.07245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3.33333E-6 L -0.06615 3.33333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4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37" grpId="0" animBg="1"/>
      <p:bldP spid="37" grpId="1" animBg="1"/>
      <p:bldP spid="39" grpId="0"/>
      <p:bldP spid="39" grpId="1"/>
      <p:bldP spid="10" grpId="0" animBg="1"/>
      <p:bldP spid="10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id="{75CC3A20-15C1-BF5C-0310-96A643A82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6" y="-750096"/>
            <a:ext cx="12351943" cy="87766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63C40FC-D732-0F16-5925-65EDF1DDADBB}"/>
              </a:ext>
            </a:extLst>
          </p:cNvPr>
          <p:cNvSpPr txBox="1"/>
          <p:nvPr/>
        </p:nvSpPr>
        <p:spPr>
          <a:xfrm>
            <a:off x="1055687" y="596956"/>
            <a:ext cx="111363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Jeca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Tatu</a:t>
            </a:r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2B41B68-82FC-7941-7B8B-FD7EA1DB5C98}"/>
              </a:ext>
            </a:extLst>
          </p:cNvPr>
          <p:cNvSpPr/>
          <p:nvPr/>
        </p:nvSpPr>
        <p:spPr>
          <a:xfrm>
            <a:off x="10701664" y="2653553"/>
            <a:ext cx="196331" cy="3504521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93D0788-7B6D-4AA3-6E62-466F3892EDAB}"/>
              </a:ext>
            </a:extLst>
          </p:cNvPr>
          <p:cNvSpPr/>
          <p:nvPr/>
        </p:nvSpPr>
        <p:spPr>
          <a:xfrm>
            <a:off x="10770607" y="2846516"/>
            <a:ext cx="71098" cy="4275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F4F487A6-B909-B112-3A00-30D93DDA7353}"/>
              </a:ext>
            </a:extLst>
          </p:cNvPr>
          <p:cNvSpPr/>
          <p:nvPr/>
        </p:nvSpPr>
        <p:spPr>
          <a:xfrm>
            <a:off x="10764961" y="2717176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8765CF63-2483-3DA9-C279-CCA7D289929F}"/>
              </a:ext>
            </a:extLst>
          </p:cNvPr>
          <p:cNvSpPr/>
          <p:nvPr/>
        </p:nvSpPr>
        <p:spPr>
          <a:xfrm rot="10800000">
            <a:off x="10764961" y="6013188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6FCC645B-06E9-B2E2-C1E0-614E812FB06B}"/>
              </a:ext>
            </a:extLst>
          </p:cNvPr>
          <p:cNvSpPr txBox="1"/>
          <p:nvPr/>
        </p:nvSpPr>
        <p:spPr>
          <a:xfrm>
            <a:off x="5057876" y="3903664"/>
            <a:ext cx="4582454" cy="76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Tipifica o caboclo bêbado, vadio </a:t>
            </a:r>
          </a:p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e matuto (tosco)</a:t>
            </a: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EE4CE984-965C-24F0-59E7-4CD5587146BE}"/>
              </a:ext>
            </a:extLst>
          </p:cNvPr>
          <p:cNvGrpSpPr/>
          <p:nvPr/>
        </p:nvGrpSpPr>
        <p:grpSpPr>
          <a:xfrm>
            <a:off x="4063159" y="3793882"/>
            <a:ext cx="1051382" cy="795026"/>
            <a:chOff x="7891157" y="4137455"/>
            <a:chExt cx="806337" cy="609730"/>
          </a:xfrm>
        </p:grpSpPr>
        <p:sp>
          <p:nvSpPr>
            <p:cNvPr id="33" name="Rectangle: Rounded Corners 20">
              <a:extLst>
                <a:ext uri="{FF2B5EF4-FFF2-40B4-BE49-F238E27FC236}">
                  <a16:creationId xmlns:a16="http://schemas.microsoft.com/office/drawing/2014/main" id="{3B4FFECA-772C-2D11-7575-3B37147A60D3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BC3C69B-720D-8F01-B2DB-49134158AE21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C16E44E4-2D46-33A4-B3A2-FFD8A0D05420}"/>
              </a:ext>
            </a:extLst>
          </p:cNvPr>
          <p:cNvSpPr/>
          <p:nvPr/>
        </p:nvSpPr>
        <p:spPr>
          <a:xfrm>
            <a:off x="4262110" y="2600579"/>
            <a:ext cx="6233176" cy="96551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D0B17A">
              <a:alpha val="60000"/>
            </a:srgbClr>
          </a:solidFill>
          <a:ln>
            <a:solidFill>
              <a:srgbClr val="E2CFAE">
                <a:alpha val="84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Personagem de </a:t>
            </a:r>
            <a:r>
              <a:rPr lang="pt-BR" sz="3200" b="1" i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Urupês</a:t>
            </a:r>
          </a:p>
        </p:txBody>
      </p:sp>
      <p:pic>
        <p:nvPicPr>
          <p:cNvPr id="3" name="Imagem 2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B68DEDA8-5389-971F-6593-C7F724F9E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74" y="1594246"/>
            <a:ext cx="6398945" cy="6858000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3C50BD91-1DDA-A69B-B47B-9DDDC8548877}"/>
              </a:ext>
            </a:extLst>
          </p:cNvPr>
          <p:cNvSpPr txBox="1"/>
          <p:nvPr/>
        </p:nvSpPr>
        <p:spPr>
          <a:xfrm>
            <a:off x="15827118" y="2316558"/>
            <a:ext cx="348422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Linguagem</a:t>
            </a:r>
            <a:endParaRPr lang="en-US" sz="48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30" name="Straight Connector 18">
            <a:extLst>
              <a:ext uri="{FF2B5EF4-FFF2-40B4-BE49-F238E27FC236}">
                <a16:creationId xmlns:a16="http://schemas.microsoft.com/office/drawing/2014/main" id="{A96A9382-6ED7-A9D1-8AD8-3BA2219CA63A}"/>
              </a:ext>
            </a:extLst>
          </p:cNvPr>
          <p:cNvCxnSpPr>
            <a:cxnSpLocks/>
          </p:cNvCxnSpPr>
          <p:nvPr/>
        </p:nvCxnSpPr>
        <p:spPr>
          <a:xfrm>
            <a:off x="15840386" y="3017319"/>
            <a:ext cx="3470952" cy="0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8">
            <a:extLst>
              <a:ext uri="{FF2B5EF4-FFF2-40B4-BE49-F238E27FC236}">
                <a16:creationId xmlns:a16="http://schemas.microsoft.com/office/drawing/2014/main" id="{F204E021-B4FD-1749-E1B4-7017E049E887}"/>
              </a:ext>
            </a:extLst>
          </p:cNvPr>
          <p:cNvSpPr/>
          <p:nvPr/>
        </p:nvSpPr>
        <p:spPr>
          <a:xfrm>
            <a:off x="19577305" y="2204971"/>
            <a:ext cx="5563239" cy="3371314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7BADF4AE-698F-28DB-DC9B-8089A82DCE44}"/>
              </a:ext>
            </a:extLst>
          </p:cNvPr>
          <p:cNvSpPr txBox="1"/>
          <p:nvPr/>
        </p:nvSpPr>
        <p:spPr>
          <a:xfrm>
            <a:off x="19552165" y="2184583"/>
            <a:ext cx="4186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Narradores</a:t>
            </a:r>
            <a:endParaRPr lang="en-US" sz="16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25A0001-AF89-8015-35C4-BA1AD2F05D3A}"/>
              </a:ext>
            </a:extLst>
          </p:cNvPr>
          <p:cNvSpPr txBox="1"/>
          <p:nvPr/>
        </p:nvSpPr>
        <p:spPr>
          <a:xfrm>
            <a:off x="19557257" y="2735468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Variante tradicional</a:t>
            </a:r>
          </a:p>
        </p:txBody>
      </p:sp>
      <p:sp>
        <p:nvSpPr>
          <p:cNvPr id="37" name="Triângulo Retângulo 36">
            <a:extLst>
              <a:ext uri="{FF2B5EF4-FFF2-40B4-BE49-F238E27FC236}">
                <a16:creationId xmlns:a16="http://schemas.microsoft.com/office/drawing/2014/main" id="{BD70132D-C005-9E5B-03A5-9A53FFA6DECB}"/>
              </a:ext>
            </a:extLst>
          </p:cNvPr>
          <p:cNvSpPr/>
          <p:nvPr/>
        </p:nvSpPr>
        <p:spPr>
          <a:xfrm flipH="1">
            <a:off x="19661287" y="2176829"/>
            <a:ext cx="5513457" cy="3399456"/>
          </a:xfrm>
          <a:prstGeom prst="rtTriangle">
            <a:avLst/>
          </a:prstGeom>
          <a:solidFill>
            <a:srgbClr val="010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B3A9C02B-28E0-36DB-8E22-0BA5021C9571}"/>
              </a:ext>
            </a:extLst>
          </p:cNvPr>
          <p:cNvSpPr txBox="1"/>
          <p:nvPr/>
        </p:nvSpPr>
        <p:spPr>
          <a:xfrm>
            <a:off x="20986623" y="2668513"/>
            <a:ext cx="23194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-300" dirty="0">
                <a:ln>
                  <a:solidFill>
                    <a:schemeClr val="bg1">
                      <a:alpha val="25000"/>
                    </a:schemeClr>
                  </a:solidFill>
                </a:ln>
                <a:noFill/>
                <a:latin typeface="Causten Bold" panose="00000800000000000000" pitchFamily="50" charset="0"/>
                <a:cs typeface="Sora ExtraBold" pitchFamily="2" charset="0"/>
              </a:rPr>
              <a:t>VS</a:t>
            </a: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61DDA236-609D-828E-FCAD-E92A2D19445D}"/>
              </a:ext>
            </a:extLst>
          </p:cNvPr>
          <p:cNvSpPr txBox="1"/>
          <p:nvPr/>
        </p:nvSpPr>
        <p:spPr>
          <a:xfrm>
            <a:off x="22346317" y="3896509"/>
            <a:ext cx="319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err="1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Personagens</a:t>
            </a:r>
            <a:endParaRPr lang="en-US" sz="16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FD6ED64-53FC-B20D-39B7-3D28A973BE64}"/>
              </a:ext>
            </a:extLst>
          </p:cNvPr>
          <p:cNvSpPr txBox="1"/>
          <p:nvPr/>
        </p:nvSpPr>
        <p:spPr>
          <a:xfrm>
            <a:off x="22346317" y="4500306"/>
            <a:ext cx="29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Oralidade nos diálogos</a:t>
            </a:r>
          </a:p>
        </p:txBody>
      </p:sp>
    </p:spTree>
    <p:extLst>
      <p:ext uri="{BB962C8B-B14F-4D97-AF65-F5344CB8AC3E}">
        <p14:creationId xmlns:p14="http://schemas.microsoft.com/office/powerpoint/2010/main" val="174788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2" presetClass="entr" presetSubtype="8" accel="6000" decel="9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0.0724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7037E-6 L -0.06614 3.7037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8" grpId="0"/>
      <p:bldP spid="28" grpId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id="{06493444-D6EE-5727-E047-3E8E0D100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6" y="-750096"/>
            <a:ext cx="12351943" cy="87766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63C40FC-D732-0F16-5925-65EDF1DDADBB}"/>
              </a:ext>
            </a:extLst>
          </p:cNvPr>
          <p:cNvSpPr txBox="1"/>
          <p:nvPr/>
        </p:nvSpPr>
        <p:spPr>
          <a:xfrm>
            <a:off x="1055687" y="596956"/>
            <a:ext cx="111363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Jeca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Tatu</a:t>
            </a:r>
          </a:p>
        </p:txBody>
      </p:sp>
      <p:grpSp>
        <p:nvGrpSpPr>
          <p:cNvPr id="13" name="Google Shape;692;p46">
            <a:extLst>
              <a:ext uri="{FF2B5EF4-FFF2-40B4-BE49-F238E27FC236}">
                <a16:creationId xmlns:a16="http://schemas.microsoft.com/office/drawing/2014/main" id="{0CECD3B1-9B3B-C16F-C674-389A5062D9CD}"/>
              </a:ext>
            </a:extLst>
          </p:cNvPr>
          <p:cNvGrpSpPr/>
          <p:nvPr/>
        </p:nvGrpSpPr>
        <p:grpSpPr>
          <a:xfrm>
            <a:off x="1097880" y="2220656"/>
            <a:ext cx="10077205" cy="5156166"/>
            <a:chOff x="712511" y="529411"/>
            <a:chExt cx="3713988" cy="2087589"/>
          </a:xfrm>
        </p:grpSpPr>
        <p:pic>
          <p:nvPicPr>
            <p:cNvPr id="15" name="Google Shape;693;p46">
              <a:extLst>
                <a:ext uri="{FF2B5EF4-FFF2-40B4-BE49-F238E27FC236}">
                  <a16:creationId xmlns:a16="http://schemas.microsoft.com/office/drawing/2014/main" id="{8FE09585-961C-995C-F6F2-DF462DE2DC88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94;p46">
              <a:extLst>
                <a:ext uri="{FF2B5EF4-FFF2-40B4-BE49-F238E27FC236}">
                  <a16:creationId xmlns:a16="http://schemas.microsoft.com/office/drawing/2014/main" id="{37D270DF-EB14-F45C-F223-3F4BEE37DF37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7F05075A-3B9C-A5AD-56B1-AFD6168E4B12}"/>
              </a:ext>
            </a:extLst>
          </p:cNvPr>
          <p:cNvSpPr txBox="1"/>
          <p:nvPr/>
        </p:nvSpPr>
        <p:spPr>
          <a:xfrm>
            <a:off x="1609678" y="2745068"/>
            <a:ext cx="5836152" cy="3969228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“Pobre Jeca Tatu!  </a:t>
            </a: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</a:t>
            </a:r>
            <a:b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Quando comparece às feiras, todo mundo logo adivinha o que ele traz: sempre coisas que a natureza derrama pelo </a:t>
            </a:r>
          </a:p>
          <a:p>
            <a:pPr>
              <a:lnSpc>
                <a:spcPct val="114000"/>
              </a:lnSpc>
              <a:defRPr/>
            </a:pP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mato e ao homem só custa o gesto de espichar a mão e </a:t>
            </a:r>
          </a:p>
          <a:p>
            <a:pPr>
              <a:lnSpc>
                <a:spcPct val="114000"/>
              </a:lnSpc>
              <a:defRPr/>
            </a:pP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colher: cocos de tucum ou </a:t>
            </a:r>
            <a:r>
              <a:rPr lang="pt-BR" sz="1700" i="1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jissara</a:t>
            </a: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 guabirobas, bacuparis, </a:t>
            </a:r>
          </a:p>
          <a:p>
            <a:pPr>
              <a:lnSpc>
                <a:spcPct val="114000"/>
              </a:lnSpc>
              <a:defRPr/>
            </a:pP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maracujás  </a:t>
            </a: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[...].</a:t>
            </a:r>
            <a:b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Seu grande cuidado é espremer todas as consequências da lei do menor esforço –- e nisto vai longe.</a:t>
            </a:r>
            <a:b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Começa na morada. Sua casa de sapé e lama faz sorrir aos bichos que moram em toca e gargalhar ao joão-de-barro. Pura biboca de bosquímano. Mobília, nenhuma. A cama é uma  </a:t>
            </a: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</a:t>
            </a: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esteira de peri posta sobre o chão batido.  </a:t>
            </a: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</a:t>
            </a:r>
            <a:r>
              <a:rPr lang="pt-BR" sz="1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”</a:t>
            </a:r>
            <a:endParaRPr lang="pt-BR" sz="1700" b="1" i="1" dirty="0">
              <a:solidFill>
                <a:srgbClr val="71605A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ED6895-AF47-A693-5CB9-568C3EE3B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1" y="198122"/>
            <a:ext cx="6899071" cy="7394005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51DFCE70-45A4-B368-7BBA-666B90EE5388}"/>
              </a:ext>
            </a:extLst>
          </p:cNvPr>
          <p:cNvSpPr/>
          <p:nvPr/>
        </p:nvSpPr>
        <p:spPr>
          <a:xfrm>
            <a:off x="-1742952" y="10274969"/>
            <a:ext cx="16469605" cy="8160847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pic>
        <p:nvPicPr>
          <p:cNvPr id="24" name="Imagem 23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4A90CBFF-8B9D-BAD9-B021-39856A9D0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7"/>
          <a:stretch/>
        </p:blipFill>
        <p:spPr>
          <a:xfrm>
            <a:off x="-1567494" y="10263373"/>
            <a:ext cx="6868593" cy="91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4.16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4269</TotalTime>
  <Words>2421</Words>
  <Application>Microsoft Office PowerPoint</Application>
  <PresentationFormat>Widescreen</PresentationFormat>
  <Paragraphs>315</Paragraphs>
  <Slides>31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1" baseType="lpstr">
      <vt:lpstr>Arial</vt:lpstr>
      <vt:lpstr>Avenir Next LT Pro</vt:lpstr>
      <vt:lpstr>Calibri</vt:lpstr>
      <vt:lpstr>Calibri Light</vt:lpstr>
      <vt:lpstr>Causten</vt:lpstr>
      <vt:lpstr>Causten Bold</vt:lpstr>
      <vt:lpstr>Causten Light</vt:lpstr>
      <vt:lpstr>Causten Semi Bold</vt:lpstr>
      <vt:lpstr>Glacial Indifference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Giovanna Harzer</dc:creator>
  <cp:lastModifiedBy>FERNANDO PEREIRA DOS SANTOS</cp:lastModifiedBy>
  <cp:revision>104</cp:revision>
  <dcterms:created xsi:type="dcterms:W3CDTF">2023-04-05T18:51:47Z</dcterms:created>
  <dcterms:modified xsi:type="dcterms:W3CDTF">2024-02-27T18:33:55Z</dcterms:modified>
</cp:coreProperties>
</file>