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766" r:id="rId4"/>
    <p:sldId id="811" r:id="rId5"/>
    <p:sldId id="412" r:id="rId6"/>
    <p:sldId id="812" r:id="rId7"/>
    <p:sldId id="777" r:id="rId8"/>
    <p:sldId id="814" r:id="rId9"/>
    <p:sldId id="815" r:id="rId10"/>
    <p:sldId id="817" r:id="rId11"/>
    <p:sldId id="818" r:id="rId12"/>
    <p:sldId id="819" r:id="rId13"/>
    <p:sldId id="820" r:id="rId14"/>
    <p:sldId id="821" r:id="rId15"/>
    <p:sldId id="822" r:id="rId16"/>
    <p:sldId id="823" r:id="rId17"/>
    <p:sldId id="824" r:id="rId18"/>
    <p:sldId id="825" r:id="rId19"/>
    <p:sldId id="826" r:id="rId20"/>
    <p:sldId id="827" r:id="rId21"/>
    <p:sldId id="828" r:id="rId22"/>
    <p:sldId id="830" r:id="rId23"/>
    <p:sldId id="829" r:id="rId24"/>
    <p:sldId id="831" r:id="rId25"/>
    <p:sldId id="832" r:id="rId26"/>
    <p:sldId id="833" r:id="rId27"/>
    <p:sldId id="834" r:id="rId28"/>
    <p:sldId id="835" r:id="rId29"/>
    <p:sldId id="836" r:id="rId30"/>
    <p:sldId id="837" r:id="rId31"/>
    <p:sldId id="838" r:id="rId32"/>
    <p:sldId id="839" r:id="rId33"/>
    <p:sldId id="840" r:id="rId34"/>
    <p:sldId id="841" r:id="rId35"/>
    <p:sldId id="842" r:id="rId36"/>
    <p:sldId id="843" r:id="rId37"/>
    <p:sldId id="844" r:id="rId38"/>
    <p:sldId id="845" r:id="rId39"/>
    <p:sldId id="846" r:id="rId40"/>
    <p:sldId id="847" r:id="rId41"/>
    <p:sldId id="848" r:id="rId42"/>
    <p:sldId id="849" r:id="rId43"/>
    <p:sldId id="850" r:id="rId44"/>
    <p:sldId id="851" r:id="rId45"/>
    <p:sldId id="852" r:id="rId46"/>
    <p:sldId id="853" r:id="rId47"/>
    <p:sldId id="854" r:id="rId48"/>
    <p:sldId id="855" r:id="rId49"/>
    <p:sldId id="856" r:id="rId50"/>
    <p:sldId id="857" r:id="rId51"/>
    <p:sldId id="858" r:id="rId52"/>
    <p:sldId id="859" r:id="rId53"/>
    <p:sldId id="860" r:id="rId54"/>
    <p:sldId id="861" r:id="rId55"/>
    <p:sldId id="862" r:id="rId56"/>
    <p:sldId id="863" r:id="rId5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8CBA2D40-1AF8-4614-84BD-D56757961DDD}">
          <p14:sldIdLst>
            <p14:sldId id="256"/>
            <p14:sldId id="257"/>
            <p14:sldId id="766"/>
            <p14:sldId id="811"/>
            <p14:sldId id="412"/>
            <p14:sldId id="812"/>
            <p14:sldId id="777"/>
            <p14:sldId id="814"/>
            <p14:sldId id="815"/>
            <p14:sldId id="817"/>
            <p14:sldId id="818"/>
            <p14:sldId id="819"/>
            <p14:sldId id="820"/>
            <p14:sldId id="821"/>
            <p14:sldId id="822"/>
            <p14:sldId id="823"/>
            <p14:sldId id="824"/>
            <p14:sldId id="825"/>
            <p14:sldId id="826"/>
            <p14:sldId id="827"/>
            <p14:sldId id="828"/>
            <p14:sldId id="830"/>
            <p14:sldId id="829"/>
            <p14:sldId id="831"/>
            <p14:sldId id="832"/>
            <p14:sldId id="833"/>
            <p14:sldId id="834"/>
            <p14:sldId id="835"/>
            <p14:sldId id="836"/>
            <p14:sldId id="837"/>
            <p14:sldId id="838"/>
            <p14:sldId id="839"/>
            <p14:sldId id="840"/>
            <p14:sldId id="841"/>
            <p14:sldId id="842"/>
            <p14:sldId id="843"/>
            <p14:sldId id="844"/>
            <p14:sldId id="845"/>
            <p14:sldId id="846"/>
            <p14:sldId id="847"/>
            <p14:sldId id="848"/>
            <p14:sldId id="849"/>
            <p14:sldId id="850"/>
            <p14:sldId id="851"/>
            <p14:sldId id="852"/>
            <p14:sldId id="853"/>
            <p14:sldId id="854"/>
            <p14:sldId id="855"/>
            <p14:sldId id="856"/>
            <p14:sldId id="857"/>
            <p14:sldId id="858"/>
            <p14:sldId id="859"/>
            <p14:sldId id="860"/>
            <p14:sldId id="861"/>
            <p14:sldId id="862"/>
            <p14:sldId id="863"/>
          </p14:sldIdLst>
        </p14:section>
        <p14:section name="Seção sem Título" id="{A22106DD-3C9C-4726-8DEE-15BA0191249A}">
          <p14:sldIdLst/>
        </p14:section>
        <p14:section name="Seção sem Título" id="{A11A178C-8205-42D8-87F5-096F896F588E}">
          <p14:sldIdLst/>
        </p14:section>
        <p14:section name="Seção sem Título" id="{9CC7005A-3E00-4C7B-B52C-846EA99CF06B}">
          <p14:sldIdLst/>
        </p14:section>
        <p14:section name="Seção sem Título" id="{33945965-55B1-4D13-95B2-1B197468A3D7}">
          <p14:sldIdLst/>
        </p14:section>
        <p14:section name="Seção sem Título" id="{50D190A3-2337-4000-BC5D-91283CD22B31}">
          <p14:sldIdLst/>
        </p14:section>
        <p14:section name="Seção sem Título" id="{67DE3F59-2B52-4B8B-A212-BFBE40D33C7E}">
          <p14:sldIdLst/>
        </p14:section>
        <p14:section name="Seção sem Título" id="{F9B27955-E102-4C7E-8999-E0403CDE9CA4}">
          <p14:sldIdLst/>
        </p14:section>
        <p14:section name="Seção sem Título" id="{DE0B1C25-FB44-4AFE-B087-754427D6FB5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6768"/>
    <a:srgbClr val="078B8B"/>
    <a:srgbClr val="1A1921"/>
    <a:srgbClr val="D9C299"/>
    <a:srgbClr val="EAE9E5"/>
    <a:srgbClr val="121C29"/>
    <a:srgbClr val="122530"/>
    <a:srgbClr val="2B2A37"/>
    <a:srgbClr val="0100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322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8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54D249-6D77-946F-C891-3AE18CFDE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030598-6929-C0A8-53AA-C192C01ED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7A586B-6EB0-5566-6950-BCA0EEA09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26/03/2024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872DB5E-9DA2-2AA8-D937-180EE9F50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E9320D-9C1D-DFA1-2EA7-EDE555A2E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1497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D8C878-7227-E6DA-4286-13FD64359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5A9DBF3-1D34-519C-0037-3670065F4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62BB53-0A90-6F07-D28E-2F01FD2DA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26/03/2024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E20080-C187-32AE-E3ED-50F31C464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2E0F84-0BE6-FBC8-78BE-A64814F1E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1346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28C6EF-BFDD-0F8B-1AF9-D104764419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004AB0E-B04B-A65E-8400-0AEF7015D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D6815BE-1B97-77FA-7A59-A6A633D1D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26/03/2024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AC585D-8BC9-5534-72A0-F7DAC035C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E529EC-0962-624E-26EA-78FCB59FF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7839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7E625B-03FC-292E-33FE-112FFAFA9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D2AFD5-2F08-94E0-CD20-8EE802CC8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543353-9A99-4A8E-737A-7D0977743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26/03/2024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6C5DF5-8650-7D6C-E903-D6EE85F8F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C80C16-87F3-06EE-C96C-9B7B3144E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2255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1F8B32-D01C-C2CC-1C69-653A04C19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62011F0-C2C1-E839-DB6D-C165AF7D0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C161441-51DE-6680-5F84-D1D1F0320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26/03/2024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724437-9975-53CD-3215-33B412C99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DCDF6C-8EF6-F4C8-6700-0E6899928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3252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D3F370-DB75-419F-C324-D537D19B8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990B77-41B0-27FC-3262-B3C9908611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15733F-9B05-6A11-B9C7-F487FD025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56908C-67B2-7646-F2D1-60F1304D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26/03/2024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CBFD8EA-9792-0216-1259-0764CEDFF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ABA8D30-D47E-91B3-3776-38BE0F9B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5345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C773DC-6E18-6A44-69BB-A0DD440A1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4007E2-F379-5311-1208-640D8B546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C3CF144-9266-E48D-E543-66E7DDD6C8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236DA80-FBD3-AB12-02EA-4ADB39D56C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0531003-C2ED-F7E8-971B-10197A9942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560B242-18CB-90E7-431E-1EBD61D7E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26/03/2024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D078042-4F33-092B-B0F3-129C9219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60AA288-625D-B445-D3B0-7BE9EE198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460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AE818C-3F1B-D6E3-AFB6-50E36E405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47DDD52-FC15-1A8E-8FC2-9DE1AAE29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26/03/2024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4559C8E-5C85-5D30-5B15-0CEA217B4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8134627-EB6E-EF7F-78A0-826E06EB4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4514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C6443CE-E616-B716-9E20-1402BBB8A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26/03/2024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821DC65-E687-2607-ECBE-BA77ADB5A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A66F96B-4A3B-081B-A460-9D7DFDB0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5641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474990-E3FE-A3AB-9934-AEF935DA0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0CADDC2-8098-6E22-7521-401D4ED3F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E7BB6AE-3E4E-61BF-F084-FA6C5267F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A77878C-EA46-3A76-B392-19900E5BE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26/03/2024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6DD2230-0CBA-FB44-2904-6740D20FB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CFC5A46-F77A-C0A1-4EBE-DFABEAEF2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9271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0C0BE7-A403-0C21-5AA3-61AD98A04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B217612-C53C-5F9B-7336-971DAF7817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4580AF0-8AE0-1097-FC2C-35F5358C8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7534E62-E2FE-06EC-1259-C1587EBB9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26/03/2024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4188AFA-EEAA-E992-8681-EA719344E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640E93-38CA-A3C0-A4F1-86B13E0D4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0593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A672190-1C13-F410-0F0D-5930EF53C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CE6E76-C7CF-C10C-7C93-564760305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A721D9-0FDD-A1E0-F10F-6FBE9F479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1A28D-17EB-41AF-924B-4CC7BBE2D181}" type="datetimeFigureOut">
              <a:rPr lang="pt-BR" smtClean="0"/>
              <a:t>26/03/2024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5D7459-92D6-1515-5394-F9C706E26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4382E9-890D-9974-A99F-E49C5AF9C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741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2.jpe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2.jpeg"/><Relationship Id="rId9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xkit-light-at-the-end-of-bookstore-shelves-14189-medium">
            <a:hlinkClick r:id="" action="ppaction://media"/>
            <a:extLst>
              <a:ext uri="{FF2B5EF4-FFF2-40B4-BE49-F238E27FC236}">
                <a16:creationId xmlns:a16="http://schemas.microsoft.com/office/drawing/2014/main" id="{9D4AEB9D-2275-4FAE-4187-D7F08F5D78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D9794FF-E9D7-0B3E-D0EB-86E64030D64A}"/>
              </a:ext>
            </a:extLst>
          </p:cNvPr>
          <p:cNvSpPr/>
          <p:nvPr/>
        </p:nvSpPr>
        <p:spPr>
          <a:xfrm>
            <a:off x="0" y="1"/>
            <a:ext cx="12192000" cy="6915798"/>
          </a:xfrm>
          <a:prstGeom prst="rect">
            <a:avLst/>
          </a:prstGeom>
          <a:gradFill>
            <a:gsLst>
              <a:gs pos="30000">
                <a:srgbClr val="01000E">
                  <a:alpha val="80000"/>
                </a:srgbClr>
              </a:gs>
              <a:gs pos="80000">
                <a:srgbClr val="01000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9" name="Oval 9">
            <a:extLst>
              <a:ext uri="{FF2B5EF4-FFF2-40B4-BE49-F238E27FC236}">
                <a16:creationId xmlns:a16="http://schemas.microsoft.com/office/drawing/2014/main" id="{CD66E733-1095-3F95-37D2-4069B2CDAC55}"/>
              </a:ext>
            </a:extLst>
          </p:cNvPr>
          <p:cNvSpPr/>
          <p:nvPr/>
        </p:nvSpPr>
        <p:spPr>
          <a:xfrm>
            <a:off x="-758848" y="911408"/>
            <a:ext cx="2567712" cy="2567712"/>
          </a:xfrm>
          <a:prstGeom prst="ellipse">
            <a:avLst/>
          </a:prstGeom>
          <a:solidFill>
            <a:schemeClr val="accent1">
              <a:alpha val="0"/>
            </a:schemeClr>
          </a:solidFill>
          <a:ln w="22225">
            <a:solidFill>
              <a:schemeClr val="bg1">
                <a:alpha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0" name="Oval 10">
            <a:extLst>
              <a:ext uri="{FF2B5EF4-FFF2-40B4-BE49-F238E27FC236}">
                <a16:creationId xmlns:a16="http://schemas.microsoft.com/office/drawing/2014/main" id="{AE1F5B0F-1C48-BD23-8EDE-FAB72FEFBB3B}"/>
              </a:ext>
            </a:extLst>
          </p:cNvPr>
          <p:cNvSpPr/>
          <p:nvPr/>
        </p:nvSpPr>
        <p:spPr>
          <a:xfrm>
            <a:off x="9905846" y="1063625"/>
            <a:ext cx="2567712" cy="2567712"/>
          </a:xfrm>
          <a:prstGeom prst="ellipse">
            <a:avLst/>
          </a:prstGeom>
          <a:solidFill>
            <a:schemeClr val="accent1">
              <a:alpha val="0"/>
            </a:schemeClr>
          </a:solidFill>
          <a:ln w="22225">
            <a:solidFill>
              <a:schemeClr val="bg1">
                <a:alpha val="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07B3107-14FD-0F66-0FD5-12949364CBD0}"/>
              </a:ext>
            </a:extLst>
          </p:cNvPr>
          <p:cNvSpPr/>
          <p:nvPr/>
        </p:nvSpPr>
        <p:spPr>
          <a:xfrm>
            <a:off x="0" y="-57799"/>
            <a:ext cx="12192000" cy="6973598"/>
          </a:xfrm>
          <a:prstGeom prst="rect">
            <a:avLst/>
          </a:prstGeom>
          <a:blipFill dpi="0" rotWithShape="1">
            <a:blip r:embed="rId5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22" name="Oval 5">
            <a:extLst>
              <a:ext uri="{FF2B5EF4-FFF2-40B4-BE49-F238E27FC236}">
                <a16:creationId xmlns:a16="http://schemas.microsoft.com/office/drawing/2014/main" id="{AA4D3AFD-D6D1-E3D2-D890-1FE7CA13D872}"/>
              </a:ext>
            </a:extLst>
          </p:cNvPr>
          <p:cNvSpPr/>
          <p:nvPr/>
        </p:nvSpPr>
        <p:spPr>
          <a:xfrm>
            <a:off x="5138360" y="-2183952"/>
            <a:ext cx="8758431" cy="8758431"/>
          </a:xfrm>
          <a:prstGeom prst="ellipse">
            <a:avLst/>
          </a:prstGeom>
          <a:solidFill>
            <a:srgbClr val="056768">
              <a:alpha val="28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pic>
        <p:nvPicPr>
          <p:cNvPr id="17" name="Imagem 16" descr="Foto preta e branca de homem de bigode e chapéu&#10;&#10;Descrição gerada automaticamente">
            <a:extLst>
              <a:ext uri="{FF2B5EF4-FFF2-40B4-BE49-F238E27FC236}">
                <a16:creationId xmlns:a16="http://schemas.microsoft.com/office/drawing/2014/main" id="{D8D6EFAB-C22F-965F-752E-3CEAF8D55E6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14" y="0"/>
            <a:ext cx="12192000" cy="6858000"/>
          </a:xfrm>
          <a:prstGeom prst="rect">
            <a:avLst/>
          </a:prstGeom>
        </p:spPr>
      </p:pic>
      <p:sp>
        <p:nvSpPr>
          <p:cNvPr id="18" name="Oval 5">
            <a:extLst>
              <a:ext uri="{FF2B5EF4-FFF2-40B4-BE49-F238E27FC236}">
                <a16:creationId xmlns:a16="http://schemas.microsoft.com/office/drawing/2014/main" id="{5F5B9FA9-8D5F-EBE1-9E45-42BFAFE1996F}"/>
              </a:ext>
            </a:extLst>
          </p:cNvPr>
          <p:cNvSpPr/>
          <p:nvPr/>
        </p:nvSpPr>
        <p:spPr>
          <a:xfrm>
            <a:off x="-3036961" y="-3083671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8CC9B394-B5FE-CB63-6AF9-4B4104C248CD}"/>
              </a:ext>
            </a:extLst>
          </p:cNvPr>
          <p:cNvSpPr/>
          <p:nvPr/>
        </p:nvSpPr>
        <p:spPr>
          <a:xfrm>
            <a:off x="6439238" y="1536677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5ADB804-4E7F-48BA-E0B9-7AC3D01E1FCF}"/>
              </a:ext>
            </a:extLst>
          </p:cNvPr>
          <p:cNvSpPr txBox="1"/>
          <p:nvPr/>
        </p:nvSpPr>
        <p:spPr>
          <a:xfrm>
            <a:off x="443077" y="2649441"/>
            <a:ext cx="8145429" cy="188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9600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Modernismo</a:t>
            </a:r>
            <a:endParaRPr lang="en-US" sz="9600" spc="-300" dirty="0">
              <a:solidFill>
                <a:schemeClr val="bg1"/>
              </a:solidFill>
              <a:latin typeface="Causten Bold" panose="00000800000000000000" pitchFamily="50" charset="0"/>
              <a:cs typeface="Sora ExtraBold" pitchFamily="2" charset="0"/>
            </a:endParaRPr>
          </a:p>
          <a:p>
            <a:pPr>
              <a:lnSpc>
                <a:spcPct val="60000"/>
              </a:lnSpc>
            </a:pPr>
            <a:r>
              <a:rPr lang="en-US" sz="96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português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1A47DE71-E2DF-3E2C-3E0A-41545C6661B3}"/>
              </a:ext>
            </a:extLst>
          </p:cNvPr>
          <p:cNvSpPr/>
          <p:nvPr/>
        </p:nvSpPr>
        <p:spPr>
          <a:xfrm flipV="1">
            <a:off x="450434" y="4489239"/>
            <a:ext cx="5302329" cy="5177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182E4562-2E12-FD7C-066F-2DD2C0150C9F}"/>
              </a:ext>
            </a:extLst>
          </p:cNvPr>
          <p:cNvCxnSpPr>
            <a:cxnSpLocks/>
          </p:cNvCxnSpPr>
          <p:nvPr/>
        </p:nvCxnSpPr>
        <p:spPr>
          <a:xfrm>
            <a:off x="-709661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B0B7F7BA-41A2-9877-B19E-AD5089303504}"/>
              </a:ext>
            </a:extLst>
          </p:cNvPr>
          <p:cNvCxnSpPr>
            <a:cxnSpLocks/>
          </p:cNvCxnSpPr>
          <p:nvPr/>
        </p:nvCxnSpPr>
        <p:spPr>
          <a:xfrm flipH="1">
            <a:off x="-1393937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EEA4FAB1-5F1D-23B1-4CDB-DE24D98C0495}"/>
              </a:ext>
            </a:extLst>
          </p:cNvPr>
          <p:cNvCxnSpPr>
            <a:cxnSpLocks/>
          </p:cNvCxnSpPr>
          <p:nvPr/>
        </p:nvCxnSpPr>
        <p:spPr>
          <a:xfrm flipH="1">
            <a:off x="-1393937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7A676B39-8C19-062D-00A0-E9B4AE7FAE64}"/>
              </a:ext>
            </a:extLst>
          </p:cNvPr>
          <p:cNvSpPr/>
          <p:nvPr/>
        </p:nvSpPr>
        <p:spPr>
          <a:xfrm>
            <a:off x="-1185189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993592D1-49D7-9E4C-9182-01F25807D792}"/>
              </a:ext>
            </a:extLst>
          </p:cNvPr>
          <p:cNvSpPr/>
          <p:nvPr/>
        </p:nvSpPr>
        <p:spPr>
          <a:xfrm>
            <a:off x="-1185189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88C86A37-D75D-06D0-B11A-135F7E61D796}"/>
              </a:ext>
            </a:extLst>
          </p:cNvPr>
          <p:cNvSpPr/>
          <p:nvPr/>
        </p:nvSpPr>
        <p:spPr>
          <a:xfrm>
            <a:off x="-1185189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1E5E1D-5F6E-2788-FDE4-B7E877591311}"/>
              </a:ext>
            </a:extLst>
          </p:cNvPr>
          <p:cNvSpPr/>
          <p:nvPr/>
        </p:nvSpPr>
        <p:spPr>
          <a:xfrm>
            <a:off x="-1185189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FB81BBE-3AE4-9C5A-F4D5-A7609DEA7640}"/>
              </a:ext>
            </a:extLst>
          </p:cNvPr>
          <p:cNvSpPr/>
          <p:nvPr/>
        </p:nvSpPr>
        <p:spPr>
          <a:xfrm>
            <a:off x="-1276349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5153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4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1.66667E-6 -0.04282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5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1.45833E-6 -0.04283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5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8" accel="49333" decel="22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49333" decel="50667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5E-6 -1.11111E-6 L 0.02995 -1.11111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45833E-6 0 L -0.01354 0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45833E-6 0 L -0.01354 0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45833E-6 0 L -0.01354 0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ntr" presetSubtype="8" accel="49333" decel="22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path" presetSubtype="0" accel="49333" decel="50667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5E-6 -2.22222E-6 L 0.02995 -2.22222E-6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22" grpId="0" animBg="1"/>
      <p:bldP spid="22" grpId="1" animBg="1"/>
      <p:bldP spid="22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3" grpId="0"/>
      <p:bldP spid="23" grpId="1"/>
      <p:bldP spid="25" grpId="0" animBg="1"/>
      <p:bldP spid="2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3DDFF71D-AE5F-0EC3-1FE2-F0A6335D0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"/>
            <a:ext cx="12844133" cy="952004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82000"/>
                </a:srgbClr>
              </a:gs>
              <a:gs pos="4000">
                <a:srgbClr val="01000E">
                  <a:alpha val="6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963181A-267A-E40B-DA68-CEB3BA39BB58}"/>
              </a:ext>
            </a:extLst>
          </p:cNvPr>
          <p:cNvSpPr txBox="1"/>
          <p:nvPr/>
        </p:nvSpPr>
        <p:spPr>
          <a:xfrm>
            <a:off x="986180" y="742792"/>
            <a:ext cx="6580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Fernando Pessoa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7B90546-CF56-3037-99B3-EB9C96DEAD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29E8F6C-BB09-96E7-2041-E82E7E3054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7BD0C91D-D32D-5387-FC2E-E02F33B286CC}"/>
              </a:ext>
            </a:extLst>
          </p:cNvPr>
          <p:cNvSpPr txBox="1"/>
          <p:nvPr/>
        </p:nvSpPr>
        <p:spPr>
          <a:xfrm>
            <a:off x="1166195" y="566127"/>
            <a:ext cx="7067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MODERNISMO PORTUGUÊS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7B2BB962-8670-E8C0-B22F-DE71B54835E9}"/>
              </a:ext>
            </a:extLst>
          </p:cNvPr>
          <p:cNvSpPr txBox="1"/>
          <p:nvPr/>
        </p:nvSpPr>
        <p:spPr>
          <a:xfrm>
            <a:off x="760916" y="2839031"/>
            <a:ext cx="4954083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pt-BR" sz="5400" i="1" spc="-15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Mensagem </a:t>
            </a:r>
            <a:r>
              <a:rPr lang="pt-BR" sz="5400" spc="-15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divide-se em 3 partes</a:t>
            </a:r>
            <a:endParaRPr lang="en-US" sz="5400" i="1" spc="-150" dirty="0">
              <a:solidFill>
                <a:schemeClr val="bg1"/>
              </a:solidFill>
              <a:latin typeface="Causten Bold" panose="00000800000000000000" pitchFamily="50" charset="0"/>
              <a:cs typeface="Sora ExtraBold" pitchFamily="2" charset="0"/>
            </a:endParaRPr>
          </a:p>
        </p:txBody>
      </p:sp>
      <p:cxnSp>
        <p:nvCxnSpPr>
          <p:cNvPr id="15" name="Straight Connector 18">
            <a:extLst>
              <a:ext uri="{FF2B5EF4-FFF2-40B4-BE49-F238E27FC236}">
                <a16:creationId xmlns:a16="http://schemas.microsoft.com/office/drawing/2014/main" id="{DBA6EF11-60F4-B427-4755-B0D2B6941A48}"/>
              </a:ext>
            </a:extLst>
          </p:cNvPr>
          <p:cNvCxnSpPr>
            <a:cxnSpLocks/>
          </p:cNvCxnSpPr>
          <p:nvPr/>
        </p:nvCxnSpPr>
        <p:spPr>
          <a:xfrm>
            <a:off x="999449" y="4811224"/>
            <a:ext cx="4715550" cy="7188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Top Corners Rounded 1">
            <a:extLst>
              <a:ext uri="{FF2B5EF4-FFF2-40B4-BE49-F238E27FC236}">
                <a16:creationId xmlns:a16="http://schemas.microsoft.com/office/drawing/2014/main" id="{889B353F-CE89-EF83-1BF2-5FA756B2B6C9}"/>
              </a:ext>
            </a:extLst>
          </p:cNvPr>
          <p:cNvSpPr/>
          <p:nvPr/>
        </p:nvSpPr>
        <p:spPr>
          <a:xfrm rot="5400000">
            <a:off x="7433974" y="192071"/>
            <a:ext cx="1474905" cy="444904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56768">
              <a:alpha val="5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10">
            <a:extLst>
              <a:ext uri="{FF2B5EF4-FFF2-40B4-BE49-F238E27FC236}">
                <a16:creationId xmlns:a16="http://schemas.microsoft.com/office/drawing/2014/main" id="{37CB9AB1-B6C0-20AE-7D96-9F9B49B18E45}"/>
              </a:ext>
            </a:extLst>
          </p:cNvPr>
          <p:cNvGrpSpPr/>
          <p:nvPr/>
        </p:nvGrpSpPr>
        <p:grpSpPr>
          <a:xfrm>
            <a:off x="6049944" y="1907786"/>
            <a:ext cx="695633" cy="836617"/>
            <a:chOff x="7230880" y="4137455"/>
            <a:chExt cx="596335" cy="583941"/>
          </a:xfrm>
        </p:grpSpPr>
        <p:sp>
          <p:nvSpPr>
            <p:cNvPr id="27" name="Rectangle: Rounded Corners 12">
              <a:extLst>
                <a:ext uri="{FF2B5EF4-FFF2-40B4-BE49-F238E27FC236}">
                  <a16:creationId xmlns:a16="http://schemas.microsoft.com/office/drawing/2014/main" id="{4455E781-054A-B67A-8D05-E78653D94A45}"/>
                </a:ext>
              </a:extLst>
            </p:cNvPr>
            <p:cNvSpPr/>
            <p:nvPr/>
          </p:nvSpPr>
          <p:spPr>
            <a:xfrm>
              <a:off x="7230880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chemeClr val="bg1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  <p:sp>
          <p:nvSpPr>
            <p:cNvPr id="28" name="Rectangle 13" descr="Selo 1 com preenchimento sólido">
              <a:extLst>
                <a:ext uri="{FF2B5EF4-FFF2-40B4-BE49-F238E27FC236}">
                  <a16:creationId xmlns:a16="http://schemas.microsoft.com/office/drawing/2014/main" id="{318D10C4-5C42-8E33-08B5-4CC486B314B8}"/>
                </a:ext>
              </a:extLst>
            </p:cNvPr>
            <p:cNvSpPr/>
            <p:nvPr/>
          </p:nvSpPr>
          <p:spPr>
            <a:xfrm>
              <a:off x="7238963" y="4182251"/>
              <a:ext cx="588252" cy="465939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</p:grpSp>
      <p:sp>
        <p:nvSpPr>
          <p:cNvPr id="29" name="TextBox 7">
            <a:extLst>
              <a:ext uri="{FF2B5EF4-FFF2-40B4-BE49-F238E27FC236}">
                <a16:creationId xmlns:a16="http://schemas.microsoft.com/office/drawing/2014/main" id="{7A629858-5AE8-D229-F6BB-DD9C553D72C5}"/>
              </a:ext>
            </a:extLst>
          </p:cNvPr>
          <p:cNvSpPr txBox="1"/>
          <p:nvPr/>
        </p:nvSpPr>
        <p:spPr>
          <a:xfrm>
            <a:off x="6831329" y="1904730"/>
            <a:ext cx="33727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Brasão:</a:t>
            </a:r>
          </a:p>
          <a:p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liga os itens do brasão português </a:t>
            </a:r>
          </a:p>
          <a:p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 personagens históricas do país</a:t>
            </a:r>
          </a:p>
        </p:txBody>
      </p:sp>
      <p:sp>
        <p:nvSpPr>
          <p:cNvPr id="30" name="Rectangle: Top Corners Rounded 1">
            <a:extLst>
              <a:ext uri="{FF2B5EF4-FFF2-40B4-BE49-F238E27FC236}">
                <a16:creationId xmlns:a16="http://schemas.microsoft.com/office/drawing/2014/main" id="{8743CAC0-B30D-8A78-8372-E0E25DDB3682}"/>
              </a:ext>
            </a:extLst>
          </p:cNvPr>
          <p:cNvSpPr/>
          <p:nvPr/>
        </p:nvSpPr>
        <p:spPr>
          <a:xfrm rot="5400000">
            <a:off x="7866978" y="1556915"/>
            <a:ext cx="1474904" cy="444904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56768">
              <a:alpha val="5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10">
            <a:extLst>
              <a:ext uri="{FF2B5EF4-FFF2-40B4-BE49-F238E27FC236}">
                <a16:creationId xmlns:a16="http://schemas.microsoft.com/office/drawing/2014/main" id="{AB0B540B-05EE-CBA9-CED0-4F1E2EE1BA3B}"/>
              </a:ext>
            </a:extLst>
          </p:cNvPr>
          <p:cNvGrpSpPr/>
          <p:nvPr/>
        </p:nvGrpSpPr>
        <p:grpSpPr>
          <a:xfrm>
            <a:off x="6473612" y="3301212"/>
            <a:ext cx="700819" cy="836618"/>
            <a:chOff x="7222881" y="4137455"/>
            <a:chExt cx="600781" cy="583941"/>
          </a:xfrm>
        </p:grpSpPr>
        <p:sp>
          <p:nvSpPr>
            <p:cNvPr id="33" name="Rectangle: Rounded Corners 12">
              <a:extLst>
                <a:ext uri="{FF2B5EF4-FFF2-40B4-BE49-F238E27FC236}">
                  <a16:creationId xmlns:a16="http://schemas.microsoft.com/office/drawing/2014/main" id="{8CC62F09-D5C5-1820-344A-27D0DF1D08AD}"/>
                </a:ext>
              </a:extLst>
            </p:cNvPr>
            <p:cNvSpPr/>
            <p:nvPr/>
          </p:nvSpPr>
          <p:spPr>
            <a:xfrm>
              <a:off x="7230880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chemeClr val="bg1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  <p:sp>
          <p:nvSpPr>
            <p:cNvPr id="37" name="Rectangle 13" descr="Crachá com preenchimento sólido">
              <a:extLst>
                <a:ext uri="{FF2B5EF4-FFF2-40B4-BE49-F238E27FC236}">
                  <a16:creationId xmlns:a16="http://schemas.microsoft.com/office/drawing/2014/main" id="{64F64BA3-4497-24D3-ADA1-D8609228A489}"/>
                </a:ext>
              </a:extLst>
            </p:cNvPr>
            <p:cNvSpPr/>
            <p:nvPr/>
          </p:nvSpPr>
          <p:spPr>
            <a:xfrm>
              <a:off x="7222881" y="4178308"/>
              <a:ext cx="600781" cy="495404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</p:grpSp>
      <p:sp>
        <p:nvSpPr>
          <p:cNvPr id="38" name="TextBox 7">
            <a:extLst>
              <a:ext uri="{FF2B5EF4-FFF2-40B4-BE49-F238E27FC236}">
                <a16:creationId xmlns:a16="http://schemas.microsoft.com/office/drawing/2014/main" id="{6BB8E9AE-59EF-355F-DEE6-50100835F433}"/>
              </a:ext>
            </a:extLst>
          </p:cNvPr>
          <p:cNvSpPr txBox="1"/>
          <p:nvPr/>
        </p:nvSpPr>
        <p:spPr>
          <a:xfrm>
            <a:off x="7264332" y="3153304"/>
            <a:ext cx="2939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Mar português:</a:t>
            </a:r>
          </a:p>
          <a:p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aborda figuras históricas </a:t>
            </a:r>
          </a:p>
          <a:p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e episódios das conquistas marítimas (séculos XV e XVI)</a:t>
            </a:r>
          </a:p>
        </p:txBody>
      </p:sp>
      <p:sp>
        <p:nvSpPr>
          <p:cNvPr id="39" name="Rectangle: Top Corners Rounded 1">
            <a:extLst>
              <a:ext uri="{FF2B5EF4-FFF2-40B4-BE49-F238E27FC236}">
                <a16:creationId xmlns:a16="http://schemas.microsoft.com/office/drawing/2014/main" id="{FF06720E-F98B-78E9-0CA5-70FA2CD95264}"/>
              </a:ext>
            </a:extLst>
          </p:cNvPr>
          <p:cNvSpPr/>
          <p:nvPr/>
        </p:nvSpPr>
        <p:spPr>
          <a:xfrm rot="5400000">
            <a:off x="8386068" y="3008755"/>
            <a:ext cx="1630201" cy="444904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56768">
              <a:alpha val="5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10">
            <a:extLst>
              <a:ext uri="{FF2B5EF4-FFF2-40B4-BE49-F238E27FC236}">
                <a16:creationId xmlns:a16="http://schemas.microsoft.com/office/drawing/2014/main" id="{1624B830-11B6-652A-5872-CFB166211E59}"/>
              </a:ext>
            </a:extLst>
          </p:cNvPr>
          <p:cNvGrpSpPr/>
          <p:nvPr/>
        </p:nvGrpSpPr>
        <p:grpSpPr>
          <a:xfrm>
            <a:off x="7079683" y="4780172"/>
            <a:ext cx="681175" cy="836617"/>
            <a:chOff x="7230880" y="4137455"/>
            <a:chExt cx="583941" cy="583941"/>
          </a:xfrm>
        </p:grpSpPr>
        <p:sp>
          <p:nvSpPr>
            <p:cNvPr id="41" name="Rectangle: Rounded Corners 12">
              <a:extLst>
                <a:ext uri="{FF2B5EF4-FFF2-40B4-BE49-F238E27FC236}">
                  <a16:creationId xmlns:a16="http://schemas.microsoft.com/office/drawing/2014/main" id="{2651D94A-FAB1-8DDB-3697-A2211CDC4C01}"/>
                </a:ext>
              </a:extLst>
            </p:cNvPr>
            <p:cNvSpPr/>
            <p:nvPr/>
          </p:nvSpPr>
          <p:spPr>
            <a:xfrm>
              <a:off x="7230880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chemeClr val="bg1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  <p:sp>
          <p:nvSpPr>
            <p:cNvPr id="42" name="Rectangle 13" descr="Selo 3 com preenchimento sólido">
              <a:extLst>
                <a:ext uri="{FF2B5EF4-FFF2-40B4-BE49-F238E27FC236}">
                  <a16:creationId xmlns:a16="http://schemas.microsoft.com/office/drawing/2014/main" id="{7EC2D294-9CB0-CE9D-CC2B-E650195FD343}"/>
                </a:ext>
              </a:extLst>
            </p:cNvPr>
            <p:cNvSpPr/>
            <p:nvPr/>
          </p:nvSpPr>
          <p:spPr>
            <a:xfrm>
              <a:off x="7230880" y="4189172"/>
              <a:ext cx="583941" cy="465528"/>
            </a:xfrm>
            <a:prstGeom prst="rect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</p:grpSp>
      <p:sp>
        <p:nvSpPr>
          <p:cNvPr id="54" name="TextBox 7">
            <a:extLst>
              <a:ext uri="{FF2B5EF4-FFF2-40B4-BE49-F238E27FC236}">
                <a16:creationId xmlns:a16="http://schemas.microsoft.com/office/drawing/2014/main" id="{08E2F452-6CD4-FF1F-C443-1F27D8DE3A6D}"/>
              </a:ext>
            </a:extLst>
          </p:cNvPr>
          <p:cNvSpPr txBox="1"/>
          <p:nvPr/>
        </p:nvSpPr>
        <p:spPr>
          <a:xfrm>
            <a:off x="7861071" y="4565036"/>
            <a:ext cx="34012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O Encoberto:</a:t>
            </a:r>
          </a:p>
          <a:p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sebastianismo explícito, desejo do retorno de um líder para reconduzir Portugal à construção do </a:t>
            </a:r>
            <a:r>
              <a:rPr lang="pt-BR" sz="1600" i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Quinto Império</a:t>
            </a:r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(índole espiritual)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79DBEE7-284B-0B9B-89B5-B2BBB9810A42}"/>
              </a:ext>
            </a:extLst>
          </p:cNvPr>
          <p:cNvSpPr txBox="1"/>
          <p:nvPr/>
        </p:nvSpPr>
        <p:spPr>
          <a:xfrm>
            <a:off x="15648706" y="1814995"/>
            <a:ext cx="4674556" cy="484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ct val="0"/>
              </a:spcBef>
            </a:pPr>
            <a:r>
              <a:rPr lang="pt-BR" altLang="pt-BR" sz="24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Características de </a:t>
            </a:r>
            <a:r>
              <a:rPr lang="pt-BR" altLang="pt-BR" sz="2400" b="1" i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Mensagem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DA707DD-F9F5-1CF3-1D6F-9DCE91B39E76}"/>
              </a:ext>
            </a:extLst>
          </p:cNvPr>
          <p:cNvSpPr/>
          <p:nvPr/>
        </p:nvSpPr>
        <p:spPr>
          <a:xfrm>
            <a:off x="15549874" y="1593275"/>
            <a:ext cx="3547867" cy="961177"/>
          </a:xfrm>
          <a:prstGeom prst="ellipse">
            <a:avLst/>
          </a:prstGeom>
          <a:noFill/>
          <a:ln>
            <a:gradFill>
              <a:gsLst>
                <a:gs pos="0">
                  <a:srgbClr val="056768">
                    <a:alpha val="82000"/>
                  </a:srgbClr>
                </a:gs>
                <a:gs pos="92000">
                  <a:srgbClr val="056768">
                    <a:alpha val="0"/>
                  </a:srgbClr>
                </a:gs>
              </a:gsLst>
              <a:lin ang="1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BFE4095E-43BB-CF92-7DD8-140FEC4BE37A}"/>
              </a:ext>
            </a:extLst>
          </p:cNvPr>
          <p:cNvSpPr/>
          <p:nvPr/>
        </p:nvSpPr>
        <p:spPr>
          <a:xfrm>
            <a:off x="15746338" y="2786317"/>
            <a:ext cx="2999517" cy="3421297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D85A0CDE-55B7-A89A-74C6-7C7CCC57D813}"/>
              </a:ext>
            </a:extLst>
          </p:cNvPr>
          <p:cNvSpPr txBox="1"/>
          <p:nvPr/>
        </p:nvSpPr>
        <p:spPr>
          <a:xfrm>
            <a:off x="15827278" y="4048649"/>
            <a:ext cx="2691443" cy="769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Nacionalismo místico</a:t>
            </a:r>
            <a:endParaRPr lang="en-US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32" name="Straight Connector 17">
            <a:extLst>
              <a:ext uri="{FF2B5EF4-FFF2-40B4-BE49-F238E27FC236}">
                <a16:creationId xmlns:a16="http://schemas.microsoft.com/office/drawing/2014/main" id="{6C6F0948-EDD8-FD43-4960-B5F4AFD93317}"/>
              </a:ext>
            </a:extLst>
          </p:cNvPr>
          <p:cNvCxnSpPr>
            <a:cxnSpLocks/>
          </p:cNvCxnSpPr>
          <p:nvPr/>
        </p:nvCxnSpPr>
        <p:spPr>
          <a:xfrm>
            <a:off x="15930427" y="3832737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631CF3E5-3487-6D4F-B2B4-ECCA17C28F0F}"/>
              </a:ext>
            </a:extLst>
          </p:cNvPr>
          <p:cNvSpPr/>
          <p:nvPr/>
        </p:nvSpPr>
        <p:spPr>
          <a:xfrm>
            <a:off x="19006177" y="3949787"/>
            <a:ext cx="3835582" cy="1208434"/>
          </a:xfrm>
          <a:prstGeom prst="roundRect">
            <a:avLst>
              <a:gd name="adj" fmla="val 1860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sz="14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Por meio da releitura de </a:t>
            </a:r>
            <a:r>
              <a:rPr lang="pt-BR" altLang="pt-BR" sz="1400" i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Os Lusíadas, </a:t>
            </a:r>
            <a:r>
              <a:rPr lang="pt-BR" altLang="pt-BR" sz="14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analisado com mais de três séculos de distanciamento</a:t>
            </a:r>
          </a:p>
        </p:txBody>
      </p:sp>
      <p:sp>
        <p:nvSpPr>
          <p:cNvPr id="35" name="Rectangle: Rounded Corners 7">
            <a:extLst>
              <a:ext uri="{FF2B5EF4-FFF2-40B4-BE49-F238E27FC236}">
                <a16:creationId xmlns:a16="http://schemas.microsoft.com/office/drawing/2014/main" id="{0F157D09-BA5A-4FC0-1EC7-F85F2357A2DC}"/>
              </a:ext>
            </a:extLst>
          </p:cNvPr>
          <p:cNvSpPr/>
          <p:nvPr/>
        </p:nvSpPr>
        <p:spPr>
          <a:xfrm>
            <a:off x="19006177" y="2829943"/>
            <a:ext cx="3835582" cy="1208434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16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Propõe um revisionismo crítico da História portuguesa</a:t>
            </a:r>
            <a:endParaRPr lang="en-US" sz="1600" b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910A8278-2061-8E22-7B5A-6E3F64965173}"/>
              </a:ext>
            </a:extLst>
          </p:cNvPr>
          <p:cNvSpPr/>
          <p:nvPr/>
        </p:nvSpPr>
        <p:spPr>
          <a:xfrm>
            <a:off x="19006177" y="5308985"/>
            <a:ext cx="3835582" cy="898630"/>
          </a:xfrm>
          <a:prstGeom prst="roundRect">
            <a:avLst>
              <a:gd name="adj" fmla="val 1860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sz="14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Os poemas fundem elementos épicos e líricos</a:t>
            </a:r>
          </a:p>
        </p:txBody>
      </p:sp>
      <p:pic>
        <p:nvPicPr>
          <p:cNvPr id="43" name="Imagem 42" descr="Fundo preto com letras brancas&#10;&#10;Descrição gerada automaticamente">
            <a:extLst>
              <a:ext uri="{FF2B5EF4-FFF2-40B4-BE49-F238E27FC236}">
                <a16:creationId xmlns:a16="http://schemas.microsoft.com/office/drawing/2014/main" id="{B63B93E2-494D-6D83-C9D6-D6B49C3173A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2" t="7897" r="33141" b="9459"/>
          <a:stretch/>
        </p:blipFill>
        <p:spPr>
          <a:xfrm>
            <a:off x="-5662566" y="274909"/>
            <a:ext cx="4792719" cy="734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08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6614 2.22222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6 1.11022E-16 L -0.06615 1.11022E-1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3" presetClass="entr" presetSubtype="27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54167E-6 -4.07407E-6 L 3.54167E-6 0.07246 " pathEditMode="relative" rAng="0" ptsTypes="AA">
                                      <p:cBhvr>
                                        <p:cTn id="20" dur="5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7 1.48148E-6 L 2.08333E-7 0.1625 " pathEditMode="relative" rAng="0" ptsTypes="AA">
                                      <p:cBhvr>
                                        <p:cTn id="28" dur="75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-1.45833E-6 0.07245 " pathEditMode="relative" rAng="0" ptsTypes="AA">
                                      <p:cBhvr>
                                        <p:cTn id="36" dur="5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-2.96296E-6 L -4.79167E-6 0.1625 " pathEditMode="relative" rAng="0" ptsTypes="AA">
                                      <p:cBhvr>
                                        <p:cTn id="44" dur="75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4.375E-6 0.07245 " pathEditMode="relative" rAng="0" ptsTypes="AA">
                                      <p:cBhvr>
                                        <p:cTn id="52" dur="5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04167E-6 3.7037E-7 L 1.04167E-6 0.1625 " pathEditMode="relative" rAng="0" ptsTypes="AA">
                                      <p:cBhvr>
                                        <p:cTn id="60" dur="75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5" grpId="0" animBg="1"/>
      <p:bldP spid="25" grpId="1" animBg="1"/>
      <p:bldP spid="29" grpId="0"/>
      <p:bldP spid="30" grpId="0" animBg="1"/>
      <p:bldP spid="30" grpId="1" animBg="1"/>
      <p:bldP spid="38" grpId="0"/>
      <p:bldP spid="39" grpId="0" animBg="1"/>
      <p:bldP spid="39" grpId="1" animBg="1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FCC93F15-FEB2-7F44-6336-CC1C61DB2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"/>
            <a:ext cx="12844133" cy="952004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82000"/>
                </a:srgbClr>
              </a:gs>
              <a:gs pos="4000">
                <a:srgbClr val="01000E">
                  <a:alpha val="6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963181A-267A-E40B-DA68-CEB3BA39BB58}"/>
              </a:ext>
            </a:extLst>
          </p:cNvPr>
          <p:cNvSpPr txBox="1"/>
          <p:nvPr/>
        </p:nvSpPr>
        <p:spPr>
          <a:xfrm>
            <a:off x="986180" y="742792"/>
            <a:ext cx="6580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Fernando Pessoa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7B90546-CF56-3037-99B3-EB9C96DEAD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29E8F6C-BB09-96E7-2041-E82E7E3054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7BD0C91D-D32D-5387-FC2E-E02F33B286CC}"/>
              </a:ext>
            </a:extLst>
          </p:cNvPr>
          <p:cNvSpPr txBox="1"/>
          <p:nvPr/>
        </p:nvSpPr>
        <p:spPr>
          <a:xfrm>
            <a:off x="1166195" y="566127"/>
            <a:ext cx="7067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MODERNISMO PORTUGUÊS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808C0CD-0504-F933-EA30-D465B10FADD5}"/>
              </a:ext>
            </a:extLst>
          </p:cNvPr>
          <p:cNvSpPr txBox="1"/>
          <p:nvPr/>
        </p:nvSpPr>
        <p:spPr>
          <a:xfrm>
            <a:off x="4656776" y="1816717"/>
            <a:ext cx="4674556" cy="484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ct val="0"/>
              </a:spcBef>
            </a:pPr>
            <a:r>
              <a:rPr lang="pt-BR" altLang="pt-BR" sz="24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Características de </a:t>
            </a:r>
            <a:r>
              <a:rPr lang="pt-BR" altLang="pt-BR" sz="2400" b="1" i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Mensagem</a:t>
            </a: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DA6E1AD3-11E1-C9B5-1B34-4E41E450C69B}"/>
              </a:ext>
            </a:extLst>
          </p:cNvPr>
          <p:cNvSpPr/>
          <p:nvPr/>
        </p:nvSpPr>
        <p:spPr>
          <a:xfrm>
            <a:off x="4557944" y="1594997"/>
            <a:ext cx="3547867" cy="961177"/>
          </a:xfrm>
          <a:prstGeom prst="ellipse">
            <a:avLst/>
          </a:prstGeom>
          <a:noFill/>
          <a:ln>
            <a:gradFill>
              <a:gsLst>
                <a:gs pos="0">
                  <a:srgbClr val="056768">
                    <a:alpha val="82000"/>
                  </a:srgbClr>
                </a:gs>
                <a:gs pos="92000">
                  <a:srgbClr val="056768">
                    <a:alpha val="0"/>
                  </a:srgbClr>
                </a:gs>
              </a:gsLst>
              <a:lin ang="1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C31CEC49-2A2B-D078-A09D-95D9908B6AAD}"/>
              </a:ext>
            </a:extLst>
          </p:cNvPr>
          <p:cNvSpPr/>
          <p:nvPr/>
        </p:nvSpPr>
        <p:spPr>
          <a:xfrm>
            <a:off x="4754408" y="2788039"/>
            <a:ext cx="2999517" cy="3421297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16">
            <a:extLst>
              <a:ext uri="{FF2B5EF4-FFF2-40B4-BE49-F238E27FC236}">
                <a16:creationId xmlns:a16="http://schemas.microsoft.com/office/drawing/2014/main" id="{5EEED25E-2FC9-F127-5D39-894A1DD3A1D9}"/>
              </a:ext>
            </a:extLst>
          </p:cNvPr>
          <p:cNvSpPr txBox="1"/>
          <p:nvPr/>
        </p:nvSpPr>
        <p:spPr>
          <a:xfrm>
            <a:off x="4835348" y="4050371"/>
            <a:ext cx="2691443" cy="11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Expressão latina </a:t>
            </a:r>
            <a:r>
              <a:rPr lang="pt-BR" sz="20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“mens </a:t>
            </a:r>
            <a:r>
              <a:rPr lang="pt-BR" sz="2000" i="1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agitat</a:t>
            </a:r>
            <a:r>
              <a:rPr lang="pt-BR" sz="20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  <a:r>
              <a:rPr lang="pt-BR" sz="2000" i="1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molem</a:t>
            </a:r>
            <a:r>
              <a:rPr lang="pt-BR" sz="20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”</a:t>
            </a:r>
            <a:endParaRPr lang="en-US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36" name="Straight Connector 17">
            <a:extLst>
              <a:ext uri="{FF2B5EF4-FFF2-40B4-BE49-F238E27FC236}">
                <a16:creationId xmlns:a16="http://schemas.microsoft.com/office/drawing/2014/main" id="{4EFECDB5-A785-DEB4-BE3F-0D398FFF16A4}"/>
              </a:ext>
            </a:extLst>
          </p:cNvPr>
          <p:cNvCxnSpPr>
            <a:cxnSpLocks/>
          </p:cNvCxnSpPr>
          <p:nvPr/>
        </p:nvCxnSpPr>
        <p:spPr>
          <a:xfrm>
            <a:off x="4938497" y="3834459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Fundo preto com letras brancas&#10;&#10;Descrição gerada automaticamente">
            <a:extLst>
              <a:ext uri="{FF2B5EF4-FFF2-40B4-BE49-F238E27FC236}">
                <a16:creationId xmlns:a16="http://schemas.microsoft.com/office/drawing/2014/main" id="{D0EAB3CF-1DF7-62EF-125A-41A04E4DAE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2" t="7897" r="33141" b="9459"/>
          <a:stretch/>
        </p:blipFill>
        <p:spPr>
          <a:xfrm>
            <a:off x="930099" y="1603649"/>
            <a:ext cx="3173864" cy="4867201"/>
          </a:xfrm>
          <a:prstGeom prst="rect">
            <a:avLst/>
          </a:prstGeom>
        </p:spPr>
      </p:pic>
      <p:sp>
        <p:nvSpPr>
          <p:cNvPr id="12" name="Rectangle: Top Corners Rounded 1">
            <a:extLst>
              <a:ext uri="{FF2B5EF4-FFF2-40B4-BE49-F238E27FC236}">
                <a16:creationId xmlns:a16="http://schemas.microsoft.com/office/drawing/2014/main" id="{E82EC9F3-A628-53D1-874B-27238F2944F5}"/>
              </a:ext>
            </a:extLst>
          </p:cNvPr>
          <p:cNvSpPr/>
          <p:nvPr/>
        </p:nvSpPr>
        <p:spPr>
          <a:xfrm rot="5400000">
            <a:off x="16053475" y="188815"/>
            <a:ext cx="1474905" cy="444904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56768">
              <a:alpha val="5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0">
            <a:extLst>
              <a:ext uri="{FF2B5EF4-FFF2-40B4-BE49-F238E27FC236}">
                <a16:creationId xmlns:a16="http://schemas.microsoft.com/office/drawing/2014/main" id="{A4B7EDAF-2E5D-ED7B-B63A-434603B73C0A}"/>
              </a:ext>
            </a:extLst>
          </p:cNvPr>
          <p:cNvGrpSpPr/>
          <p:nvPr/>
        </p:nvGrpSpPr>
        <p:grpSpPr>
          <a:xfrm>
            <a:off x="14669445" y="1904530"/>
            <a:ext cx="695633" cy="836617"/>
            <a:chOff x="7230880" y="4137455"/>
            <a:chExt cx="596335" cy="583941"/>
          </a:xfrm>
        </p:grpSpPr>
        <p:sp>
          <p:nvSpPr>
            <p:cNvPr id="15" name="Rectangle: Rounded Corners 12">
              <a:extLst>
                <a:ext uri="{FF2B5EF4-FFF2-40B4-BE49-F238E27FC236}">
                  <a16:creationId xmlns:a16="http://schemas.microsoft.com/office/drawing/2014/main" id="{ED15F13C-CB34-2EC3-43BC-A61C38CFE7C5}"/>
                </a:ext>
              </a:extLst>
            </p:cNvPr>
            <p:cNvSpPr/>
            <p:nvPr/>
          </p:nvSpPr>
          <p:spPr>
            <a:xfrm>
              <a:off x="7230880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chemeClr val="bg1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  <p:sp>
          <p:nvSpPr>
            <p:cNvPr id="17" name="Rectangle 13" descr="Selo 1 com preenchimento sólido">
              <a:extLst>
                <a:ext uri="{FF2B5EF4-FFF2-40B4-BE49-F238E27FC236}">
                  <a16:creationId xmlns:a16="http://schemas.microsoft.com/office/drawing/2014/main" id="{0BE68E7B-CFF2-878B-1D21-F405FF4B23E5}"/>
                </a:ext>
              </a:extLst>
            </p:cNvPr>
            <p:cNvSpPr/>
            <p:nvPr/>
          </p:nvSpPr>
          <p:spPr>
            <a:xfrm>
              <a:off x="7238963" y="4182251"/>
              <a:ext cx="588252" cy="465939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</p:grpSp>
      <p:sp>
        <p:nvSpPr>
          <p:cNvPr id="25" name="TextBox 7">
            <a:extLst>
              <a:ext uri="{FF2B5EF4-FFF2-40B4-BE49-F238E27FC236}">
                <a16:creationId xmlns:a16="http://schemas.microsoft.com/office/drawing/2014/main" id="{A993E448-B9C6-3E8F-D2D6-BDE604161D5C}"/>
              </a:ext>
            </a:extLst>
          </p:cNvPr>
          <p:cNvSpPr txBox="1"/>
          <p:nvPr/>
        </p:nvSpPr>
        <p:spPr>
          <a:xfrm>
            <a:off x="15450830" y="1968709"/>
            <a:ext cx="337270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Brasão</a:t>
            </a:r>
          </a:p>
          <a:p>
            <a:r>
              <a:rPr lang="pt-BR" sz="14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Liga os itens do brasão português a personagens históricas do país</a:t>
            </a:r>
          </a:p>
        </p:txBody>
      </p:sp>
      <p:sp>
        <p:nvSpPr>
          <p:cNvPr id="26" name="Rectangle: Top Corners Rounded 1">
            <a:extLst>
              <a:ext uri="{FF2B5EF4-FFF2-40B4-BE49-F238E27FC236}">
                <a16:creationId xmlns:a16="http://schemas.microsoft.com/office/drawing/2014/main" id="{6870BDAF-6FE3-34FA-481F-55A6BCA3909D}"/>
              </a:ext>
            </a:extLst>
          </p:cNvPr>
          <p:cNvSpPr/>
          <p:nvPr/>
        </p:nvSpPr>
        <p:spPr>
          <a:xfrm rot="5400000">
            <a:off x="16486479" y="1553659"/>
            <a:ext cx="1474904" cy="444904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56768">
              <a:alpha val="5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10">
            <a:extLst>
              <a:ext uri="{FF2B5EF4-FFF2-40B4-BE49-F238E27FC236}">
                <a16:creationId xmlns:a16="http://schemas.microsoft.com/office/drawing/2014/main" id="{B4B32472-55A2-E295-091C-D350E275DBED}"/>
              </a:ext>
            </a:extLst>
          </p:cNvPr>
          <p:cNvGrpSpPr/>
          <p:nvPr/>
        </p:nvGrpSpPr>
        <p:grpSpPr>
          <a:xfrm>
            <a:off x="15093113" y="3297956"/>
            <a:ext cx="700819" cy="836618"/>
            <a:chOff x="7222881" y="4137455"/>
            <a:chExt cx="600781" cy="583941"/>
          </a:xfrm>
        </p:grpSpPr>
        <p:sp>
          <p:nvSpPr>
            <p:cNvPr id="28" name="Rectangle: Rounded Corners 12">
              <a:extLst>
                <a:ext uri="{FF2B5EF4-FFF2-40B4-BE49-F238E27FC236}">
                  <a16:creationId xmlns:a16="http://schemas.microsoft.com/office/drawing/2014/main" id="{E270C308-6C37-17BE-A093-8BA323F9F147}"/>
                </a:ext>
              </a:extLst>
            </p:cNvPr>
            <p:cNvSpPr/>
            <p:nvPr/>
          </p:nvSpPr>
          <p:spPr>
            <a:xfrm>
              <a:off x="7230880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chemeClr val="bg1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  <p:sp>
          <p:nvSpPr>
            <p:cNvPr id="29" name="Rectangle 13" descr="Crachá com preenchimento sólido">
              <a:extLst>
                <a:ext uri="{FF2B5EF4-FFF2-40B4-BE49-F238E27FC236}">
                  <a16:creationId xmlns:a16="http://schemas.microsoft.com/office/drawing/2014/main" id="{A4B3409D-2306-1A1B-7CD2-0F7470A25A19}"/>
                </a:ext>
              </a:extLst>
            </p:cNvPr>
            <p:cNvSpPr/>
            <p:nvPr/>
          </p:nvSpPr>
          <p:spPr>
            <a:xfrm>
              <a:off x="7222881" y="4178308"/>
              <a:ext cx="600781" cy="495404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</p:grpSp>
      <p:sp>
        <p:nvSpPr>
          <p:cNvPr id="30" name="TextBox 7">
            <a:extLst>
              <a:ext uri="{FF2B5EF4-FFF2-40B4-BE49-F238E27FC236}">
                <a16:creationId xmlns:a16="http://schemas.microsoft.com/office/drawing/2014/main" id="{BFA08D9C-A4AB-B715-F7A4-B90D021D9FC0}"/>
              </a:ext>
            </a:extLst>
          </p:cNvPr>
          <p:cNvSpPr txBox="1"/>
          <p:nvPr/>
        </p:nvSpPr>
        <p:spPr>
          <a:xfrm>
            <a:off x="15883833" y="3257624"/>
            <a:ext cx="2632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Mar português</a:t>
            </a:r>
          </a:p>
          <a:p>
            <a:r>
              <a:rPr lang="pt-BR" sz="14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Aborda figuras históricas e episódios das conquistas marítimas (</a:t>
            </a:r>
            <a:r>
              <a:rPr lang="pt-BR" sz="1400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séc</a:t>
            </a:r>
            <a:r>
              <a:rPr lang="pt-BR" sz="14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XV e XVI)</a:t>
            </a:r>
          </a:p>
        </p:txBody>
      </p:sp>
      <p:sp>
        <p:nvSpPr>
          <p:cNvPr id="31" name="Rectangle: Top Corners Rounded 1">
            <a:extLst>
              <a:ext uri="{FF2B5EF4-FFF2-40B4-BE49-F238E27FC236}">
                <a16:creationId xmlns:a16="http://schemas.microsoft.com/office/drawing/2014/main" id="{9F9B9B24-A917-FAF8-F114-FE9422040C58}"/>
              </a:ext>
            </a:extLst>
          </p:cNvPr>
          <p:cNvSpPr/>
          <p:nvPr/>
        </p:nvSpPr>
        <p:spPr>
          <a:xfrm rot="5400000">
            <a:off x="17005569" y="3005499"/>
            <a:ext cx="1630201" cy="444904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56768">
              <a:alpha val="5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10">
            <a:extLst>
              <a:ext uri="{FF2B5EF4-FFF2-40B4-BE49-F238E27FC236}">
                <a16:creationId xmlns:a16="http://schemas.microsoft.com/office/drawing/2014/main" id="{5439339F-BE06-8361-5C3D-41671C5276AA}"/>
              </a:ext>
            </a:extLst>
          </p:cNvPr>
          <p:cNvGrpSpPr/>
          <p:nvPr/>
        </p:nvGrpSpPr>
        <p:grpSpPr>
          <a:xfrm>
            <a:off x="15699184" y="4776916"/>
            <a:ext cx="681175" cy="836617"/>
            <a:chOff x="7230880" y="4137455"/>
            <a:chExt cx="583941" cy="583941"/>
          </a:xfrm>
        </p:grpSpPr>
        <p:sp>
          <p:nvSpPr>
            <p:cNvPr id="37" name="Rectangle: Rounded Corners 12">
              <a:extLst>
                <a:ext uri="{FF2B5EF4-FFF2-40B4-BE49-F238E27FC236}">
                  <a16:creationId xmlns:a16="http://schemas.microsoft.com/office/drawing/2014/main" id="{197337D5-9DD9-8B2F-876B-9E81621D97E6}"/>
                </a:ext>
              </a:extLst>
            </p:cNvPr>
            <p:cNvSpPr/>
            <p:nvPr/>
          </p:nvSpPr>
          <p:spPr>
            <a:xfrm>
              <a:off x="7230880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chemeClr val="bg1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  <p:sp>
          <p:nvSpPr>
            <p:cNvPr id="38" name="Rectangle 13" descr="Selo 3 com preenchimento sólido">
              <a:extLst>
                <a:ext uri="{FF2B5EF4-FFF2-40B4-BE49-F238E27FC236}">
                  <a16:creationId xmlns:a16="http://schemas.microsoft.com/office/drawing/2014/main" id="{3A96DD75-DDD4-FD22-2396-5F4B05A04191}"/>
                </a:ext>
              </a:extLst>
            </p:cNvPr>
            <p:cNvSpPr/>
            <p:nvPr/>
          </p:nvSpPr>
          <p:spPr>
            <a:xfrm>
              <a:off x="7230880" y="4189172"/>
              <a:ext cx="583941" cy="465528"/>
            </a:xfrm>
            <a:prstGeom prst="rect">
              <a:avLst/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</p:grpSp>
      <p:sp>
        <p:nvSpPr>
          <p:cNvPr id="39" name="TextBox 7">
            <a:extLst>
              <a:ext uri="{FF2B5EF4-FFF2-40B4-BE49-F238E27FC236}">
                <a16:creationId xmlns:a16="http://schemas.microsoft.com/office/drawing/2014/main" id="{086E4338-0A9E-7F8B-9AA0-2A9B2C5D7353}"/>
              </a:ext>
            </a:extLst>
          </p:cNvPr>
          <p:cNvSpPr txBox="1"/>
          <p:nvPr/>
        </p:nvSpPr>
        <p:spPr>
          <a:xfrm>
            <a:off x="16480572" y="4736591"/>
            <a:ext cx="340125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O Encoberto</a:t>
            </a:r>
          </a:p>
          <a:p>
            <a:r>
              <a:rPr lang="pt-BR" sz="14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Sebastianismo explícito, desejo do retorno de um líder para reconduzir Portugal à construção do </a:t>
            </a:r>
            <a:r>
              <a:rPr lang="pt-BR" sz="1400" i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Quinto Império</a:t>
            </a:r>
            <a:r>
              <a:rPr lang="pt-BR" sz="14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de índole espiritual</a:t>
            </a:r>
          </a:p>
        </p:txBody>
      </p:sp>
      <p:sp>
        <p:nvSpPr>
          <p:cNvPr id="40" name="TextBox 12">
            <a:extLst>
              <a:ext uri="{FF2B5EF4-FFF2-40B4-BE49-F238E27FC236}">
                <a16:creationId xmlns:a16="http://schemas.microsoft.com/office/drawing/2014/main" id="{CD5C1683-972A-A80C-2F31-26FCD9F4F25F}"/>
              </a:ext>
            </a:extLst>
          </p:cNvPr>
          <p:cNvSpPr txBox="1"/>
          <p:nvPr/>
        </p:nvSpPr>
        <p:spPr>
          <a:xfrm>
            <a:off x="4782983" y="3454718"/>
            <a:ext cx="809175" cy="360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971876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59259E-6 L 6.25E-7 0.07246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8.33333E-7 3.7037E-7 L -0.06615 3.7037E-7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7 2.59259E-6 L 2.08333E-7 0.07245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/>
      <p:bldP spid="35" grpId="1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A92DB924-068F-BF1D-F5A9-A38571BAD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"/>
            <a:ext cx="12844133" cy="952004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82000"/>
                </a:srgbClr>
              </a:gs>
              <a:gs pos="4000">
                <a:srgbClr val="01000E">
                  <a:alpha val="6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963181A-267A-E40B-DA68-CEB3BA39BB58}"/>
              </a:ext>
            </a:extLst>
          </p:cNvPr>
          <p:cNvSpPr txBox="1"/>
          <p:nvPr/>
        </p:nvSpPr>
        <p:spPr>
          <a:xfrm>
            <a:off x="986180" y="742792"/>
            <a:ext cx="6580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Fernando Pessoa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7B90546-CF56-3037-99B3-EB9C96DEAD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29E8F6C-BB09-96E7-2041-E82E7E3054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7BD0C91D-D32D-5387-FC2E-E02F33B286CC}"/>
              </a:ext>
            </a:extLst>
          </p:cNvPr>
          <p:cNvSpPr txBox="1"/>
          <p:nvPr/>
        </p:nvSpPr>
        <p:spPr>
          <a:xfrm>
            <a:off x="1166195" y="566127"/>
            <a:ext cx="7067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MODERNISMO PORTUGUÊS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05178751-D132-7435-97E8-E147895A908C}"/>
              </a:ext>
            </a:extLst>
          </p:cNvPr>
          <p:cNvSpPr txBox="1"/>
          <p:nvPr/>
        </p:nvSpPr>
        <p:spPr>
          <a:xfrm>
            <a:off x="1062253" y="2693028"/>
            <a:ext cx="4631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spc="-15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“mens agitat   </a:t>
            </a:r>
          </a:p>
          <a:p>
            <a:r>
              <a:rPr lang="en-US" b="1" i="1" spc="-15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</a:t>
            </a:r>
            <a:r>
              <a:rPr lang="en-US" sz="4800" b="1" i="1" spc="-15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molem”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83FE888F-98C5-D9AE-B2CC-A814C4A9ADF8}"/>
              </a:ext>
            </a:extLst>
          </p:cNvPr>
          <p:cNvSpPr/>
          <p:nvPr/>
        </p:nvSpPr>
        <p:spPr>
          <a:xfrm>
            <a:off x="1117470" y="2583079"/>
            <a:ext cx="4367990" cy="912908"/>
          </a:xfrm>
          <a:prstGeom prst="roundRect">
            <a:avLst>
              <a:gd name="adj" fmla="val 6651"/>
            </a:avLst>
          </a:prstGeom>
          <a:solidFill>
            <a:srgbClr val="056768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13A076C2-2085-1842-D922-5E723F30F789}"/>
              </a:ext>
            </a:extLst>
          </p:cNvPr>
          <p:cNvSpPr/>
          <p:nvPr/>
        </p:nvSpPr>
        <p:spPr>
          <a:xfrm>
            <a:off x="1214779" y="3490609"/>
            <a:ext cx="3980227" cy="45719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Gráfico 53" descr="Seta de linha: curva no sentido horário estrutura de tópicos">
            <a:extLst>
              <a:ext uri="{FF2B5EF4-FFF2-40B4-BE49-F238E27FC236}">
                <a16:creationId xmlns:a16="http://schemas.microsoft.com/office/drawing/2014/main" id="{4ED80C11-77E6-1276-BB10-C029BF26D950}"/>
              </a:ext>
            </a:extLst>
          </p:cNvPr>
          <p:cNvSpPr/>
          <p:nvPr/>
        </p:nvSpPr>
        <p:spPr>
          <a:xfrm rot="6009540">
            <a:off x="5610498" y="2682045"/>
            <a:ext cx="571392" cy="726945"/>
          </a:xfrm>
          <a:custGeom>
            <a:avLst/>
            <a:gdLst>
              <a:gd name="connsiteX0" fmla="*/ 561858 w 571392"/>
              <a:gd name="connsiteY0" fmla="*/ 726946 h 726945"/>
              <a:gd name="connsiteX1" fmla="*/ 571393 w 571392"/>
              <a:gd name="connsiteY1" fmla="*/ 717430 h 726945"/>
              <a:gd name="connsiteX2" fmla="*/ 565487 w 571392"/>
              <a:gd name="connsiteY2" fmla="*/ 708610 h 726945"/>
              <a:gd name="connsiteX3" fmla="*/ 326410 w 571392"/>
              <a:gd name="connsiteY3" fmla="*/ 549305 h 726945"/>
              <a:gd name="connsiteX4" fmla="*/ 163399 w 571392"/>
              <a:gd name="connsiteY4" fmla="*/ 34288 h 726945"/>
              <a:gd name="connsiteX5" fmla="*/ 163530 w 571392"/>
              <a:gd name="connsiteY5" fmla="*/ 34257 h 726945"/>
              <a:gd name="connsiteX6" fmla="*/ 163561 w 571392"/>
              <a:gd name="connsiteY6" fmla="*/ 34288 h 726945"/>
              <a:gd name="connsiteX7" fmla="*/ 288424 w 571392"/>
              <a:gd name="connsiteY7" fmla="*/ 159132 h 726945"/>
              <a:gd name="connsiteX8" fmla="*/ 301892 w 571392"/>
              <a:gd name="connsiteY8" fmla="*/ 158898 h 726945"/>
              <a:gd name="connsiteX9" fmla="*/ 301892 w 571392"/>
              <a:gd name="connsiteY9" fmla="*/ 145664 h 726945"/>
              <a:gd name="connsiteX10" fmla="*/ 159017 w 571392"/>
              <a:gd name="connsiteY10" fmla="*/ 2789 h 726945"/>
              <a:gd name="connsiteX11" fmla="*/ 145549 w 571392"/>
              <a:gd name="connsiteY11" fmla="*/ 2789 h 726945"/>
              <a:gd name="connsiteX12" fmla="*/ 2674 w 571392"/>
              <a:gd name="connsiteY12" fmla="*/ 145664 h 726945"/>
              <a:gd name="connsiteX13" fmla="*/ 2908 w 571392"/>
              <a:gd name="connsiteY13" fmla="*/ 159132 h 726945"/>
              <a:gd name="connsiteX14" fmla="*/ 16142 w 571392"/>
              <a:gd name="connsiteY14" fmla="*/ 159132 h 726945"/>
              <a:gd name="connsiteX15" fmla="*/ 144511 w 571392"/>
              <a:gd name="connsiteY15" fmla="*/ 30764 h 726945"/>
              <a:gd name="connsiteX16" fmla="*/ 144645 w 571392"/>
              <a:gd name="connsiteY16" fmla="*/ 30761 h 726945"/>
              <a:gd name="connsiteX17" fmla="*/ 144673 w 571392"/>
              <a:gd name="connsiteY17" fmla="*/ 30849 h 726945"/>
              <a:gd name="connsiteX18" fmla="*/ 313037 w 571392"/>
              <a:gd name="connsiteY18" fmla="*/ 562925 h 726945"/>
              <a:gd name="connsiteX19" fmla="*/ 558229 w 571392"/>
              <a:gd name="connsiteY19" fmla="*/ 726222 h 726945"/>
              <a:gd name="connsiteX20" fmla="*/ 561858 w 571392"/>
              <a:gd name="connsiteY20" fmla="*/ 726946 h 72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392" h="726945">
                <a:moveTo>
                  <a:pt x="561858" y="726946"/>
                </a:moveTo>
                <a:cubicBezTo>
                  <a:pt x="567119" y="726952"/>
                  <a:pt x="571388" y="722691"/>
                  <a:pt x="571393" y="717430"/>
                </a:cubicBezTo>
                <a:cubicBezTo>
                  <a:pt x="571397" y="713564"/>
                  <a:pt x="569064" y="710079"/>
                  <a:pt x="565487" y="708610"/>
                </a:cubicBezTo>
                <a:cubicBezTo>
                  <a:pt x="476201" y="671548"/>
                  <a:pt x="394993" y="617437"/>
                  <a:pt x="326410" y="549305"/>
                </a:cubicBezTo>
                <a:cubicBezTo>
                  <a:pt x="228188" y="452978"/>
                  <a:pt x="120689" y="285624"/>
                  <a:pt x="163399" y="34288"/>
                </a:cubicBezTo>
                <a:cubicBezTo>
                  <a:pt x="163426" y="34243"/>
                  <a:pt x="163485" y="34230"/>
                  <a:pt x="163530" y="34257"/>
                </a:cubicBezTo>
                <a:cubicBezTo>
                  <a:pt x="163543" y="34265"/>
                  <a:pt x="163553" y="34276"/>
                  <a:pt x="163561" y="34288"/>
                </a:cubicBezTo>
                <a:lnTo>
                  <a:pt x="288424" y="159132"/>
                </a:lnTo>
                <a:cubicBezTo>
                  <a:pt x="292208" y="162787"/>
                  <a:pt x="298238" y="162682"/>
                  <a:pt x="301892" y="158898"/>
                </a:cubicBezTo>
                <a:cubicBezTo>
                  <a:pt x="305457" y="155207"/>
                  <a:pt x="305457" y="149355"/>
                  <a:pt x="301892" y="145664"/>
                </a:cubicBezTo>
                <a:lnTo>
                  <a:pt x="159017" y="2789"/>
                </a:lnTo>
                <a:cubicBezTo>
                  <a:pt x="155298" y="-930"/>
                  <a:pt x="149268" y="-930"/>
                  <a:pt x="145549" y="2789"/>
                </a:cubicBezTo>
                <a:lnTo>
                  <a:pt x="2674" y="145664"/>
                </a:lnTo>
                <a:cubicBezTo>
                  <a:pt x="-981" y="149448"/>
                  <a:pt x="-876" y="155477"/>
                  <a:pt x="2908" y="159132"/>
                </a:cubicBezTo>
                <a:cubicBezTo>
                  <a:pt x="6599" y="162697"/>
                  <a:pt x="12451" y="162697"/>
                  <a:pt x="16142" y="159132"/>
                </a:cubicBezTo>
                <a:lnTo>
                  <a:pt x="144511" y="30764"/>
                </a:lnTo>
                <a:cubicBezTo>
                  <a:pt x="144547" y="30726"/>
                  <a:pt x="144607" y="30725"/>
                  <a:pt x="144645" y="30761"/>
                </a:cubicBezTo>
                <a:cubicBezTo>
                  <a:pt x="144669" y="30784"/>
                  <a:pt x="144679" y="30817"/>
                  <a:pt x="144673" y="30849"/>
                </a:cubicBezTo>
                <a:cubicBezTo>
                  <a:pt x="100439" y="290406"/>
                  <a:pt x="211557" y="463351"/>
                  <a:pt x="313037" y="562925"/>
                </a:cubicBezTo>
                <a:cubicBezTo>
                  <a:pt x="383380" y="632773"/>
                  <a:pt x="466663" y="688240"/>
                  <a:pt x="558229" y="726222"/>
                </a:cubicBezTo>
                <a:cubicBezTo>
                  <a:pt x="559381" y="726696"/>
                  <a:pt x="560613" y="726942"/>
                  <a:pt x="561858" y="72694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C808FD2A-C770-4BE3-3259-4A84FA5FC5DD}"/>
              </a:ext>
            </a:extLst>
          </p:cNvPr>
          <p:cNvSpPr/>
          <p:nvPr/>
        </p:nvSpPr>
        <p:spPr>
          <a:xfrm>
            <a:off x="6430929" y="2462830"/>
            <a:ext cx="4824260" cy="1569660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MENS + AGITAT + MOLEM</a:t>
            </a:r>
          </a:p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en-US" sz="1050" i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</a:t>
            </a:r>
            <a:r>
              <a:rPr lang="en-US" sz="2400" i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O espírito move a matéria</a:t>
            </a:r>
            <a:endParaRPr lang="en-US" sz="20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3A71D449-3E65-1068-B447-A07ADEBC775C}"/>
              </a:ext>
            </a:extLst>
          </p:cNvPr>
          <p:cNvSpPr/>
          <p:nvPr/>
        </p:nvSpPr>
        <p:spPr>
          <a:xfrm>
            <a:off x="1098818" y="4182035"/>
            <a:ext cx="2376356" cy="45719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A54534EE-A51E-1A36-55AD-FEE94851559B}"/>
              </a:ext>
            </a:extLst>
          </p:cNvPr>
          <p:cNvSpPr/>
          <p:nvPr/>
        </p:nvSpPr>
        <p:spPr>
          <a:xfrm>
            <a:off x="5945402" y="4505557"/>
            <a:ext cx="4954482" cy="1467603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1A192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6278D2A8-8D30-9E99-51CE-AF74E8B97F58}"/>
              </a:ext>
            </a:extLst>
          </p:cNvPr>
          <p:cNvSpPr txBox="1"/>
          <p:nvPr/>
        </p:nvSpPr>
        <p:spPr>
          <a:xfrm>
            <a:off x="6210230" y="4647997"/>
            <a:ext cx="4480181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pt-BR" sz="1900" dirty="0">
                <a:solidFill>
                  <a:schemeClr val="bg1"/>
                </a:solidFill>
                <a:latin typeface="Avenir Next LT Pro" panose="020B0604020202020204" charset="0"/>
              </a:rPr>
              <a:t>Portugal deveria obedecer ao chamado espiritual e partir em busca das grandes conquistas a que está predestinado</a:t>
            </a:r>
            <a:endParaRPr lang="pt-BR" sz="1900" b="0" i="1" dirty="0">
              <a:solidFill>
                <a:schemeClr val="bg1"/>
              </a:solidFill>
              <a:latin typeface="Avenir Next LT Pro" panose="020B0604020202020204" charset="0"/>
            </a:endParaRPr>
          </a:p>
        </p:txBody>
      </p:sp>
      <p:pic>
        <p:nvPicPr>
          <p:cNvPr id="28" name="Imagem 27" descr="Fundo preto com letras brancas&#10;&#10;Descrição gerada automaticamente">
            <a:extLst>
              <a:ext uri="{FF2B5EF4-FFF2-40B4-BE49-F238E27FC236}">
                <a16:creationId xmlns:a16="http://schemas.microsoft.com/office/drawing/2014/main" id="{54F0AA27-4ECB-CAE7-EFA3-FDCACC6164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2" t="7897" r="33141" b="9459"/>
          <a:stretch/>
        </p:blipFill>
        <p:spPr>
          <a:xfrm>
            <a:off x="14008145" y="-1221225"/>
            <a:ext cx="5810943" cy="8911229"/>
          </a:xfrm>
          <a:prstGeom prst="rect">
            <a:avLst/>
          </a:prstGeom>
        </p:spPr>
      </p:pic>
      <p:sp>
        <p:nvSpPr>
          <p:cNvPr id="32" name="Retângulo: Cantos Arredondados 16">
            <a:extLst>
              <a:ext uri="{FF2B5EF4-FFF2-40B4-BE49-F238E27FC236}">
                <a16:creationId xmlns:a16="http://schemas.microsoft.com/office/drawing/2014/main" id="{8B76683B-C2C7-A071-A0C9-0F3BD8C0B4BA}"/>
              </a:ext>
            </a:extLst>
          </p:cNvPr>
          <p:cNvSpPr/>
          <p:nvPr/>
        </p:nvSpPr>
        <p:spPr>
          <a:xfrm>
            <a:off x="1117470" y="3592907"/>
            <a:ext cx="2408385" cy="590865"/>
          </a:xfrm>
          <a:prstGeom prst="roundRect">
            <a:avLst>
              <a:gd name="adj" fmla="val 6651"/>
            </a:avLst>
          </a:prstGeom>
          <a:solidFill>
            <a:srgbClr val="056768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3388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79167E-6 1.11111E-6 L 4.79167E-6 0.07245 " pathEditMode="relative" rAng="0" ptsTypes="AA">
                                      <p:cBhvr>
                                        <p:cTn id="25" dur="5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70833E-6 4.81481E-6 L -2.70833E-6 0.07245 " pathEditMode="relative" rAng="0" ptsTypes="AA">
                                      <p:cBhvr>
                                        <p:cTn id="30" dur="75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25" grpId="0" animBg="1"/>
      <p:bldP spid="26" grpId="0" animBg="1"/>
      <p:bldP spid="26" grpId="1" animBg="1"/>
      <p:bldP spid="27" grpId="0"/>
      <p:bldP spid="27" grpId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C243864D-FB38-DE36-77F5-1293A7413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"/>
            <a:ext cx="12844133" cy="952004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82000"/>
                </a:srgbClr>
              </a:gs>
              <a:gs pos="4000">
                <a:srgbClr val="01000E">
                  <a:alpha val="6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963181A-267A-E40B-DA68-CEB3BA39BB58}"/>
              </a:ext>
            </a:extLst>
          </p:cNvPr>
          <p:cNvSpPr txBox="1"/>
          <p:nvPr/>
        </p:nvSpPr>
        <p:spPr>
          <a:xfrm>
            <a:off x="986180" y="742792"/>
            <a:ext cx="6580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Fernando Pessoa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7B90546-CF56-3037-99B3-EB9C96DEAD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29E8F6C-BB09-96E7-2041-E82E7E3054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7BD0C91D-D32D-5387-FC2E-E02F33B286CC}"/>
              </a:ext>
            </a:extLst>
          </p:cNvPr>
          <p:cNvSpPr txBox="1"/>
          <p:nvPr/>
        </p:nvSpPr>
        <p:spPr>
          <a:xfrm>
            <a:off x="1166195" y="566127"/>
            <a:ext cx="7067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MODERNISMO PORTUGUÊS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B2B179AC-D191-CB42-1F1B-E65F280EDC8C}"/>
              </a:ext>
            </a:extLst>
          </p:cNvPr>
          <p:cNvSpPr txBox="1"/>
          <p:nvPr/>
        </p:nvSpPr>
        <p:spPr>
          <a:xfrm>
            <a:off x="4585750" y="2198617"/>
            <a:ext cx="4159665" cy="498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b="1" spc="-150" dirty="0" err="1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Aspectos</a:t>
            </a:r>
            <a:r>
              <a:rPr lang="en-US" sz="3600" b="1" spc="-150" dirty="0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 </a:t>
            </a:r>
            <a:r>
              <a:rPr lang="en-US" sz="3600" b="1" spc="-150" dirty="0" err="1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formais</a:t>
            </a:r>
            <a:r>
              <a:rPr lang="en-US" sz="3600" b="1" spc="-150" dirty="0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 </a:t>
            </a:r>
            <a:endParaRPr lang="en-US" sz="3600" b="1" spc="-150" dirty="0">
              <a:gradFill>
                <a:gsLst>
                  <a:gs pos="100000">
                    <a:schemeClr val="bg1"/>
                  </a:gs>
                  <a:gs pos="60000">
                    <a:schemeClr val="bg1"/>
                  </a:gs>
                  <a:gs pos="5000">
                    <a:schemeClr val="bg1">
                      <a:alpha val="62000"/>
                    </a:schemeClr>
                  </a:gs>
                </a:gsLst>
                <a:path path="circle">
                  <a:fillToRect r="100000" b="100000"/>
                </a:path>
              </a:gradFill>
              <a:latin typeface="+mj-lt"/>
              <a:cs typeface="Sora ExtraBold" pitchFamily="2" charset="0"/>
            </a:endParaRPr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D52ECFB3-4692-02E3-5EFE-1E08C9C9A37F}"/>
              </a:ext>
            </a:extLst>
          </p:cNvPr>
          <p:cNvSpPr/>
          <p:nvPr/>
        </p:nvSpPr>
        <p:spPr>
          <a:xfrm>
            <a:off x="4706825" y="3149220"/>
            <a:ext cx="2657851" cy="1099890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Linguagem</a:t>
            </a:r>
            <a:endParaRPr lang="en-US" sz="1600" b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9F07AAF3-16A4-7682-51AC-3E1DC76F9C1B}"/>
              </a:ext>
            </a:extLst>
          </p:cNvPr>
          <p:cNvSpPr/>
          <p:nvPr/>
        </p:nvSpPr>
        <p:spPr>
          <a:xfrm>
            <a:off x="7591316" y="3149221"/>
            <a:ext cx="2862867" cy="1099890"/>
          </a:xfrm>
          <a:prstGeom prst="roundRect">
            <a:avLst>
              <a:gd name="adj" fmla="val 2508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Elaborada e requintada.</a:t>
            </a:r>
          </a:p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Eventual utilização de maiúsculas alegóricas</a:t>
            </a: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B73E9543-AFC0-CB58-7B9F-CEA4929202B4}"/>
              </a:ext>
            </a:extLst>
          </p:cNvPr>
          <p:cNvCxnSpPr>
            <a:cxnSpLocks/>
          </p:cNvCxnSpPr>
          <p:nvPr/>
        </p:nvCxnSpPr>
        <p:spPr>
          <a:xfrm>
            <a:off x="4713639" y="2697536"/>
            <a:ext cx="0" cy="4766904"/>
          </a:xfrm>
          <a:prstGeom prst="line">
            <a:avLst/>
          </a:prstGeom>
          <a:ln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ipse 25">
            <a:extLst>
              <a:ext uri="{FF2B5EF4-FFF2-40B4-BE49-F238E27FC236}">
                <a16:creationId xmlns:a16="http://schemas.microsoft.com/office/drawing/2014/main" id="{A820A25D-74F6-C149-73D4-EBFF6EE3E491}"/>
              </a:ext>
            </a:extLst>
          </p:cNvPr>
          <p:cNvSpPr/>
          <p:nvPr/>
        </p:nvSpPr>
        <p:spPr>
          <a:xfrm rot="5400000">
            <a:off x="7993234" y="2220204"/>
            <a:ext cx="342945" cy="342945"/>
          </a:xfrm>
          <a:prstGeom prst="ellipse">
            <a:avLst/>
          </a:prstGeom>
          <a:noFill/>
          <a:ln w="3175">
            <a:solidFill>
              <a:srgbClr val="056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056768"/>
                </a:solidFill>
                <a:latin typeface="Avenir Next LT Pro" panose="020B0504020202020204" pitchFamily="34" charset="0"/>
              </a:rPr>
              <a:t>&gt;</a:t>
            </a:r>
          </a:p>
        </p:txBody>
      </p:sp>
      <p:sp>
        <p:nvSpPr>
          <p:cNvPr id="27" name="Rectangle: Rounded Corners 7">
            <a:extLst>
              <a:ext uri="{FF2B5EF4-FFF2-40B4-BE49-F238E27FC236}">
                <a16:creationId xmlns:a16="http://schemas.microsoft.com/office/drawing/2014/main" id="{AF348539-B381-6BE5-776C-334A07B4CFB6}"/>
              </a:ext>
            </a:extLst>
          </p:cNvPr>
          <p:cNvSpPr/>
          <p:nvPr/>
        </p:nvSpPr>
        <p:spPr>
          <a:xfrm>
            <a:off x="4706825" y="4573189"/>
            <a:ext cx="2657851" cy="1099890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Grande </a:t>
            </a:r>
          </a:p>
          <a:p>
            <a:pPr algn="ctr">
              <a:spcBef>
                <a:spcPct val="0"/>
              </a:spcBef>
            </a:pP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musicalidade</a:t>
            </a:r>
            <a:endParaRPr lang="en-US" sz="1600" b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520A79A9-B5A9-2BF2-2057-428E7F4E248F}"/>
              </a:ext>
            </a:extLst>
          </p:cNvPr>
          <p:cNvSpPr/>
          <p:nvPr/>
        </p:nvSpPr>
        <p:spPr>
          <a:xfrm>
            <a:off x="7591316" y="4626940"/>
            <a:ext cx="2862867" cy="992389"/>
          </a:xfrm>
          <a:prstGeom prst="roundRect">
            <a:avLst>
              <a:gd name="adj" fmla="val 2508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Presença de sonetos</a:t>
            </a:r>
          </a:p>
        </p:txBody>
      </p:sp>
      <p:pic>
        <p:nvPicPr>
          <p:cNvPr id="11" name="Imagem 10" descr="Fundo preto com letras brancas&#10;&#10;Descrição gerada automaticamente">
            <a:extLst>
              <a:ext uri="{FF2B5EF4-FFF2-40B4-BE49-F238E27FC236}">
                <a16:creationId xmlns:a16="http://schemas.microsoft.com/office/drawing/2014/main" id="{98023BE6-74DA-8044-3933-980C33F23F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2" t="7897" r="33141" b="9459"/>
          <a:stretch/>
        </p:blipFill>
        <p:spPr>
          <a:xfrm>
            <a:off x="930099" y="1603649"/>
            <a:ext cx="3173864" cy="4867201"/>
          </a:xfrm>
          <a:prstGeom prst="rect">
            <a:avLst/>
          </a:prstGeom>
        </p:spPr>
      </p:pic>
      <p:pic>
        <p:nvPicPr>
          <p:cNvPr id="12" name="Imagem 11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27EDAA58-246C-1FAF-3539-F3A2D61F9D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7584" y="8655519"/>
            <a:ext cx="17324520" cy="10226638"/>
          </a:xfrm>
          <a:prstGeom prst="rect">
            <a:avLst/>
          </a:prstGeom>
        </p:spPr>
      </p:pic>
      <p:pic>
        <p:nvPicPr>
          <p:cNvPr id="24" name="Imagem 23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F9FA8927-9842-4AA1-A3D3-95D846843F3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518" y="15915720"/>
            <a:ext cx="2735992" cy="273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77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6 -1.85185E-6 L -2.08333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2.08333E-6 0.07245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27" grpId="0" animBg="1"/>
      <p:bldP spid="27" grpId="1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1"/>
            <a:ext cx="11617853" cy="6858001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135" y="4792794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4504765" y="965326"/>
            <a:ext cx="5235822" cy="5123197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</a:t>
            </a:r>
            <a:r>
              <a:rPr lang="pt-BR" b="1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AUTOPSICOGRAFIA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“O poeta é um fingidor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Finge tão completamente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chega a fingir que é dor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dor que deveras sente.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os que leem o que escreve,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Na dor lida sentem bem,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Não as duas que ele teve,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Mas só a que eles não têm.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assim nas calhas de roda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Gira, a entreter a razão,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Esse comboio de corda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se chama coração.”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957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3.125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1"/>
            <a:ext cx="11617853" cy="6858001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135" y="4792794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2891118" y="949605"/>
            <a:ext cx="8216154" cy="3924000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</a:t>
            </a:r>
            <a:r>
              <a:rPr lang="pt-BR" b="1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ISTO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“Dizem que finjo ou minto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Tudo que escrevo. Não.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Eu simplesmente sinto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Com a imaginação.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Não uso o coração.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Tudo o que sonho ou passo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que me falha ou finda,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É como que um terraço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Sobre outra coisa ainda.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Essa coisa é que é linda.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Por isso escrevo em meio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Do que não está ao pé,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Livre do meu enleio,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Sério do que não é.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Sentir? Sinta quem lê!”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80FBFBEB-E20A-2A81-E7BC-7C818C3D2447}"/>
              </a:ext>
            </a:extLst>
          </p:cNvPr>
          <p:cNvSpPr txBox="1"/>
          <p:nvPr/>
        </p:nvSpPr>
        <p:spPr>
          <a:xfrm>
            <a:off x="2080061" y="7643197"/>
            <a:ext cx="4422335" cy="5123197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AUTOPSICOGRAFIA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“O poeta é um fingidor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Finge tão completamente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chega a fingir que é dor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dor que deveras sente.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os que leem o que escreve,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Na dor lida sentem bem,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Não as duas que ele teve,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Mas só a que eles não têm.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assim nas calhas de roda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Gira, a entreter a razão,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Esse comboio de corda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se chama coração.”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645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L -4.375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1"/>
            <a:ext cx="11617853" cy="6858001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135" y="4792794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3550023" y="949605"/>
            <a:ext cx="6781331" cy="4267643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</a:t>
            </a:r>
            <a:r>
              <a:rPr lang="pt-BR" sz="2000" b="1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D. SEBASTIÃO, REI DE PORTUGAL</a:t>
            </a:r>
          </a:p>
          <a:p>
            <a:pPr>
              <a:lnSpc>
                <a:spcPct val="114000"/>
              </a:lnSpc>
              <a:defRPr/>
            </a:pP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“Louco, sim , louco, porque quis grandeza</a:t>
            </a:r>
          </a:p>
          <a:p>
            <a:pPr>
              <a:lnSpc>
                <a:spcPct val="114000"/>
              </a:lnSpc>
              <a:defRPr/>
            </a:pP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Qual a Sorte não dá.</a:t>
            </a:r>
          </a:p>
          <a:p>
            <a:pPr>
              <a:lnSpc>
                <a:spcPct val="114000"/>
              </a:lnSpc>
              <a:defRPr/>
            </a:pP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Não coube em mim minha certeza;</a:t>
            </a:r>
          </a:p>
          <a:p>
            <a:pPr>
              <a:lnSpc>
                <a:spcPct val="114000"/>
              </a:lnSpc>
              <a:defRPr/>
            </a:pP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Por isso onde o areal está</a:t>
            </a:r>
          </a:p>
          <a:p>
            <a:pPr>
              <a:lnSpc>
                <a:spcPct val="114000"/>
              </a:lnSpc>
              <a:defRPr/>
            </a:pP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Ficou meu ser que houve, não o que há.</a:t>
            </a: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14000"/>
              </a:lnSpc>
              <a:defRPr/>
            </a:pP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Minha loucura, outros que a tomem</a:t>
            </a:r>
          </a:p>
          <a:p>
            <a:pPr>
              <a:lnSpc>
                <a:spcPct val="114000"/>
              </a:lnSpc>
              <a:defRPr/>
            </a:pP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Com o que nela ia.</a:t>
            </a:r>
          </a:p>
          <a:p>
            <a:pPr>
              <a:lnSpc>
                <a:spcPct val="114000"/>
              </a:lnSpc>
              <a:defRPr/>
            </a:pP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Sem a loucura que é o homem</a:t>
            </a:r>
          </a:p>
          <a:p>
            <a:pPr>
              <a:lnSpc>
                <a:spcPct val="114000"/>
              </a:lnSpc>
              <a:defRPr/>
            </a:pP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Mais que a besta sadia,</a:t>
            </a:r>
          </a:p>
          <a:p>
            <a:pPr>
              <a:lnSpc>
                <a:spcPct val="114000"/>
              </a:lnSpc>
              <a:defRPr/>
            </a:pP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Cadáver adiado que procria?”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4C0AC372-233E-6353-98EA-2C2CC0D7245E}"/>
              </a:ext>
            </a:extLst>
          </p:cNvPr>
          <p:cNvSpPr txBox="1"/>
          <p:nvPr/>
        </p:nvSpPr>
        <p:spPr>
          <a:xfrm>
            <a:off x="1970352" y="7720759"/>
            <a:ext cx="8251294" cy="3924000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ISTO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“Dizem que finjo ou minto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Tudo que escrevo. Não.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Eu simplesmente sinto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Com a imaginação.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Não uso o coração.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Tudo o que sonho ou passo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que me falha ou finda,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É como que um terraço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Sobre outra coisa ainda.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Essa coisa é que é linda.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Por isso escrevo em meio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Do que não está ao pé,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Livre do meu enleio,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Sério do que não é.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Sentir? Sinta quem lê!”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797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L -4.375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1"/>
            <a:ext cx="11617853" cy="6858001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135" y="4792794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4312263" y="949605"/>
            <a:ext cx="8251294" cy="4807406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</a:t>
            </a:r>
            <a:r>
              <a:rPr lang="pt-BR" b="1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MAR PORTUGUÊS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“Ó mar salgado, quanto do teu sal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São lágrimas de Portugal!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Por te cruzarmos, quantas mães choraram,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Quantos filhos em vão rezaram!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Quantas noivas ficaram por casar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Para que fosses nosso, ó mar!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Valeu a pena? Tudo vale a pena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 a alma não é pequena.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Quem quere passar além do Bojador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Tem que passar além da dor.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Deus ao mar o perigo e o abismo deu,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Mas nele é que espelhou o céu.”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C629CE77-500D-5FEB-E620-0E91F4C42908}"/>
              </a:ext>
            </a:extLst>
          </p:cNvPr>
          <p:cNvSpPr txBox="1"/>
          <p:nvPr/>
        </p:nvSpPr>
        <p:spPr>
          <a:xfrm>
            <a:off x="1822618" y="9122123"/>
            <a:ext cx="8251294" cy="3924000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D. SEBASTIÃO, REI DE PORTUGAL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“Louco, sim , louco, porque quis grandeza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Qual a Sorte não dá.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Não coube em mim minha certeza;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Por isso onde o areal está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Ficou meu ser que houve, não o que há.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Minha loucura, outros que a tomem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Com o que nela ia.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Sem a loucura que é o homem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Mais que a besta sadia,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Cadáver adiado que procria?”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937B79-3606-622D-63CF-F31DC126284B}"/>
              </a:ext>
            </a:extLst>
          </p:cNvPr>
          <p:cNvSpPr txBox="1"/>
          <p:nvPr/>
        </p:nvSpPr>
        <p:spPr>
          <a:xfrm>
            <a:off x="1693002" y="13557658"/>
            <a:ext cx="7196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Alberto </a:t>
            </a:r>
            <a:r>
              <a:rPr lang="en-US" sz="4800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Caeiro</a:t>
            </a:r>
            <a:r>
              <a:rPr lang="en-US" sz="48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, O Mestre</a:t>
            </a:r>
          </a:p>
          <a:p>
            <a:pPr>
              <a:lnSpc>
                <a:spcPct val="80000"/>
              </a:lnSpc>
            </a:pPr>
            <a:r>
              <a:rPr lang="en-US" sz="3200" spc="-30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1889 - 1915</a:t>
            </a:r>
          </a:p>
        </p:txBody>
      </p:sp>
      <p:pic>
        <p:nvPicPr>
          <p:cNvPr id="8" name="Imagem 7" descr="Desenho preto e branco&#10;&#10;Descrição gerada automaticamente com confiança média">
            <a:extLst>
              <a:ext uri="{FF2B5EF4-FFF2-40B4-BE49-F238E27FC236}">
                <a16:creationId xmlns:a16="http://schemas.microsoft.com/office/drawing/2014/main" id="{F588A6BC-A23E-29D6-BFC9-9250F6FA57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4"/>
          <a:stretch/>
        </p:blipFill>
        <p:spPr>
          <a:xfrm>
            <a:off x="-1553741" y="8829953"/>
            <a:ext cx="7649741" cy="88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93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vivendo, grama, quarto, foto&#10;&#10;Descrição gerada automaticamente">
            <a:extLst>
              <a:ext uri="{FF2B5EF4-FFF2-40B4-BE49-F238E27FC236}">
                <a16:creationId xmlns:a16="http://schemas.microsoft.com/office/drawing/2014/main" id="{2457A3A5-8DC4-126A-E82C-4547B6CFD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653" y="-340392"/>
            <a:ext cx="13637673" cy="1028152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80000">
                <a:srgbClr val="01000E">
                  <a:alpha val="63000"/>
                </a:srgbClr>
              </a:gs>
              <a:gs pos="48000">
                <a:srgbClr val="01000E">
                  <a:alpha val="97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1869876" y="4509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oup 29">
            <a:extLst>
              <a:ext uri="{FF2B5EF4-FFF2-40B4-BE49-F238E27FC236}">
                <a16:creationId xmlns:a16="http://schemas.microsoft.com/office/drawing/2014/main" id="{72914E74-1E82-458C-4D20-1FEB4BCAA57A}"/>
              </a:ext>
            </a:extLst>
          </p:cNvPr>
          <p:cNvGrpSpPr/>
          <p:nvPr/>
        </p:nvGrpSpPr>
        <p:grpSpPr>
          <a:xfrm>
            <a:off x="7787527" y="1026006"/>
            <a:ext cx="4404473" cy="1669614"/>
            <a:chOff x="4146865" y="1744707"/>
            <a:chExt cx="3647387" cy="1669614"/>
          </a:xfrm>
        </p:grpSpPr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DF3AEDC0-5A50-3A9A-9712-C0FD75F67FC4}"/>
                </a:ext>
              </a:extLst>
            </p:cNvPr>
            <p:cNvSpPr txBox="1"/>
            <p:nvPr/>
          </p:nvSpPr>
          <p:spPr>
            <a:xfrm>
              <a:off x="4146865" y="2213992"/>
              <a:ext cx="36473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Viveu quase toda sua vida em uma quinta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no Ribaltejo com uma tia-avó, onde escreveu os poemas de </a:t>
              </a:r>
              <a:r>
                <a:rPr lang="pt-BR" sz="1600" b="1" i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O guardador de rebanhos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D05578EE-734E-1D7B-1A8A-55A321AFBDDE}"/>
                </a:ext>
              </a:extLst>
            </p:cNvPr>
            <p:cNvSpPr txBox="1"/>
            <p:nvPr/>
          </p:nvSpPr>
          <p:spPr>
            <a:xfrm>
              <a:off x="4146865" y="1744707"/>
              <a:ext cx="329691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Nasceu em Lisboa.</a:t>
              </a:r>
            </a:p>
          </p:txBody>
        </p:sp>
      </p:grpSp>
      <p:grpSp>
        <p:nvGrpSpPr>
          <p:cNvPr id="36" name="Group 21">
            <a:extLst>
              <a:ext uri="{FF2B5EF4-FFF2-40B4-BE49-F238E27FC236}">
                <a16:creationId xmlns:a16="http://schemas.microsoft.com/office/drawing/2014/main" id="{F5407B0C-64B5-2B41-7B44-B3ED733F099D}"/>
              </a:ext>
            </a:extLst>
          </p:cNvPr>
          <p:cNvGrpSpPr/>
          <p:nvPr/>
        </p:nvGrpSpPr>
        <p:grpSpPr>
          <a:xfrm>
            <a:off x="7050612" y="1236037"/>
            <a:ext cx="219075" cy="219075"/>
            <a:chOff x="3409949" y="1822187"/>
            <a:chExt cx="219075" cy="219075"/>
          </a:xfrm>
        </p:grpSpPr>
        <p:sp>
          <p:nvSpPr>
            <p:cNvPr id="37" name="Oval 4">
              <a:extLst>
                <a:ext uri="{FF2B5EF4-FFF2-40B4-BE49-F238E27FC236}">
                  <a16:creationId xmlns:a16="http://schemas.microsoft.com/office/drawing/2014/main" id="{C8790018-75D6-A15A-4DD6-CCF9E47FC320}"/>
                </a:ext>
              </a:extLst>
            </p:cNvPr>
            <p:cNvSpPr/>
            <p:nvPr/>
          </p:nvSpPr>
          <p:spPr>
            <a:xfrm>
              <a:off x="3409949" y="1822187"/>
              <a:ext cx="219075" cy="219075"/>
            </a:xfrm>
            <a:prstGeom prst="ellipse">
              <a:avLst/>
            </a:prstGeom>
            <a:solidFill>
              <a:srgbClr val="067875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38" name="Oval 5">
              <a:extLst>
                <a:ext uri="{FF2B5EF4-FFF2-40B4-BE49-F238E27FC236}">
                  <a16:creationId xmlns:a16="http://schemas.microsoft.com/office/drawing/2014/main" id="{8B64EE3F-7619-E3CE-07FB-4BD7D9CFDA6E}"/>
                </a:ext>
              </a:extLst>
            </p:cNvPr>
            <p:cNvSpPr/>
            <p:nvPr/>
          </p:nvSpPr>
          <p:spPr>
            <a:xfrm>
              <a:off x="3474241" y="1886479"/>
              <a:ext cx="90489" cy="90489"/>
            </a:xfrm>
            <a:prstGeom prst="ellipse">
              <a:avLst/>
            </a:prstGeom>
            <a:solidFill>
              <a:srgbClr val="067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40" name="Group 27">
            <a:extLst>
              <a:ext uri="{FF2B5EF4-FFF2-40B4-BE49-F238E27FC236}">
                <a16:creationId xmlns:a16="http://schemas.microsoft.com/office/drawing/2014/main" id="{09B8F9E7-A5DA-FB79-1417-2BC7F8493D81}"/>
              </a:ext>
            </a:extLst>
          </p:cNvPr>
          <p:cNvGrpSpPr/>
          <p:nvPr/>
        </p:nvGrpSpPr>
        <p:grpSpPr>
          <a:xfrm>
            <a:off x="7050611" y="3355621"/>
            <a:ext cx="219075" cy="219075"/>
            <a:chOff x="3409948" y="3452549"/>
            <a:chExt cx="219075" cy="219075"/>
          </a:xfrm>
        </p:grpSpPr>
        <p:sp>
          <p:nvSpPr>
            <p:cNvPr id="41" name="Oval 7">
              <a:extLst>
                <a:ext uri="{FF2B5EF4-FFF2-40B4-BE49-F238E27FC236}">
                  <a16:creationId xmlns:a16="http://schemas.microsoft.com/office/drawing/2014/main" id="{CB9EB796-C533-CD50-4AF8-F1712B826503}"/>
                </a:ext>
              </a:extLst>
            </p:cNvPr>
            <p:cNvSpPr/>
            <p:nvPr/>
          </p:nvSpPr>
          <p:spPr>
            <a:xfrm>
              <a:off x="3409948" y="3452549"/>
              <a:ext cx="219075" cy="219075"/>
            </a:xfrm>
            <a:prstGeom prst="ellipse">
              <a:avLst/>
            </a:prstGeom>
            <a:solidFill>
              <a:srgbClr val="067875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42" name="Oval 8">
              <a:extLst>
                <a:ext uri="{FF2B5EF4-FFF2-40B4-BE49-F238E27FC236}">
                  <a16:creationId xmlns:a16="http://schemas.microsoft.com/office/drawing/2014/main" id="{06FD1808-88DB-CF20-A8AF-5170C0EDBFBA}"/>
                </a:ext>
              </a:extLst>
            </p:cNvPr>
            <p:cNvSpPr/>
            <p:nvPr/>
          </p:nvSpPr>
          <p:spPr>
            <a:xfrm>
              <a:off x="3474240" y="3516841"/>
              <a:ext cx="90489" cy="90489"/>
            </a:xfrm>
            <a:prstGeom prst="ellipse">
              <a:avLst/>
            </a:prstGeom>
            <a:solidFill>
              <a:srgbClr val="067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43" name="Group 30">
            <a:extLst>
              <a:ext uri="{FF2B5EF4-FFF2-40B4-BE49-F238E27FC236}">
                <a16:creationId xmlns:a16="http://schemas.microsoft.com/office/drawing/2014/main" id="{2A374C54-DEE2-346D-636C-E15388466DAB}"/>
              </a:ext>
            </a:extLst>
          </p:cNvPr>
          <p:cNvGrpSpPr/>
          <p:nvPr/>
        </p:nvGrpSpPr>
        <p:grpSpPr>
          <a:xfrm>
            <a:off x="7787528" y="3178136"/>
            <a:ext cx="4772430" cy="1739246"/>
            <a:chOff x="4146865" y="3506026"/>
            <a:chExt cx="3647388" cy="1739246"/>
          </a:xfrm>
        </p:grpSpPr>
        <p:sp>
          <p:nvSpPr>
            <p:cNvPr id="44" name="TextBox 10">
              <a:extLst>
                <a:ext uri="{FF2B5EF4-FFF2-40B4-BE49-F238E27FC236}">
                  <a16:creationId xmlns:a16="http://schemas.microsoft.com/office/drawing/2014/main" id="{E4FBFE25-135B-D78F-04FE-EF716A2E3948}"/>
                </a:ext>
              </a:extLst>
            </p:cNvPr>
            <p:cNvSpPr txBox="1"/>
            <p:nvPr/>
          </p:nvSpPr>
          <p:spPr>
            <a:xfrm>
              <a:off x="4146866" y="4044943"/>
              <a:ext cx="36473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O  que explica a simplicidade técnica 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linguística de seus versos, algo afim à sua compreensão do mundo e do homem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45" name="TextBox 11">
              <a:extLst>
                <a:ext uri="{FF2B5EF4-FFF2-40B4-BE49-F238E27FC236}">
                  <a16:creationId xmlns:a16="http://schemas.microsoft.com/office/drawing/2014/main" id="{436952E8-8460-28B4-372C-C82AEF11A482}"/>
                </a:ext>
              </a:extLst>
            </p:cNvPr>
            <p:cNvSpPr txBox="1"/>
            <p:nvPr/>
          </p:nvSpPr>
          <p:spPr>
            <a:xfrm>
              <a:off x="4146865" y="3506026"/>
              <a:ext cx="3307701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Teve pouquíssima educação formal.</a:t>
              </a:r>
            </a:p>
          </p:txBody>
        </p:sp>
      </p:grpSp>
      <p:sp>
        <p:nvSpPr>
          <p:cNvPr id="46" name="TextBox 12">
            <a:extLst>
              <a:ext uri="{FF2B5EF4-FFF2-40B4-BE49-F238E27FC236}">
                <a16:creationId xmlns:a16="http://schemas.microsoft.com/office/drawing/2014/main" id="{3208DD48-6F76-5FA2-F60D-A1BC4AB28C56}"/>
              </a:ext>
            </a:extLst>
          </p:cNvPr>
          <p:cNvSpPr txBox="1"/>
          <p:nvPr/>
        </p:nvSpPr>
        <p:spPr>
          <a:xfrm>
            <a:off x="5171248" y="1345573"/>
            <a:ext cx="1584000" cy="360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1889</a:t>
            </a:r>
          </a:p>
        </p:txBody>
      </p:sp>
      <p:cxnSp>
        <p:nvCxnSpPr>
          <p:cNvPr id="55" name="Straight Connector 6">
            <a:extLst>
              <a:ext uri="{FF2B5EF4-FFF2-40B4-BE49-F238E27FC236}">
                <a16:creationId xmlns:a16="http://schemas.microsoft.com/office/drawing/2014/main" id="{B90E0FAC-5BF2-F79E-ECC5-5E6A64E31BAD}"/>
              </a:ext>
            </a:extLst>
          </p:cNvPr>
          <p:cNvCxnSpPr>
            <a:cxnSpLocks/>
          </p:cNvCxnSpPr>
          <p:nvPr/>
        </p:nvCxnSpPr>
        <p:spPr>
          <a:xfrm>
            <a:off x="7160148" y="1562526"/>
            <a:ext cx="0" cy="1575269"/>
          </a:xfrm>
          <a:prstGeom prst="line">
            <a:avLst/>
          </a:prstGeom>
          <a:ln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9">
            <a:extLst>
              <a:ext uri="{FF2B5EF4-FFF2-40B4-BE49-F238E27FC236}">
                <a16:creationId xmlns:a16="http://schemas.microsoft.com/office/drawing/2014/main" id="{BACFB4EF-6506-AD13-D5AA-E4CAD9176FFC}"/>
              </a:ext>
            </a:extLst>
          </p:cNvPr>
          <p:cNvCxnSpPr>
            <a:cxnSpLocks/>
          </p:cNvCxnSpPr>
          <p:nvPr/>
        </p:nvCxnSpPr>
        <p:spPr>
          <a:xfrm>
            <a:off x="7160148" y="3780333"/>
            <a:ext cx="0" cy="4743356"/>
          </a:xfrm>
          <a:prstGeom prst="line">
            <a:avLst/>
          </a:prstGeom>
          <a:ln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26">
            <a:extLst>
              <a:ext uri="{FF2B5EF4-FFF2-40B4-BE49-F238E27FC236}">
                <a16:creationId xmlns:a16="http://schemas.microsoft.com/office/drawing/2014/main" id="{B8FD39F0-876A-715A-57D5-0EFBFA34A4DF}"/>
              </a:ext>
            </a:extLst>
          </p:cNvPr>
          <p:cNvSpPr/>
          <p:nvPr/>
        </p:nvSpPr>
        <p:spPr>
          <a:xfrm>
            <a:off x="-826877" y="-661821"/>
            <a:ext cx="2726586" cy="2726586"/>
          </a:xfrm>
          <a:prstGeom prst="ellipse">
            <a:avLst/>
          </a:prstGeom>
          <a:solidFill>
            <a:srgbClr val="067875">
              <a:alpha val="20000"/>
            </a:srgbClr>
          </a:solidFill>
          <a:ln>
            <a:noFill/>
          </a:ln>
          <a:effectLst>
            <a:outerShdw blurRad="381000" algn="ctr" rotWithShape="0">
              <a:srgbClr val="000000">
                <a:alpha val="5000"/>
              </a:srgbClr>
            </a:outerShdw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2" name="Straight Connector 6">
            <a:extLst>
              <a:ext uri="{FF2B5EF4-FFF2-40B4-BE49-F238E27FC236}">
                <a16:creationId xmlns:a16="http://schemas.microsoft.com/office/drawing/2014/main" id="{BF56B9AC-8EB9-20B8-6FE0-5DD12022764F}"/>
              </a:ext>
            </a:extLst>
          </p:cNvPr>
          <p:cNvCxnSpPr>
            <a:cxnSpLocks/>
          </p:cNvCxnSpPr>
          <p:nvPr/>
        </p:nvCxnSpPr>
        <p:spPr>
          <a:xfrm>
            <a:off x="7160148" y="-2305257"/>
            <a:ext cx="0" cy="3398498"/>
          </a:xfrm>
          <a:prstGeom prst="line">
            <a:avLst/>
          </a:prstGeom>
          <a:ln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2">
            <a:extLst>
              <a:ext uri="{FF2B5EF4-FFF2-40B4-BE49-F238E27FC236}">
                <a16:creationId xmlns:a16="http://schemas.microsoft.com/office/drawing/2014/main" id="{7B683062-92FB-C82D-E042-B2A27BB4F990}"/>
              </a:ext>
            </a:extLst>
          </p:cNvPr>
          <p:cNvSpPr txBox="1"/>
          <p:nvPr/>
        </p:nvSpPr>
        <p:spPr>
          <a:xfrm>
            <a:off x="3224182" y="4184442"/>
            <a:ext cx="3911191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Alberto Caeiro, </a:t>
            </a:r>
          </a:p>
          <a:p>
            <a:pPr>
              <a:lnSpc>
                <a:spcPct val="80000"/>
              </a:lnSpc>
            </a:pPr>
            <a:r>
              <a:rPr lang="en-US" sz="48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o Mestre</a:t>
            </a:r>
          </a:p>
          <a:p>
            <a:pPr>
              <a:lnSpc>
                <a:spcPct val="80000"/>
              </a:lnSpc>
            </a:pPr>
            <a:r>
              <a:rPr lang="en-US" sz="3200" spc="-30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(1889-1915)</a:t>
            </a:r>
          </a:p>
        </p:txBody>
      </p:sp>
      <p:pic>
        <p:nvPicPr>
          <p:cNvPr id="17" name="Imagem 16" descr="Desenho preto e branco&#10;&#10;Descrição gerada automaticamente com confiança média">
            <a:extLst>
              <a:ext uri="{FF2B5EF4-FFF2-40B4-BE49-F238E27FC236}">
                <a16:creationId xmlns:a16="http://schemas.microsoft.com/office/drawing/2014/main" id="{9664BC9B-6576-E2BB-C3DC-64EBBA4CC7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4"/>
          <a:stretch/>
        </p:blipFill>
        <p:spPr>
          <a:xfrm>
            <a:off x="-304947" y="2064765"/>
            <a:ext cx="4157436" cy="4822135"/>
          </a:xfrm>
          <a:prstGeom prst="rect">
            <a:avLst/>
          </a:prstGeom>
        </p:spPr>
      </p:pic>
      <p:pic>
        <p:nvPicPr>
          <p:cNvPr id="24" name="Imagem 23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9F28240B-3C2F-783C-62C8-8F984ED3B5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162" y="-381323"/>
            <a:ext cx="11923181" cy="7038236"/>
          </a:xfrm>
          <a:prstGeom prst="rect">
            <a:avLst/>
          </a:prstGeom>
        </p:spPr>
      </p:pic>
      <p:pic>
        <p:nvPicPr>
          <p:cNvPr id="25" name="Imagem 24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2A1AB9A9-D842-8A81-AE15-1F9974B6DEA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7264" y="4543488"/>
            <a:ext cx="1882980" cy="188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66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23773 L 4.16667E-7 -4.07407E-6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vivendo, grama, quarto, foto&#10;&#10;Descrição gerada automaticamente">
            <a:extLst>
              <a:ext uri="{FF2B5EF4-FFF2-40B4-BE49-F238E27FC236}">
                <a16:creationId xmlns:a16="http://schemas.microsoft.com/office/drawing/2014/main" id="{4F36EFB8-9C83-986A-4FF4-ABFF3AF01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653" y="-340392"/>
            <a:ext cx="13637673" cy="1028152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80000">
                <a:srgbClr val="01000E">
                  <a:alpha val="63000"/>
                </a:srgbClr>
              </a:gs>
              <a:gs pos="48000">
                <a:srgbClr val="01000E">
                  <a:alpha val="97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146990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1869876" y="4509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oup 29">
            <a:extLst>
              <a:ext uri="{FF2B5EF4-FFF2-40B4-BE49-F238E27FC236}">
                <a16:creationId xmlns:a16="http://schemas.microsoft.com/office/drawing/2014/main" id="{72914E74-1E82-458C-4D20-1FEB4BCAA57A}"/>
              </a:ext>
            </a:extLst>
          </p:cNvPr>
          <p:cNvGrpSpPr/>
          <p:nvPr/>
        </p:nvGrpSpPr>
        <p:grpSpPr>
          <a:xfrm>
            <a:off x="7787527" y="1093241"/>
            <a:ext cx="4118624" cy="2005073"/>
            <a:chOff x="4146864" y="1744707"/>
            <a:chExt cx="3698701" cy="2005073"/>
          </a:xfrm>
        </p:grpSpPr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DF3AEDC0-5A50-3A9A-9712-C0FD75F67FC4}"/>
                </a:ext>
              </a:extLst>
            </p:cNvPr>
            <p:cNvSpPr txBox="1"/>
            <p:nvPr/>
          </p:nvSpPr>
          <p:spPr>
            <a:xfrm>
              <a:off x="4146865" y="2596131"/>
              <a:ext cx="3647387" cy="1153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Não usava barba, tinha cabelo louro e olhos azuis; seus  ombros eram baixos,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os malares salientes, a cor pálida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D05578EE-734E-1D7B-1A8A-55A321AFBDDE}"/>
                </a:ext>
              </a:extLst>
            </p:cNvPr>
            <p:cNvSpPr txBox="1"/>
            <p:nvPr/>
          </p:nvSpPr>
          <p:spPr>
            <a:xfrm>
              <a:off x="4146864" y="1744707"/>
              <a:ext cx="3698701" cy="794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Era um tipo de estatura media e frágil compleição.</a:t>
              </a:r>
            </a:p>
          </p:txBody>
        </p:sp>
      </p:grpSp>
      <p:grpSp>
        <p:nvGrpSpPr>
          <p:cNvPr id="36" name="Group 21">
            <a:extLst>
              <a:ext uri="{FF2B5EF4-FFF2-40B4-BE49-F238E27FC236}">
                <a16:creationId xmlns:a16="http://schemas.microsoft.com/office/drawing/2014/main" id="{F5407B0C-64B5-2B41-7B44-B3ED733F099D}"/>
              </a:ext>
            </a:extLst>
          </p:cNvPr>
          <p:cNvGrpSpPr/>
          <p:nvPr/>
        </p:nvGrpSpPr>
        <p:grpSpPr>
          <a:xfrm>
            <a:off x="7050612" y="1236037"/>
            <a:ext cx="219075" cy="219075"/>
            <a:chOff x="3409949" y="1822187"/>
            <a:chExt cx="219075" cy="219075"/>
          </a:xfrm>
        </p:grpSpPr>
        <p:sp>
          <p:nvSpPr>
            <p:cNvPr id="37" name="Oval 4">
              <a:extLst>
                <a:ext uri="{FF2B5EF4-FFF2-40B4-BE49-F238E27FC236}">
                  <a16:creationId xmlns:a16="http://schemas.microsoft.com/office/drawing/2014/main" id="{C8790018-75D6-A15A-4DD6-CCF9E47FC320}"/>
                </a:ext>
              </a:extLst>
            </p:cNvPr>
            <p:cNvSpPr/>
            <p:nvPr/>
          </p:nvSpPr>
          <p:spPr>
            <a:xfrm>
              <a:off x="3409949" y="1822187"/>
              <a:ext cx="219075" cy="219075"/>
            </a:xfrm>
            <a:prstGeom prst="ellipse">
              <a:avLst/>
            </a:prstGeom>
            <a:solidFill>
              <a:srgbClr val="067875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38" name="Oval 5">
              <a:extLst>
                <a:ext uri="{FF2B5EF4-FFF2-40B4-BE49-F238E27FC236}">
                  <a16:creationId xmlns:a16="http://schemas.microsoft.com/office/drawing/2014/main" id="{8B64EE3F-7619-E3CE-07FB-4BD7D9CFDA6E}"/>
                </a:ext>
              </a:extLst>
            </p:cNvPr>
            <p:cNvSpPr/>
            <p:nvPr/>
          </p:nvSpPr>
          <p:spPr>
            <a:xfrm>
              <a:off x="3474241" y="1886479"/>
              <a:ext cx="90489" cy="90489"/>
            </a:xfrm>
            <a:prstGeom prst="ellipse">
              <a:avLst/>
            </a:prstGeom>
            <a:solidFill>
              <a:srgbClr val="067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40" name="Group 27">
            <a:extLst>
              <a:ext uri="{FF2B5EF4-FFF2-40B4-BE49-F238E27FC236}">
                <a16:creationId xmlns:a16="http://schemas.microsoft.com/office/drawing/2014/main" id="{09B8F9E7-A5DA-FB79-1417-2BC7F8493D81}"/>
              </a:ext>
            </a:extLst>
          </p:cNvPr>
          <p:cNvGrpSpPr/>
          <p:nvPr/>
        </p:nvGrpSpPr>
        <p:grpSpPr>
          <a:xfrm>
            <a:off x="7050611" y="3527192"/>
            <a:ext cx="219075" cy="219075"/>
            <a:chOff x="3409948" y="3452549"/>
            <a:chExt cx="219075" cy="219075"/>
          </a:xfrm>
        </p:grpSpPr>
        <p:sp>
          <p:nvSpPr>
            <p:cNvPr id="41" name="Oval 7">
              <a:extLst>
                <a:ext uri="{FF2B5EF4-FFF2-40B4-BE49-F238E27FC236}">
                  <a16:creationId xmlns:a16="http://schemas.microsoft.com/office/drawing/2014/main" id="{CB9EB796-C533-CD50-4AF8-F1712B826503}"/>
                </a:ext>
              </a:extLst>
            </p:cNvPr>
            <p:cNvSpPr/>
            <p:nvPr/>
          </p:nvSpPr>
          <p:spPr>
            <a:xfrm>
              <a:off x="3409948" y="3452549"/>
              <a:ext cx="219075" cy="219075"/>
            </a:xfrm>
            <a:prstGeom prst="ellipse">
              <a:avLst/>
            </a:prstGeom>
            <a:solidFill>
              <a:srgbClr val="067875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42" name="Oval 8">
              <a:extLst>
                <a:ext uri="{FF2B5EF4-FFF2-40B4-BE49-F238E27FC236}">
                  <a16:creationId xmlns:a16="http://schemas.microsoft.com/office/drawing/2014/main" id="{06FD1808-88DB-CF20-A8AF-5170C0EDBFBA}"/>
                </a:ext>
              </a:extLst>
            </p:cNvPr>
            <p:cNvSpPr/>
            <p:nvPr/>
          </p:nvSpPr>
          <p:spPr>
            <a:xfrm>
              <a:off x="3474240" y="3516841"/>
              <a:ext cx="90489" cy="90489"/>
            </a:xfrm>
            <a:prstGeom prst="ellipse">
              <a:avLst/>
            </a:prstGeom>
            <a:solidFill>
              <a:srgbClr val="067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43" name="Group 30">
            <a:extLst>
              <a:ext uri="{FF2B5EF4-FFF2-40B4-BE49-F238E27FC236}">
                <a16:creationId xmlns:a16="http://schemas.microsoft.com/office/drawing/2014/main" id="{2A374C54-DEE2-346D-636C-E15388466DAB}"/>
              </a:ext>
            </a:extLst>
          </p:cNvPr>
          <p:cNvGrpSpPr/>
          <p:nvPr/>
        </p:nvGrpSpPr>
        <p:grpSpPr>
          <a:xfrm>
            <a:off x="7787528" y="3387744"/>
            <a:ext cx="4772430" cy="1133212"/>
            <a:chOff x="4146865" y="3506026"/>
            <a:chExt cx="3647388" cy="1133212"/>
          </a:xfrm>
        </p:grpSpPr>
        <p:sp>
          <p:nvSpPr>
            <p:cNvPr id="44" name="TextBox 10">
              <a:extLst>
                <a:ext uri="{FF2B5EF4-FFF2-40B4-BE49-F238E27FC236}">
                  <a16:creationId xmlns:a16="http://schemas.microsoft.com/office/drawing/2014/main" id="{E4FBFE25-135B-D78F-04FE-EF716A2E3948}"/>
                </a:ext>
              </a:extLst>
            </p:cNvPr>
            <p:cNvSpPr txBox="1"/>
            <p:nvPr/>
          </p:nvSpPr>
          <p:spPr>
            <a:xfrm>
              <a:off x="4146866" y="4260095"/>
              <a:ext cx="3647387" cy="379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45" name="TextBox 11">
              <a:extLst>
                <a:ext uri="{FF2B5EF4-FFF2-40B4-BE49-F238E27FC236}">
                  <a16:creationId xmlns:a16="http://schemas.microsoft.com/office/drawing/2014/main" id="{436952E8-8460-28B4-372C-C82AEF11A482}"/>
                </a:ext>
              </a:extLst>
            </p:cNvPr>
            <p:cNvSpPr txBox="1"/>
            <p:nvPr/>
          </p:nvSpPr>
          <p:spPr>
            <a:xfrm>
              <a:off x="4146865" y="3506026"/>
              <a:ext cx="3307701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Faleceu vitimado pela tuberculose.</a:t>
              </a:r>
            </a:p>
          </p:txBody>
        </p:sp>
      </p:grpSp>
      <p:sp>
        <p:nvSpPr>
          <p:cNvPr id="46" name="TextBox 12">
            <a:extLst>
              <a:ext uri="{FF2B5EF4-FFF2-40B4-BE49-F238E27FC236}">
                <a16:creationId xmlns:a16="http://schemas.microsoft.com/office/drawing/2014/main" id="{3208DD48-6F76-5FA2-F60D-A1BC4AB28C56}"/>
              </a:ext>
            </a:extLst>
          </p:cNvPr>
          <p:cNvSpPr txBox="1"/>
          <p:nvPr/>
        </p:nvSpPr>
        <p:spPr>
          <a:xfrm>
            <a:off x="5171248" y="3561972"/>
            <a:ext cx="1584000" cy="360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1915</a:t>
            </a:r>
          </a:p>
        </p:txBody>
      </p:sp>
      <p:cxnSp>
        <p:nvCxnSpPr>
          <p:cNvPr id="55" name="Straight Connector 6">
            <a:extLst>
              <a:ext uri="{FF2B5EF4-FFF2-40B4-BE49-F238E27FC236}">
                <a16:creationId xmlns:a16="http://schemas.microsoft.com/office/drawing/2014/main" id="{B90E0FAC-5BF2-F79E-ECC5-5E6A64E31BAD}"/>
              </a:ext>
            </a:extLst>
          </p:cNvPr>
          <p:cNvCxnSpPr>
            <a:cxnSpLocks/>
          </p:cNvCxnSpPr>
          <p:nvPr/>
        </p:nvCxnSpPr>
        <p:spPr>
          <a:xfrm>
            <a:off x="7160148" y="1562526"/>
            <a:ext cx="0" cy="1575269"/>
          </a:xfrm>
          <a:prstGeom prst="line">
            <a:avLst/>
          </a:prstGeom>
          <a:ln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9">
            <a:extLst>
              <a:ext uri="{FF2B5EF4-FFF2-40B4-BE49-F238E27FC236}">
                <a16:creationId xmlns:a16="http://schemas.microsoft.com/office/drawing/2014/main" id="{BACFB4EF-6506-AD13-D5AA-E4CAD9176FFC}"/>
              </a:ext>
            </a:extLst>
          </p:cNvPr>
          <p:cNvCxnSpPr>
            <a:cxnSpLocks/>
          </p:cNvCxnSpPr>
          <p:nvPr/>
        </p:nvCxnSpPr>
        <p:spPr>
          <a:xfrm>
            <a:off x="7160148" y="3821274"/>
            <a:ext cx="0" cy="4743356"/>
          </a:xfrm>
          <a:prstGeom prst="line">
            <a:avLst/>
          </a:prstGeom>
          <a:ln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26">
            <a:extLst>
              <a:ext uri="{FF2B5EF4-FFF2-40B4-BE49-F238E27FC236}">
                <a16:creationId xmlns:a16="http://schemas.microsoft.com/office/drawing/2014/main" id="{B8FD39F0-876A-715A-57D5-0EFBFA34A4DF}"/>
              </a:ext>
            </a:extLst>
          </p:cNvPr>
          <p:cNvSpPr/>
          <p:nvPr/>
        </p:nvSpPr>
        <p:spPr>
          <a:xfrm>
            <a:off x="-826877" y="-661821"/>
            <a:ext cx="2726586" cy="2726586"/>
          </a:xfrm>
          <a:prstGeom prst="ellipse">
            <a:avLst/>
          </a:prstGeom>
          <a:solidFill>
            <a:srgbClr val="067875">
              <a:alpha val="20000"/>
            </a:srgbClr>
          </a:solidFill>
          <a:ln>
            <a:noFill/>
          </a:ln>
          <a:effectLst>
            <a:outerShdw blurRad="381000" algn="ctr" rotWithShape="0">
              <a:srgbClr val="000000">
                <a:alpha val="5000"/>
              </a:srgbClr>
            </a:outerShdw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2" name="Straight Connector 6">
            <a:extLst>
              <a:ext uri="{FF2B5EF4-FFF2-40B4-BE49-F238E27FC236}">
                <a16:creationId xmlns:a16="http://schemas.microsoft.com/office/drawing/2014/main" id="{BF56B9AC-8EB9-20B8-6FE0-5DD12022764F}"/>
              </a:ext>
            </a:extLst>
          </p:cNvPr>
          <p:cNvCxnSpPr>
            <a:cxnSpLocks/>
          </p:cNvCxnSpPr>
          <p:nvPr/>
        </p:nvCxnSpPr>
        <p:spPr>
          <a:xfrm>
            <a:off x="7160148" y="-2305257"/>
            <a:ext cx="0" cy="3398498"/>
          </a:xfrm>
          <a:prstGeom prst="line">
            <a:avLst/>
          </a:prstGeom>
          <a:ln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8E045FDB-CF9B-77A3-526A-4B3A5F69919A}"/>
              </a:ext>
            </a:extLst>
          </p:cNvPr>
          <p:cNvSpPr txBox="1"/>
          <p:nvPr/>
        </p:nvSpPr>
        <p:spPr>
          <a:xfrm>
            <a:off x="3216118" y="4184442"/>
            <a:ext cx="3911191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Alberto Caeiro, </a:t>
            </a:r>
          </a:p>
          <a:p>
            <a:pPr>
              <a:lnSpc>
                <a:spcPct val="80000"/>
              </a:lnSpc>
            </a:pPr>
            <a:r>
              <a:rPr lang="en-US" sz="48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o Mestre</a:t>
            </a:r>
          </a:p>
          <a:p>
            <a:pPr>
              <a:lnSpc>
                <a:spcPct val="80000"/>
              </a:lnSpc>
            </a:pPr>
            <a:r>
              <a:rPr lang="en-US" sz="3200" spc="-30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(1889-1915)</a:t>
            </a:r>
          </a:p>
        </p:txBody>
      </p:sp>
      <p:pic>
        <p:nvPicPr>
          <p:cNvPr id="10" name="Imagem 9" descr="Desenho preto e branco&#10;&#10;Descrição gerada automaticamente com confiança média">
            <a:extLst>
              <a:ext uri="{FF2B5EF4-FFF2-40B4-BE49-F238E27FC236}">
                <a16:creationId xmlns:a16="http://schemas.microsoft.com/office/drawing/2014/main" id="{47D3F53B-7F7F-3204-BEE2-946BF37662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4"/>
          <a:stretch/>
        </p:blipFill>
        <p:spPr>
          <a:xfrm>
            <a:off x="-304947" y="2064765"/>
            <a:ext cx="4157436" cy="4822135"/>
          </a:xfrm>
          <a:prstGeom prst="rect">
            <a:avLst/>
          </a:prstGeom>
        </p:spPr>
      </p:pic>
      <p:grpSp>
        <p:nvGrpSpPr>
          <p:cNvPr id="11" name="Group 29">
            <a:extLst>
              <a:ext uri="{FF2B5EF4-FFF2-40B4-BE49-F238E27FC236}">
                <a16:creationId xmlns:a16="http://schemas.microsoft.com/office/drawing/2014/main" id="{650D6828-B830-4A3F-D889-803A28698296}"/>
              </a:ext>
            </a:extLst>
          </p:cNvPr>
          <p:cNvGrpSpPr/>
          <p:nvPr/>
        </p:nvGrpSpPr>
        <p:grpSpPr>
          <a:xfrm>
            <a:off x="7835133" y="8830325"/>
            <a:ext cx="3647387" cy="1494759"/>
            <a:chOff x="4146865" y="1744707"/>
            <a:chExt cx="3647387" cy="1494759"/>
          </a:xfrm>
        </p:grpSpPr>
        <p:sp>
          <p:nvSpPr>
            <p:cNvPr id="12" name="TextBox 2">
              <a:extLst>
                <a:ext uri="{FF2B5EF4-FFF2-40B4-BE49-F238E27FC236}">
                  <a16:creationId xmlns:a16="http://schemas.microsoft.com/office/drawing/2014/main" id="{953284FA-C82D-5F5B-06AB-D867522828DA}"/>
                </a:ext>
              </a:extLst>
            </p:cNvPr>
            <p:cNvSpPr txBox="1"/>
            <p:nvPr/>
          </p:nvSpPr>
          <p:spPr>
            <a:xfrm>
              <a:off x="4146865" y="2213992"/>
              <a:ext cx="3647387" cy="1025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4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Viveu quase toda sua vida numa quinta no </a:t>
              </a:r>
              <a:r>
                <a:rPr lang="pt-BR" sz="1400" dirty="0" err="1">
                  <a:solidFill>
                    <a:schemeClr val="bg1"/>
                  </a:solidFill>
                  <a:latin typeface="Avenir Next LT Pro" panose="020B0504020202020204" pitchFamily="34" charset="0"/>
                </a:rPr>
                <a:t>Ribaltejo</a:t>
              </a:r>
              <a:r>
                <a:rPr lang="pt-BR" sz="14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 com uma tia-avó, onde escreveu os   poemas de O guardador de rebanhos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3352C590-C113-C941-E3F7-5AABF5700FDE}"/>
                </a:ext>
              </a:extLst>
            </p:cNvPr>
            <p:cNvSpPr txBox="1"/>
            <p:nvPr/>
          </p:nvSpPr>
          <p:spPr>
            <a:xfrm>
              <a:off x="4146865" y="1744707"/>
              <a:ext cx="3296914" cy="50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Nasceu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 em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Lisboa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24" name="Group 21">
            <a:extLst>
              <a:ext uri="{FF2B5EF4-FFF2-40B4-BE49-F238E27FC236}">
                <a16:creationId xmlns:a16="http://schemas.microsoft.com/office/drawing/2014/main" id="{FF0C4A00-0F39-107E-6841-0F5349D996EC}"/>
              </a:ext>
            </a:extLst>
          </p:cNvPr>
          <p:cNvGrpSpPr/>
          <p:nvPr/>
        </p:nvGrpSpPr>
        <p:grpSpPr>
          <a:xfrm>
            <a:off x="7098217" y="8973121"/>
            <a:ext cx="219075" cy="219075"/>
            <a:chOff x="3409949" y="1822187"/>
            <a:chExt cx="219075" cy="219075"/>
          </a:xfrm>
        </p:grpSpPr>
        <p:sp>
          <p:nvSpPr>
            <p:cNvPr id="25" name="Oval 4">
              <a:extLst>
                <a:ext uri="{FF2B5EF4-FFF2-40B4-BE49-F238E27FC236}">
                  <a16:creationId xmlns:a16="http://schemas.microsoft.com/office/drawing/2014/main" id="{3D0521F5-A834-93B0-FB18-AE588C49B065}"/>
                </a:ext>
              </a:extLst>
            </p:cNvPr>
            <p:cNvSpPr/>
            <p:nvPr/>
          </p:nvSpPr>
          <p:spPr>
            <a:xfrm>
              <a:off x="3409949" y="1822187"/>
              <a:ext cx="219075" cy="219075"/>
            </a:xfrm>
            <a:prstGeom prst="ellipse">
              <a:avLst/>
            </a:prstGeom>
            <a:solidFill>
              <a:srgbClr val="067875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26" name="Oval 5">
              <a:extLst>
                <a:ext uri="{FF2B5EF4-FFF2-40B4-BE49-F238E27FC236}">
                  <a16:creationId xmlns:a16="http://schemas.microsoft.com/office/drawing/2014/main" id="{7359F861-20F3-5D0C-0017-8D62DDE3A3A8}"/>
                </a:ext>
              </a:extLst>
            </p:cNvPr>
            <p:cNvSpPr/>
            <p:nvPr/>
          </p:nvSpPr>
          <p:spPr>
            <a:xfrm>
              <a:off x="3474241" y="1886479"/>
              <a:ext cx="90489" cy="90489"/>
            </a:xfrm>
            <a:prstGeom prst="ellipse">
              <a:avLst/>
            </a:prstGeom>
            <a:solidFill>
              <a:srgbClr val="067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943FD4AC-EAF7-EED1-8AD6-233D2EAAF181}"/>
              </a:ext>
            </a:extLst>
          </p:cNvPr>
          <p:cNvGrpSpPr/>
          <p:nvPr/>
        </p:nvGrpSpPr>
        <p:grpSpPr>
          <a:xfrm>
            <a:off x="7098216" y="11092705"/>
            <a:ext cx="219075" cy="219075"/>
            <a:chOff x="3409948" y="3452549"/>
            <a:chExt cx="219075" cy="219075"/>
          </a:xfrm>
        </p:grpSpPr>
        <p:sp>
          <p:nvSpPr>
            <p:cNvPr id="28" name="Oval 7">
              <a:extLst>
                <a:ext uri="{FF2B5EF4-FFF2-40B4-BE49-F238E27FC236}">
                  <a16:creationId xmlns:a16="http://schemas.microsoft.com/office/drawing/2014/main" id="{2A164F17-CC4A-56F7-34C2-8E3E8F9145B4}"/>
                </a:ext>
              </a:extLst>
            </p:cNvPr>
            <p:cNvSpPr/>
            <p:nvPr/>
          </p:nvSpPr>
          <p:spPr>
            <a:xfrm>
              <a:off x="3409948" y="3452549"/>
              <a:ext cx="219075" cy="219075"/>
            </a:xfrm>
            <a:prstGeom prst="ellipse">
              <a:avLst/>
            </a:prstGeom>
            <a:solidFill>
              <a:srgbClr val="067875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29" name="Oval 8">
              <a:extLst>
                <a:ext uri="{FF2B5EF4-FFF2-40B4-BE49-F238E27FC236}">
                  <a16:creationId xmlns:a16="http://schemas.microsoft.com/office/drawing/2014/main" id="{834013AA-C604-4527-0D56-A157F534D95C}"/>
                </a:ext>
              </a:extLst>
            </p:cNvPr>
            <p:cNvSpPr/>
            <p:nvPr/>
          </p:nvSpPr>
          <p:spPr>
            <a:xfrm>
              <a:off x="3474240" y="3516841"/>
              <a:ext cx="90489" cy="90489"/>
            </a:xfrm>
            <a:prstGeom prst="ellipse">
              <a:avLst/>
            </a:prstGeom>
            <a:solidFill>
              <a:srgbClr val="067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30" name="Group 30">
            <a:extLst>
              <a:ext uri="{FF2B5EF4-FFF2-40B4-BE49-F238E27FC236}">
                <a16:creationId xmlns:a16="http://schemas.microsoft.com/office/drawing/2014/main" id="{DB96410B-27BA-ECFB-8E51-2131946C4A76}"/>
              </a:ext>
            </a:extLst>
          </p:cNvPr>
          <p:cNvGrpSpPr/>
          <p:nvPr/>
        </p:nvGrpSpPr>
        <p:grpSpPr>
          <a:xfrm>
            <a:off x="7835133" y="10874879"/>
            <a:ext cx="3647388" cy="1779543"/>
            <a:chOff x="4146865" y="3506026"/>
            <a:chExt cx="3647388" cy="1779543"/>
          </a:xfrm>
        </p:grpSpPr>
        <p:sp>
          <p:nvSpPr>
            <p:cNvPr id="31" name="TextBox 10">
              <a:extLst>
                <a:ext uri="{FF2B5EF4-FFF2-40B4-BE49-F238E27FC236}">
                  <a16:creationId xmlns:a16="http://schemas.microsoft.com/office/drawing/2014/main" id="{410B8496-9698-7066-1DB6-35BBF8C9950E}"/>
                </a:ext>
              </a:extLst>
            </p:cNvPr>
            <p:cNvSpPr txBox="1"/>
            <p:nvPr/>
          </p:nvSpPr>
          <p:spPr>
            <a:xfrm>
              <a:off x="4146866" y="4260095"/>
              <a:ext cx="3647387" cy="1025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4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O  que explica a simplicidade técnica e linguística de seus versos, algo afim à sua compreensão do mundo e do homem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32" name="TextBox 11">
              <a:extLst>
                <a:ext uri="{FF2B5EF4-FFF2-40B4-BE49-F238E27FC236}">
                  <a16:creationId xmlns:a16="http://schemas.microsoft.com/office/drawing/2014/main" id="{48C4D09A-E4AA-FADA-D665-BAFEDB33AF11}"/>
                </a:ext>
              </a:extLst>
            </p:cNvPr>
            <p:cNvSpPr txBox="1"/>
            <p:nvPr/>
          </p:nvSpPr>
          <p:spPr>
            <a:xfrm>
              <a:off x="4146865" y="3506026"/>
              <a:ext cx="3307701" cy="769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Teve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pouquíssima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educação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 formal</a:t>
              </a:r>
            </a:p>
          </p:txBody>
        </p:sp>
      </p:grpSp>
      <p:sp>
        <p:nvSpPr>
          <p:cNvPr id="33" name="TextBox 12">
            <a:extLst>
              <a:ext uri="{FF2B5EF4-FFF2-40B4-BE49-F238E27FC236}">
                <a16:creationId xmlns:a16="http://schemas.microsoft.com/office/drawing/2014/main" id="{F4F6B895-D47B-5483-72E5-99602CC49DD8}"/>
              </a:ext>
            </a:extLst>
          </p:cNvPr>
          <p:cNvSpPr txBox="1"/>
          <p:nvPr/>
        </p:nvSpPr>
        <p:spPr>
          <a:xfrm>
            <a:off x="5218853" y="9082657"/>
            <a:ext cx="1584000" cy="360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1889</a:t>
            </a:r>
          </a:p>
        </p:txBody>
      </p:sp>
      <p:cxnSp>
        <p:nvCxnSpPr>
          <p:cNvPr id="34" name="Straight Connector 6">
            <a:extLst>
              <a:ext uri="{FF2B5EF4-FFF2-40B4-BE49-F238E27FC236}">
                <a16:creationId xmlns:a16="http://schemas.microsoft.com/office/drawing/2014/main" id="{F419C552-225F-5303-8CAC-FE4473B97DD3}"/>
              </a:ext>
            </a:extLst>
          </p:cNvPr>
          <p:cNvCxnSpPr>
            <a:cxnSpLocks/>
          </p:cNvCxnSpPr>
          <p:nvPr/>
        </p:nvCxnSpPr>
        <p:spPr>
          <a:xfrm>
            <a:off x="7207753" y="9299610"/>
            <a:ext cx="0" cy="1575269"/>
          </a:xfrm>
          <a:prstGeom prst="line">
            <a:avLst/>
          </a:prstGeom>
          <a:ln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518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23773 L 4.16667E-7 -2.59259E-6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911CFAC5-EDBC-5C45-904F-FEE8A2C67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"/>
            <a:ext cx="12844133" cy="952004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3D66F6CB-2A4E-5BFB-A0C5-26577E3926E3}"/>
              </a:ext>
            </a:extLst>
          </p:cNvPr>
          <p:cNvSpPr/>
          <p:nvPr/>
        </p:nvSpPr>
        <p:spPr>
          <a:xfrm>
            <a:off x="1028518" y="2303723"/>
            <a:ext cx="4835143" cy="6775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056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latin typeface="Avenir Next LT Pro" panose="020B0504020202020204" pitchFamily="34" charset="0"/>
              </a:rPr>
              <a:t> Vertentes da obra pessoana:</a:t>
            </a:r>
          </a:p>
        </p:txBody>
      </p:sp>
      <p:sp>
        <p:nvSpPr>
          <p:cNvPr id="31" name="Rectangle: Rounded Corners 7">
            <a:extLst>
              <a:ext uri="{FF2B5EF4-FFF2-40B4-BE49-F238E27FC236}">
                <a16:creationId xmlns:a16="http://schemas.microsoft.com/office/drawing/2014/main" id="{7C253134-7B5F-73CD-7338-2F7DB26CBAF2}"/>
              </a:ext>
            </a:extLst>
          </p:cNvPr>
          <p:cNvSpPr/>
          <p:nvPr/>
        </p:nvSpPr>
        <p:spPr>
          <a:xfrm>
            <a:off x="1097880" y="3128082"/>
            <a:ext cx="2801132" cy="960585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2800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Ortonímica</a:t>
            </a:r>
            <a:endParaRPr lang="en-US" sz="16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2" name="Rectangle: Rounded Corners 7">
            <a:extLst>
              <a:ext uri="{FF2B5EF4-FFF2-40B4-BE49-F238E27FC236}">
                <a16:creationId xmlns:a16="http://schemas.microsoft.com/office/drawing/2014/main" id="{9F8688F5-FD37-802A-1518-BDA5014D7932}"/>
              </a:ext>
            </a:extLst>
          </p:cNvPr>
          <p:cNvSpPr/>
          <p:nvPr/>
        </p:nvSpPr>
        <p:spPr>
          <a:xfrm>
            <a:off x="2905875" y="3977089"/>
            <a:ext cx="2801132" cy="960585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2800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Heteronímica</a:t>
            </a:r>
            <a:endParaRPr lang="en-US" sz="16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pic>
        <p:nvPicPr>
          <p:cNvPr id="2" name="Imagem 1" descr="Foto preta e branca de homem de bigode e chapéu&#10;&#10;Descrição gerada automaticamente">
            <a:extLst>
              <a:ext uri="{FF2B5EF4-FFF2-40B4-BE49-F238E27FC236}">
                <a16:creationId xmlns:a16="http://schemas.microsoft.com/office/drawing/2014/main" id="{A9B0FDFA-0851-9F5D-A717-96915862D3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14" y="1124182"/>
            <a:ext cx="10193452" cy="5733817"/>
          </a:xfrm>
          <a:prstGeom prst="rect">
            <a:avLst/>
          </a:prstGeom>
        </p:spPr>
      </p:pic>
      <p:sp>
        <p:nvSpPr>
          <p:cNvPr id="24" name="TextBox 2">
            <a:extLst>
              <a:ext uri="{FF2B5EF4-FFF2-40B4-BE49-F238E27FC236}">
                <a16:creationId xmlns:a16="http://schemas.microsoft.com/office/drawing/2014/main" id="{05BB4E82-30C7-9AC6-293B-3B3AB0435EDD}"/>
              </a:ext>
            </a:extLst>
          </p:cNvPr>
          <p:cNvSpPr txBox="1"/>
          <p:nvPr/>
        </p:nvSpPr>
        <p:spPr>
          <a:xfrm>
            <a:off x="986180" y="648663"/>
            <a:ext cx="7753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Modernismo português</a:t>
            </a:r>
          </a:p>
        </p:txBody>
      </p:sp>
    </p:spTree>
    <p:extLst>
      <p:ext uri="{BB962C8B-B14F-4D97-AF65-F5344CB8AC3E}">
        <p14:creationId xmlns:p14="http://schemas.microsoft.com/office/powerpoint/2010/main" val="4292035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75E-6 3.33333E-6 L -3.75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5E-6 0.07245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3.33333E-6 0.07245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Uma imagem contendo vivendo, grama, quarto, foto&#10;&#10;Descrição gerada automaticamente">
            <a:extLst>
              <a:ext uri="{FF2B5EF4-FFF2-40B4-BE49-F238E27FC236}">
                <a16:creationId xmlns:a16="http://schemas.microsoft.com/office/drawing/2014/main" id="{3C3C0FF6-EDC3-CAAA-5769-F8E0BF16B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653" y="-340392"/>
            <a:ext cx="13637673" cy="1028152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82000"/>
                </a:srgbClr>
              </a:gs>
              <a:gs pos="4000">
                <a:srgbClr val="01000E">
                  <a:alpha val="6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963181A-267A-E40B-DA68-CEB3BA39BB58}"/>
              </a:ext>
            </a:extLst>
          </p:cNvPr>
          <p:cNvSpPr txBox="1"/>
          <p:nvPr/>
        </p:nvSpPr>
        <p:spPr>
          <a:xfrm>
            <a:off x="986180" y="742792"/>
            <a:ext cx="6580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Alberto </a:t>
            </a:r>
            <a:r>
              <a:rPr lang="en-US" sz="5400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Caeiro</a:t>
            </a:r>
            <a:endParaRPr lang="en-US" sz="5400" spc="-300" dirty="0">
              <a:solidFill>
                <a:schemeClr val="bg1"/>
              </a:solidFill>
              <a:latin typeface="Causten Bold" panose="00000800000000000000" pitchFamily="50" charset="0"/>
              <a:cs typeface="Sora ExtraBold" pitchFamily="2" charset="0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7B90546-CF56-3037-99B3-EB9C96DEAD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29E8F6C-BB09-96E7-2041-E82E7E3054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7BD0C91D-D32D-5387-FC2E-E02F33B286CC}"/>
              </a:ext>
            </a:extLst>
          </p:cNvPr>
          <p:cNvSpPr txBox="1"/>
          <p:nvPr/>
        </p:nvSpPr>
        <p:spPr>
          <a:xfrm>
            <a:off x="1166195" y="566127"/>
            <a:ext cx="7067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MODERNISMO PORTUGUÊS</a:t>
            </a:r>
          </a:p>
        </p:txBody>
      </p:sp>
      <p:sp>
        <p:nvSpPr>
          <p:cNvPr id="10" name="Frame 23">
            <a:extLst>
              <a:ext uri="{FF2B5EF4-FFF2-40B4-BE49-F238E27FC236}">
                <a16:creationId xmlns:a16="http://schemas.microsoft.com/office/drawing/2014/main" id="{316F3C94-50A3-6888-40E1-7B2FEBA997AB}"/>
              </a:ext>
            </a:extLst>
          </p:cNvPr>
          <p:cNvSpPr/>
          <p:nvPr/>
        </p:nvSpPr>
        <p:spPr>
          <a:xfrm>
            <a:off x="1063123" y="2489439"/>
            <a:ext cx="4086364" cy="4086364"/>
          </a:xfrm>
          <a:prstGeom prst="frame">
            <a:avLst>
              <a:gd name="adj1" fmla="val 657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660400" dist="241300" dir="2700000" sx="95000" sy="95000" algn="tl" rotWithShape="0">
              <a:schemeClr val="bg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22">
            <a:extLst>
              <a:ext uri="{FF2B5EF4-FFF2-40B4-BE49-F238E27FC236}">
                <a16:creationId xmlns:a16="http://schemas.microsoft.com/office/drawing/2014/main" id="{75C86F80-8AED-875A-B359-AD2673D9957C}"/>
              </a:ext>
            </a:extLst>
          </p:cNvPr>
          <p:cNvSpPr/>
          <p:nvPr/>
        </p:nvSpPr>
        <p:spPr>
          <a:xfrm>
            <a:off x="1063123" y="2489439"/>
            <a:ext cx="4086364" cy="4086364"/>
          </a:xfrm>
          <a:prstGeom prst="frame">
            <a:avLst>
              <a:gd name="adj1" fmla="val 6570"/>
            </a:avLst>
          </a:prstGeom>
          <a:solidFill>
            <a:schemeClr val="bg1">
              <a:alpha val="25000"/>
            </a:schemeClr>
          </a:solidFill>
          <a:ln>
            <a:noFill/>
          </a:ln>
          <a:effectLst>
            <a:outerShdw blurRad="660400" dist="241300" dir="2700000" sx="95000" sy="95000" algn="tl" rotWithShape="0">
              <a:schemeClr val="bg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21">
            <a:extLst>
              <a:ext uri="{FF2B5EF4-FFF2-40B4-BE49-F238E27FC236}">
                <a16:creationId xmlns:a16="http://schemas.microsoft.com/office/drawing/2014/main" id="{EAE0152C-4C90-7D1F-4F03-A8F841B0D562}"/>
              </a:ext>
            </a:extLst>
          </p:cNvPr>
          <p:cNvSpPr/>
          <p:nvPr/>
        </p:nvSpPr>
        <p:spPr>
          <a:xfrm>
            <a:off x="1063123" y="2489439"/>
            <a:ext cx="4086364" cy="4086364"/>
          </a:xfrm>
          <a:prstGeom prst="frame">
            <a:avLst>
              <a:gd name="adj1" fmla="val 6570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660400" dist="241300" dir="2700000" sx="95000" sy="95000" algn="tl" rotWithShape="0">
              <a:schemeClr val="bg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ame 2">
            <a:extLst>
              <a:ext uri="{FF2B5EF4-FFF2-40B4-BE49-F238E27FC236}">
                <a16:creationId xmlns:a16="http://schemas.microsoft.com/office/drawing/2014/main" id="{62AA440D-8B33-8C96-F7D4-6F2173CE43B7}"/>
              </a:ext>
            </a:extLst>
          </p:cNvPr>
          <p:cNvSpPr/>
          <p:nvPr/>
        </p:nvSpPr>
        <p:spPr>
          <a:xfrm>
            <a:off x="1063123" y="2489439"/>
            <a:ext cx="4086364" cy="4086364"/>
          </a:xfrm>
          <a:prstGeom prst="frame">
            <a:avLst>
              <a:gd name="adj1" fmla="val 6570"/>
            </a:avLst>
          </a:prstGeom>
          <a:solidFill>
            <a:srgbClr val="056768"/>
          </a:solidFill>
          <a:ln>
            <a:noFill/>
          </a:ln>
          <a:effectLst>
            <a:outerShdw blurRad="660400" dist="241300" dir="2700000" sx="95000" sy="95000" algn="tl" rotWithShape="0">
              <a:srgbClr val="05676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14">
            <a:extLst>
              <a:ext uri="{FF2B5EF4-FFF2-40B4-BE49-F238E27FC236}">
                <a16:creationId xmlns:a16="http://schemas.microsoft.com/office/drawing/2014/main" id="{C67AA3ED-733E-828F-2745-921C43624AFF}"/>
              </a:ext>
            </a:extLst>
          </p:cNvPr>
          <p:cNvSpPr txBox="1"/>
          <p:nvPr/>
        </p:nvSpPr>
        <p:spPr>
          <a:xfrm>
            <a:off x="1635320" y="3995789"/>
            <a:ext cx="3114101" cy="1565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4400" b="1" spc="-150" dirty="0" err="1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Negação</a:t>
            </a:r>
            <a:r>
              <a:rPr lang="en-US" sz="4400" b="1" spc="-150" dirty="0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 do </a:t>
            </a:r>
            <a:r>
              <a:rPr lang="en-US" sz="4400" b="1" spc="-150" dirty="0" err="1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intelecto</a:t>
            </a:r>
            <a:endParaRPr lang="en-US" sz="4400" b="1" spc="-150" dirty="0">
              <a:gradFill>
                <a:gsLst>
                  <a:gs pos="100000">
                    <a:schemeClr val="bg1"/>
                  </a:gs>
                  <a:gs pos="60000">
                    <a:schemeClr val="bg1"/>
                  </a:gs>
                  <a:gs pos="5000">
                    <a:schemeClr val="bg1">
                      <a:alpha val="62000"/>
                    </a:schemeClr>
                  </a:gs>
                </a:gsLst>
                <a:path path="circle">
                  <a:fillToRect r="100000" b="100000"/>
                </a:path>
              </a:gradFill>
              <a:latin typeface="+mj-lt"/>
              <a:cs typeface="Sora ExtraBold" pitchFamily="2" charset="0"/>
            </a:endParaRPr>
          </a:p>
        </p:txBody>
      </p:sp>
      <p:sp>
        <p:nvSpPr>
          <p:cNvPr id="30" name="Rectangle: Rounded Corners 7">
            <a:extLst>
              <a:ext uri="{FF2B5EF4-FFF2-40B4-BE49-F238E27FC236}">
                <a16:creationId xmlns:a16="http://schemas.microsoft.com/office/drawing/2014/main" id="{C49DBD70-9AD0-574D-2FCB-9D72417FFED8}"/>
              </a:ext>
            </a:extLst>
          </p:cNvPr>
          <p:cNvSpPr/>
          <p:nvPr/>
        </p:nvSpPr>
        <p:spPr>
          <a:xfrm>
            <a:off x="5912866" y="3350847"/>
            <a:ext cx="2843506" cy="1040491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Em prol de sentir de forma sinestésica as </a:t>
            </a:r>
          </a:p>
          <a:p>
            <a:pPr algn="ctr">
              <a:spcBef>
                <a:spcPct val="0"/>
              </a:spcBef>
            </a:pPr>
            <a:r>
              <a: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dádivas da natureza</a:t>
            </a:r>
          </a:p>
        </p:txBody>
      </p:sp>
      <p:sp>
        <p:nvSpPr>
          <p:cNvPr id="31" name="Rectangle: Rounded Corners 7">
            <a:extLst>
              <a:ext uri="{FF2B5EF4-FFF2-40B4-BE49-F238E27FC236}">
                <a16:creationId xmlns:a16="http://schemas.microsoft.com/office/drawing/2014/main" id="{793943EF-D027-C979-9599-074DF06C8389}"/>
              </a:ext>
            </a:extLst>
          </p:cNvPr>
          <p:cNvSpPr/>
          <p:nvPr/>
        </p:nvSpPr>
        <p:spPr>
          <a:xfrm>
            <a:off x="9182956" y="3350847"/>
            <a:ext cx="2742435" cy="1040491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Caeiro era um </a:t>
            </a:r>
          </a:p>
          <a:p>
            <a:pPr algn="ctr">
              <a:spcBef>
                <a:spcPct val="0"/>
              </a:spcBef>
            </a:pPr>
            <a:r>
              <a: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aldeão simples</a:t>
            </a:r>
          </a:p>
        </p:txBody>
      </p: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582C56A0-CA5B-FF31-F0BF-AFE56536C3D0}"/>
              </a:ext>
            </a:extLst>
          </p:cNvPr>
          <p:cNvSpPr/>
          <p:nvPr/>
        </p:nvSpPr>
        <p:spPr>
          <a:xfrm>
            <a:off x="9182956" y="4230111"/>
            <a:ext cx="2742435" cy="1673147"/>
          </a:xfrm>
          <a:prstGeom prst="roundRect">
            <a:avLst>
              <a:gd name="adj" fmla="val 1860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Louvou a ligação telúrica com a natureza, </a:t>
            </a:r>
          </a:p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o  diálogo com as flores, com as pedras </a:t>
            </a:r>
          </a:p>
        </p:txBody>
      </p:sp>
      <p:pic>
        <p:nvPicPr>
          <p:cNvPr id="15" name="Imagem 14" descr="Desenho preto e branco&#10;&#10;Descrição gerada automaticamente com confiança média">
            <a:extLst>
              <a:ext uri="{FF2B5EF4-FFF2-40B4-BE49-F238E27FC236}">
                <a16:creationId xmlns:a16="http://schemas.microsoft.com/office/drawing/2014/main" id="{85D8A0A1-5566-F3A4-6EAC-CF14B4FEE4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4"/>
          <a:stretch/>
        </p:blipFill>
        <p:spPr>
          <a:xfrm>
            <a:off x="-7916098" y="-290312"/>
            <a:ext cx="6600958" cy="7656332"/>
          </a:xfrm>
          <a:prstGeom prst="rect">
            <a:avLst/>
          </a:prstGeom>
        </p:spPr>
      </p:pic>
      <p:grpSp>
        <p:nvGrpSpPr>
          <p:cNvPr id="17" name="Group 29">
            <a:extLst>
              <a:ext uri="{FF2B5EF4-FFF2-40B4-BE49-F238E27FC236}">
                <a16:creationId xmlns:a16="http://schemas.microsoft.com/office/drawing/2014/main" id="{4071C827-641D-ABA9-B6E6-FB8361ED2072}"/>
              </a:ext>
            </a:extLst>
          </p:cNvPr>
          <p:cNvGrpSpPr/>
          <p:nvPr/>
        </p:nvGrpSpPr>
        <p:grpSpPr>
          <a:xfrm>
            <a:off x="8019199" y="7778943"/>
            <a:ext cx="3698701" cy="1876898"/>
            <a:chOff x="4146864" y="1744707"/>
            <a:chExt cx="3698701" cy="1876898"/>
          </a:xfrm>
        </p:grpSpPr>
        <p:sp>
          <p:nvSpPr>
            <p:cNvPr id="25" name="TextBox 2">
              <a:extLst>
                <a:ext uri="{FF2B5EF4-FFF2-40B4-BE49-F238E27FC236}">
                  <a16:creationId xmlns:a16="http://schemas.microsoft.com/office/drawing/2014/main" id="{C5C2735B-B310-05DC-629D-49E67E5DDC6D}"/>
                </a:ext>
              </a:extLst>
            </p:cNvPr>
            <p:cNvSpPr txBox="1"/>
            <p:nvPr/>
          </p:nvSpPr>
          <p:spPr>
            <a:xfrm>
              <a:off x="4146865" y="2596131"/>
              <a:ext cx="3647387" cy="1025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4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Não usava barba, tinha cabelo louro e olhos azuis; seus  ombros eram baixos, os malares salientes, a cor pálida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26" name="TextBox 3">
              <a:extLst>
                <a:ext uri="{FF2B5EF4-FFF2-40B4-BE49-F238E27FC236}">
                  <a16:creationId xmlns:a16="http://schemas.microsoft.com/office/drawing/2014/main" id="{BF8A6564-2435-6BCA-AEC0-33C847972A1E}"/>
                </a:ext>
              </a:extLst>
            </p:cNvPr>
            <p:cNvSpPr txBox="1"/>
            <p:nvPr/>
          </p:nvSpPr>
          <p:spPr>
            <a:xfrm>
              <a:off x="4146864" y="1744707"/>
              <a:ext cx="3698701" cy="769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Era um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tipo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 de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estatura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 media e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frágil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compleição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27" name="Group 21">
            <a:extLst>
              <a:ext uri="{FF2B5EF4-FFF2-40B4-BE49-F238E27FC236}">
                <a16:creationId xmlns:a16="http://schemas.microsoft.com/office/drawing/2014/main" id="{AA654743-E8D3-F467-8ADA-A87DEF484E49}"/>
              </a:ext>
            </a:extLst>
          </p:cNvPr>
          <p:cNvGrpSpPr/>
          <p:nvPr/>
        </p:nvGrpSpPr>
        <p:grpSpPr>
          <a:xfrm>
            <a:off x="7282284" y="7921739"/>
            <a:ext cx="219075" cy="219075"/>
            <a:chOff x="3409949" y="1822187"/>
            <a:chExt cx="219075" cy="219075"/>
          </a:xfrm>
        </p:grpSpPr>
        <p:sp>
          <p:nvSpPr>
            <p:cNvPr id="28" name="Oval 4">
              <a:extLst>
                <a:ext uri="{FF2B5EF4-FFF2-40B4-BE49-F238E27FC236}">
                  <a16:creationId xmlns:a16="http://schemas.microsoft.com/office/drawing/2014/main" id="{5AA95C7E-8435-0699-4FAE-9715767668D4}"/>
                </a:ext>
              </a:extLst>
            </p:cNvPr>
            <p:cNvSpPr/>
            <p:nvPr/>
          </p:nvSpPr>
          <p:spPr>
            <a:xfrm>
              <a:off x="3409949" y="1822187"/>
              <a:ext cx="219075" cy="219075"/>
            </a:xfrm>
            <a:prstGeom prst="ellipse">
              <a:avLst/>
            </a:prstGeom>
            <a:solidFill>
              <a:srgbClr val="067875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32" name="Oval 5">
              <a:extLst>
                <a:ext uri="{FF2B5EF4-FFF2-40B4-BE49-F238E27FC236}">
                  <a16:creationId xmlns:a16="http://schemas.microsoft.com/office/drawing/2014/main" id="{3EE8203F-1F61-974D-F850-1CBB329E4852}"/>
                </a:ext>
              </a:extLst>
            </p:cNvPr>
            <p:cNvSpPr/>
            <p:nvPr/>
          </p:nvSpPr>
          <p:spPr>
            <a:xfrm>
              <a:off x="3474241" y="1886479"/>
              <a:ext cx="90489" cy="90489"/>
            </a:xfrm>
            <a:prstGeom prst="ellipse">
              <a:avLst/>
            </a:prstGeom>
            <a:solidFill>
              <a:srgbClr val="067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34" name="Group 27">
            <a:extLst>
              <a:ext uri="{FF2B5EF4-FFF2-40B4-BE49-F238E27FC236}">
                <a16:creationId xmlns:a16="http://schemas.microsoft.com/office/drawing/2014/main" id="{F52934FF-6001-292C-2AFC-A165561339BE}"/>
              </a:ext>
            </a:extLst>
          </p:cNvPr>
          <p:cNvGrpSpPr/>
          <p:nvPr/>
        </p:nvGrpSpPr>
        <p:grpSpPr>
          <a:xfrm>
            <a:off x="7282283" y="10082264"/>
            <a:ext cx="219075" cy="219075"/>
            <a:chOff x="3409948" y="3452549"/>
            <a:chExt cx="219075" cy="219075"/>
          </a:xfrm>
        </p:grpSpPr>
        <p:sp>
          <p:nvSpPr>
            <p:cNvPr id="35" name="Oval 7">
              <a:extLst>
                <a:ext uri="{FF2B5EF4-FFF2-40B4-BE49-F238E27FC236}">
                  <a16:creationId xmlns:a16="http://schemas.microsoft.com/office/drawing/2014/main" id="{858A8C0B-BB14-52CE-D25E-A757E1FB606F}"/>
                </a:ext>
              </a:extLst>
            </p:cNvPr>
            <p:cNvSpPr/>
            <p:nvPr/>
          </p:nvSpPr>
          <p:spPr>
            <a:xfrm>
              <a:off x="3409948" y="3452549"/>
              <a:ext cx="219075" cy="219075"/>
            </a:xfrm>
            <a:prstGeom prst="ellipse">
              <a:avLst/>
            </a:prstGeom>
            <a:solidFill>
              <a:srgbClr val="067875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36" name="Oval 8">
              <a:extLst>
                <a:ext uri="{FF2B5EF4-FFF2-40B4-BE49-F238E27FC236}">
                  <a16:creationId xmlns:a16="http://schemas.microsoft.com/office/drawing/2014/main" id="{CBF92BF0-E2AB-9B33-DF1C-48094C009FE0}"/>
                </a:ext>
              </a:extLst>
            </p:cNvPr>
            <p:cNvSpPr/>
            <p:nvPr/>
          </p:nvSpPr>
          <p:spPr>
            <a:xfrm>
              <a:off x="3474240" y="3516841"/>
              <a:ext cx="90489" cy="90489"/>
            </a:xfrm>
            <a:prstGeom prst="ellipse">
              <a:avLst/>
            </a:prstGeom>
            <a:solidFill>
              <a:srgbClr val="067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37" name="Group 30">
            <a:extLst>
              <a:ext uri="{FF2B5EF4-FFF2-40B4-BE49-F238E27FC236}">
                <a16:creationId xmlns:a16="http://schemas.microsoft.com/office/drawing/2014/main" id="{EC8CE13C-639A-3B5B-4767-E9A4934DC898}"/>
              </a:ext>
            </a:extLst>
          </p:cNvPr>
          <p:cNvGrpSpPr/>
          <p:nvPr/>
        </p:nvGrpSpPr>
        <p:grpSpPr>
          <a:xfrm>
            <a:off x="8019200" y="9864438"/>
            <a:ext cx="3647388" cy="1133212"/>
            <a:chOff x="4146865" y="3506026"/>
            <a:chExt cx="3647388" cy="1133212"/>
          </a:xfrm>
        </p:grpSpPr>
        <p:sp>
          <p:nvSpPr>
            <p:cNvPr id="38" name="TextBox 10">
              <a:extLst>
                <a:ext uri="{FF2B5EF4-FFF2-40B4-BE49-F238E27FC236}">
                  <a16:creationId xmlns:a16="http://schemas.microsoft.com/office/drawing/2014/main" id="{71828073-9D6B-C679-9B70-AC62D2DFBA9F}"/>
                </a:ext>
              </a:extLst>
            </p:cNvPr>
            <p:cNvSpPr txBox="1"/>
            <p:nvPr/>
          </p:nvSpPr>
          <p:spPr>
            <a:xfrm>
              <a:off x="4146866" y="4260095"/>
              <a:ext cx="3647387" cy="379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39" name="TextBox 11">
              <a:extLst>
                <a:ext uri="{FF2B5EF4-FFF2-40B4-BE49-F238E27FC236}">
                  <a16:creationId xmlns:a16="http://schemas.microsoft.com/office/drawing/2014/main" id="{424FC923-A4F8-FEF7-90A0-C0F5366ACA83}"/>
                </a:ext>
              </a:extLst>
            </p:cNvPr>
            <p:cNvSpPr txBox="1"/>
            <p:nvPr/>
          </p:nvSpPr>
          <p:spPr>
            <a:xfrm>
              <a:off x="4146865" y="3506026"/>
              <a:ext cx="3307701" cy="769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Faleceu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vitimado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 pela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tuberculose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cxnSp>
        <p:nvCxnSpPr>
          <p:cNvPr id="40" name="Straight Connector 6">
            <a:extLst>
              <a:ext uri="{FF2B5EF4-FFF2-40B4-BE49-F238E27FC236}">
                <a16:creationId xmlns:a16="http://schemas.microsoft.com/office/drawing/2014/main" id="{4CBB9B4A-0E58-78C0-1AE7-C4EC74E944E7}"/>
              </a:ext>
            </a:extLst>
          </p:cNvPr>
          <p:cNvCxnSpPr>
            <a:cxnSpLocks/>
          </p:cNvCxnSpPr>
          <p:nvPr/>
        </p:nvCxnSpPr>
        <p:spPr>
          <a:xfrm>
            <a:off x="7391820" y="8248228"/>
            <a:ext cx="0" cy="1575269"/>
          </a:xfrm>
          <a:prstGeom prst="line">
            <a:avLst/>
          </a:prstGeom>
          <a:ln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850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9167E-6 3.7037E-7 L 2.29167E-6 0.07245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accel="50000" decel="5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800000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4.81481E-6 L 1.04167E-6 0.07245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3" presetClass="entr" presetSubtype="27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9167E-6 3.7037E-7 L 2.29167E-6 0.07245 " pathEditMode="relative" rAng="0" ptsTypes="AA">
                                      <p:cBhvr>
                                        <p:cTn id="23" dur="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accel="50000" decel="5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320000">
                                      <p:cBhvr>
                                        <p:cTn id="2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3" presetClass="entr" presetSubtype="27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9167E-6 3.7037E-7 L 2.29167E-6 0.07245 " pathEditMode="relative" rAng="0" ptsTypes="AA">
                                      <p:cBhvr>
                                        <p:cTn id="31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accel="50000" decel="5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020000">
                                      <p:cBhvr>
                                        <p:cTn id="3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3" presetClass="entr" presetSubtype="27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9167E-6 3.7037E-7 L 2.29167E-6 0.07245 " pathEditMode="relative" rAng="0" ptsTypes="AA">
                                      <p:cBhvr>
                                        <p:cTn id="39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accel="50000" decel="5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720000">
                                      <p:cBhvr>
                                        <p:cTn id="4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2.22222E-6 L -2.5E-6 0.07245 " pathEditMode="relative" rAng="0" ptsTypes="AA">
                                      <p:cBhvr>
                                        <p:cTn id="46" dur="75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8.33333E-7 0.07246 " pathEditMode="relative" rAng="0" ptsTypes="AA">
                                      <p:cBhvr>
                                        <p:cTn id="53" dur="75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24" grpId="0" animBg="1"/>
      <p:bldP spid="24" grpId="1" animBg="1"/>
      <p:bldP spid="24" grpId="2" animBg="1"/>
      <p:bldP spid="29" grpId="0"/>
      <p:bldP spid="29" grpId="1"/>
      <p:bldP spid="30" grpId="0" animBg="1"/>
      <p:bldP spid="30" grpId="1" animBg="1"/>
      <p:bldP spid="31" grpId="0" animBg="1"/>
      <p:bldP spid="31" grpId="1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vivendo, grama, quarto, foto&#10;&#10;Descrição gerada automaticamente">
            <a:extLst>
              <a:ext uri="{FF2B5EF4-FFF2-40B4-BE49-F238E27FC236}">
                <a16:creationId xmlns:a16="http://schemas.microsoft.com/office/drawing/2014/main" id="{32268998-EED5-66E6-7A3F-367DE07F9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653" y="-340392"/>
            <a:ext cx="13637673" cy="1028152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82000"/>
                </a:srgbClr>
              </a:gs>
              <a:gs pos="4000">
                <a:srgbClr val="01000E">
                  <a:alpha val="6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963181A-267A-E40B-DA68-CEB3BA39BB58}"/>
              </a:ext>
            </a:extLst>
          </p:cNvPr>
          <p:cNvSpPr txBox="1"/>
          <p:nvPr/>
        </p:nvSpPr>
        <p:spPr>
          <a:xfrm>
            <a:off x="986180" y="742792"/>
            <a:ext cx="6580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Alberto </a:t>
            </a:r>
            <a:r>
              <a:rPr lang="en-US" sz="5400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Caeiro</a:t>
            </a:r>
            <a:endParaRPr lang="en-US" sz="5400" spc="-300" dirty="0">
              <a:solidFill>
                <a:schemeClr val="bg1"/>
              </a:solidFill>
              <a:latin typeface="Causten Bold" panose="00000800000000000000" pitchFamily="50" charset="0"/>
              <a:cs typeface="Sora ExtraBold" pitchFamily="2" charset="0"/>
            </a:endParaRP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7B90546-CF56-3037-99B3-EB9C96DEAD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29E8F6C-BB09-96E7-2041-E82E7E3054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7BD0C91D-D32D-5387-FC2E-E02F33B286CC}"/>
              </a:ext>
            </a:extLst>
          </p:cNvPr>
          <p:cNvSpPr txBox="1"/>
          <p:nvPr/>
        </p:nvSpPr>
        <p:spPr>
          <a:xfrm>
            <a:off x="1166195" y="566127"/>
            <a:ext cx="7067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MODERNISMO PORTUGUÊS</a:t>
            </a:r>
          </a:p>
        </p:txBody>
      </p:sp>
      <p:sp>
        <p:nvSpPr>
          <p:cNvPr id="31" name="Rectangle: Rounded Corners 7">
            <a:extLst>
              <a:ext uri="{FF2B5EF4-FFF2-40B4-BE49-F238E27FC236}">
                <a16:creationId xmlns:a16="http://schemas.microsoft.com/office/drawing/2014/main" id="{793943EF-D027-C979-9599-074DF06C8389}"/>
              </a:ext>
            </a:extLst>
          </p:cNvPr>
          <p:cNvSpPr/>
          <p:nvPr/>
        </p:nvSpPr>
        <p:spPr>
          <a:xfrm>
            <a:off x="1180251" y="2031529"/>
            <a:ext cx="3621687" cy="1040491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Seu reduzido léxico gera uma poesia de linguagem simples</a:t>
            </a:r>
            <a:endParaRPr lang="en-US" sz="2000" b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582C56A0-CA5B-FF31-F0BF-AFE56536C3D0}"/>
              </a:ext>
            </a:extLst>
          </p:cNvPr>
          <p:cNvSpPr/>
          <p:nvPr/>
        </p:nvSpPr>
        <p:spPr>
          <a:xfrm>
            <a:off x="1180251" y="2990193"/>
            <a:ext cx="3621687" cy="1163202"/>
          </a:xfrm>
          <a:prstGeom prst="roundRect">
            <a:avLst>
              <a:gd name="adj" fmla="val 1860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Similar à prosa poética, </a:t>
            </a:r>
          </a:p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moldada em versos livres </a:t>
            </a:r>
          </a:p>
        </p:txBody>
      </p:sp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F4D2B297-AE70-3537-7BAC-8AB9E07AC453}"/>
              </a:ext>
            </a:extLst>
          </p:cNvPr>
          <p:cNvSpPr/>
          <p:nvPr/>
        </p:nvSpPr>
        <p:spPr>
          <a:xfrm>
            <a:off x="5153826" y="2027145"/>
            <a:ext cx="3621687" cy="1040491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Negação dos deuses</a:t>
            </a:r>
            <a:endParaRPr lang="en-US" sz="2000" b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173A9D1F-E0EF-4C80-73FA-F4808A78BF1C}"/>
              </a:ext>
            </a:extLst>
          </p:cNvPr>
          <p:cNvSpPr/>
          <p:nvPr/>
        </p:nvSpPr>
        <p:spPr>
          <a:xfrm>
            <a:off x="5153826" y="2905126"/>
            <a:ext cx="3621687" cy="1248269"/>
          </a:xfrm>
          <a:prstGeom prst="roundRect">
            <a:avLst>
              <a:gd name="adj" fmla="val 1860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Julga que a filosofia adequada </a:t>
            </a:r>
          </a:p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à vida real é não ter qualquer filosofia, deixa-se viver apenas</a:t>
            </a:r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05976B63-4577-8808-0ECC-CF33DE801323}"/>
              </a:ext>
            </a:extLst>
          </p:cNvPr>
          <p:cNvSpPr/>
          <p:nvPr/>
        </p:nvSpPr>
        <p:spPr>
          <a:xfrm>
            <a:off x="3075109" y="4341654"/>
            <a:ext cx="3917361" cy="1040491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Mestre do paganismo</a:t>
            </a:r>
            <a:endParaRPr lang="en-US" sz="2000" b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55FFA8E8-A721-8278-D91E-548826E4B44C}"/>
              </a:ext>
            </a:extLst>
          </p:cNvPr>
          <p:cNvSpPr/>
          <p:nvPr/>
        </p:nvSpPr>
        <p:spPr>
          <a:xfrm>
            <a:off x="3082953" y="5192742"/>
            <a:ext cx="3909517" cy="1329082"/>
          </a:xfrm>
          <a:prstGeom prst="roundRect">
            <a:avLst>
              <a:gd name="adj" fmla="val 1860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Assumiu uma postura antirreflexiva, não espiritual, não judaica e</a:t>
            </a:r>
          </a:p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não cristã, similar zen-budismo</a:t>
            </a:r>
          </a:p>
        </p:txBody>
      </p:sp>
      <p:sp>
        <p:nvSpPr>
          <p:cNvPr id="11" name="Frame 23">
            <a:extLst>
              <a:ext uri="{FF2B5EF4-FFF2-40B4-BE49-F238E27FC236}">
                <a16:creationId xmlns:a16="http://schemas.microsoft.com/office/drawing/2014/main" id="{DDBF8A3A-768B-3328-6A9F-3B9A9F983EA8}"/>
              </a:ext>
            </a:extLst>
          </p:cNvPr>
          <p:cNvSpPr/>
          <p:nvPr/>
        </p:nvSpPr>
        <p:spPr>
          <a:xfrm>
            <a:off x="15299722" y="2012115"/>
            <a:ext cx="4086364" cy="4086364"/>
          </a:xfrm>
          <a:prstGeom prst="frame">
            <a:avLst>
              <a:gd name="adj1" fmla="val 657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660400" dist="241300" dir="2700000" sx="95000" sy="95000" algn="tl" rotWithShape="0">
              <a:schemeClr val="bg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22">
            <a:extLst>
              <a:ext uri="{FF2B5EF4-FFF2-40B4-BE49-F238E27FC236}">
                <a16:creationId xmlns:a16="http://schemas.microsoft.com/office/drawing/2014/main" id="{00605FBA-837D-F733-F865-74F1EE9D0052}"/>
              </a:ext>
            </a:extLst>
          </p:cNvPr>
          <p:cNvSpPr/>
          <p:nvPr/>
        </p:nvSpPr>
        <p:spPr>
          <a:xfrm>
            <a:off x="15299722" y="2012115"/>
            <a:ext cx="4086364" cy="4086364"/>
          </a:xfrm>
          <a:prstGeom prst="frame">
            <a:avLst>
              <a:gd name="adj1" fmla="val 6570"/>
            </a:avLst>
          </a:prstGeom>
          <a:solidFill>
            <a:schemeClr val="bg1">
              <a:alpha val="25000"/>
            </a:schemeClr>
          </a:solidFill>
          <a:ln>
            <a:noFill/>
          </a:ln>
          <a:effectLst>
            <a:outerShdw blurRad="660400" dist="241300" dir="2700000" sx="95000" sy="95000" algn="tl" rotWithShape="0">
              <a:schemeClr val="bg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ame 21">
            <a:extLst>
              <a:ext uri="{FF2B5EF4-FFF2-40B4-BE49-F238E27FC236}">
                <a16:creationId xmlns:a16="http://schemas.microsoft.com/office/drawing/2014/main" id="{F4DA178F-98EF-9D75-4C5F-208FB2AB3D47}"/>
              </a:ext>
            </a:extLst>
          </p:cNvPr>
          <p:cNvSpPr/>
          <p:nvPr/>
        </p:nvSpPr>
        <p:spPr>
          <a:xfrm>
            <a:off x="15299722" y="2012115"/>
            <a:ext cx="4086364" cy="4086364"/>
          </a:xfrm>
          <a:prstGeom prst="frame">
            <a:avLst>
              <a:gd name="adj1" fmla="val 6570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660400" dist="241300" dir="2700000" sx="95000" sy="95000" algn="tl" rotWithShape="0">
              <a:schemeClr val="bg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Frame 2">
            <a:extLst>
              <a:ext uri="{FF2B5EF4-FFF2-40B4-BE49-F238E27FC236}">
                <a16:creationId xmlns:a16="http://schemas.microsoft.com/office/drawing/2014/main" id="{C34F56E7-7183-1126-B653-2AA72FF31276}"/>
              </a:ext>
            </a:extLst>
          </p:cNvPr>
          <p:cNvSpPr/>
          <p:nvPr/>
        </p:nvSpPr>
        <p:spPr>
          <a:xfrm>
            <a:off x="15299722" y="2012115"/>
            <a:ext cx="4086364" cy="4086364"/>
          </a:xfrm>
          <a:prstGeom prst="frame">
            <a:avLst>
              <a:gd name="adj1" fmla="val 6570"/>
            </a:avLst>
          </a:prstGeom>
          <a:solidFill>
            <a:srgbClr val="056768"/>
          </a:solidFill>
          <a:ln>
            <a:noFill/>
          </a:ln>
          <a:effectLst>
            <a:outerShdw blurRad="660400" dist="241300" dir="2700000" sx="95000" sy="95000" algn="tl" rotWithShape="0">
              <a:srgbClr val="05676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14">
            <a:extLst>
              <a:ext uri="{FF2B5EF4-FFF2-40B4-BE49-F238E27FC236}">
                <a16:creationId xmlns:a16="http://schemas.microsoft.com/office/drawing/2014/main" id="{22A07321-D762-B7E9-C8A3-87FBF680A92E}"/>
              </a:ext>
            </a:extLst>
          </p:cNvPr>
          <p:cNvSpPr txBox="1"/>
          <p:nvPr/>
        </p:nvSpPr>
        <p:spPr>
          <a:xfrm>
            <a:off x="15871919" y="3518465"/>
            <a:ext cx="3114101" cy="1151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4800" b="1" spc="-150" dirty="0" err="1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Negação</a:t>
            </a:r>
            <a:r>
              <a:rPr lang="en-US" sz="4800" b="1" spc="-150" dirty="0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 do </a:t>
            </a:r>
            <a:r>
              <a:rPr lang="en-US" sz="4800" b="1" spc="-150" dirty="0" err="1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intelecto</a:t>
            </a:r>
            <a:endParaRPr lang="en-US" sz="4800" b="1" spc="-150" dirty="0">
              <a:gradFill>
                <a:gsLst>
                  <a:gs pos="100000">
                    <a:schemeClr val="bg1"/>
                  </a:gs>
                  <a:gs pos="60000">
                    <a:schemeClr val="bg1"/>
                  </a:gs>
                  <a:gs pos="5000">
                    <a:schemeClr val="bg1">
                      <a:alpha val="62000"/>
                    </a:schemeClr>
                  </a:gs>
                </a:gsLst>
                <a:path path="circle">
                  <a:fillToRect r="100000" b="100000"/>
                </a:path>
              </a:gradFill>
              <a:latin typeface="+mj-lt"/>
              <a:cs typeface="Sora ExtraBold" pitchFamily="2" charset="0"/>
            </a:endParaRPr>
          </a:p>
        </p:txBody>
      </p:sp>
      <p:sp>
        <p:nvSpPr>
          <p:cNvPr id="28" name="Rectangle: Rounded Corners 7">
            <a:extLst>
              <a:ext uri="{FF2B5EF4-FFF2-40B4-BE49-F238E27FC236}">
                <a16:creationId xmlns:a16="http://schemas.microsoft.com/office/drawing/2014/main" id="{E95DA8A9-A5E6-A9A7-99F1-90EB63D9F12B}"/>
              </a:ext>
            </a:extLst>
          </p:cNvPr>
          <p:cNvSpPr/>
          <p:nvPr/>
        </p:nvSpPr>
        <p:spPr>
          <a:xfrm>
            <a:off x="19692267" y="3223145"/>
            <a:ext cx="2843506" cy="1040491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Em </a:t>
            </a:r>
            <a:r>
              <a:rPr lang="en-US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prol</a:t>
            </a:r>
            <a:r>
              <a:rPr lang="en-US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de </a:t>
            </a:r>
            <a:r>
              <a:rPr lang="en-US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sentir</a:t>
            </a:r>
            <a:r>
              <a:rPr lang="en-US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de </a:t>
            </a:r>
            <a:r>
              <a:rPr lang="en-US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maneira</a:t>
            </a:r>
            <a:r>
              <a:rPr lang="en-US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sinestésica</a:t>
            </a:r>
            <a:r>
              <a:rPr lang="en-US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as </a:t>
            </a:r>
            <a:r>
              <a:rPr lang="en-US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dádivas</a:t>
            </a:r>
            <a:r>
              <a:rPr lang="en-US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da </a:t>
            </a:r>
            <a:r>
              <a:rPr lang="en-US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natureza</a:t>
            </a:r>
            <a:endParaRPr lang="en-US" b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29" name="Rectangle: Rounded Corners 7">
            <a:extLst>
              <a:ext uri="{FF2B5EF4-FFF2-40B4-BE49-F238E27FC236}">
                <a16:creationId xmlns:a16="http://schemas.microsoft.com/office/drawing/2014/main" id="{DEF13C6A-C69C-7600-E50C-52F45DDCEBC6}"/>
              </a:ext>
            </a:extLst>
          </p:cNvPr>
          <p:cNvSpPr/>
          <p:nvPr/>
        </p:nvSpPr>
        <p:spPr>
          <a:xfrm>
            <a:off x="22854898" y="3219238"/>
            <a:ext cx="2742435" cy="1040491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Caeiro</a:t>
            </a:r>
            <a:r>
              <a:rPr lang="en-US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era um </a:t>
            </a:r>
            <a:r>
              <a:rPr lang="en-US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aldeão</a:t>
            </a:r>
            <a:r>
              <a:rPr lang="en-US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simples</a:t>
            </a: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6A5EB1A2-59C0-42A9-AC27-C9615CE4CC89}"/>
              </a:ext>
            </a:extLst>
          </p:cNvPr>
          <p:cNvSpPr/>
          <p:nvPr/>
        </p:nvSpPr>
        <p:spPr>
          <a:xfrm>
            <a:off x="22854898" y="4109662"/>
            <a:ext cx="2742435" cy="1218821"/>
          </a:xfrm>
          <a:prstGeom prst="roundRect">
            <a:avLst>
              <a:gd name="adj" fmla="val 1860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Louva a ligação telúrica com a natureza, o  diálogo  com as flores, as pedras </a:t>
            </a:r>
          </a:p>
        </p:txBody>
      </p:sp>
      <p:pic>
        <p:nvPicPr>
          <p:cNvPr id="32" name="Imagem 31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93F95B33-5B90-51E3-339C-F0A99FD749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880" y="-10627053"/>
            <a:ext cx="15737447" cy="9748292"/>
          </a:xfrm>
          <a:prstGeom prst="rect">
            <a:avLst/>
          </a:prstGeom>
        </p:spPr>
      </p:pic>
      <p:pic>
        <p:nvPicPr>
          <p:cNvPr id="34" name="Imagem 33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FA860B81-CE3E-FD8E-80E0-55911C723B9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966" y="-3761841"/>
            <a:ext cx="2485352" cy="248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93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2.5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3.95833E-6 0.07245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2.91667E-6 0.07245 " pathEditMode="relative" rAng="0" ptsTypes="AA">
                                      <p:cBhvr>
                                        <p:cTn id="31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3" grpId="0" animBg="1"/>
      <p:bldP spid="13" grpId="0" animBg="1"/>
      <p:bldP spid="13" grpId="1" animBg="1"/>
      <p:bldP spid="15" grpId="0" animBg="1"/>
      <p:bldP spid="17" grpId="0" animBg="1"/>
      <p:bldP spid="17" grpId="1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1"/>
            <a:ext cx="11617853" cy="7196480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79" y="4963989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3482788" y="949605"/>
            <a:ext cx="7653785" cy="5109925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</a:t>
            </a:r>
            <a:r>
              <a:rPr lang="pt-BR" b="1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guardador de rebanhos</a:t>
            </a:r>
          </a:p>
          <a:p>
            <a:pPr>
              <a:lnSpc>
                <a:spcPct val="114000"/>
              </a:lnSpc>
              <a:defRPr/>
            </a:pPr>
            <a:r>
              <a:rPr lang="pt-BR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                 II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meu olhar é nítido como um girassol. [...]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Sinto-me nascido a cada momento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Para a eterna novidade do Mundo…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Creio no mundo como num malmequer,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Porque o vejo. Mas não penso nele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Porque pensar é não compreender…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Mundo não se fez para pensarmos nele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(Pensar é estar doente dos olhos)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Mas para olharmos para ele e estarmos de acordo…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Eu não tenho filosofia: tenho sentidos… [...]”</a:t>
            </a: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5484AF01-7FFF-6919-A054-CE22C0744D0E}"/>
              </a:ext>
            </a:extLst>
          </p:cNvPr>
          <p:cNvSpPr/>
          <p:nvPr/>
        </p:nvSpPr>
        <p:spPr>
          <a:xfrm>
            <a:off x="15470456" y="2457699"/>
            <a:ext cx="3621687" cy="1040491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Seu reduzido léxico gera uma poesia de linguagem simples</a:t>
            </a:r>
            <a:endParaRPr lang="en-US" b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FB21398A-6033-3B45-C091-6ACD2FCAD2A3}"/>
              </a:ext>
            </a:extLst>
          </p:cNvPr>
          <p:cNvSpPr/>
          <p:nvPr/>
        </p:nvSpPr>
        <p:spPr>
          <a:xfrm>
            <a:off x="15470456" y="3416363"/>
            <a:ext cx="3621687" cy="1137484"/>
          </a:xfrm>
          <a:prstGeom prst="roundRect">
            <a:avLst>
              <a:gd name="adj" fmla="val 1860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Similar à prosa poética, moldada em versos livres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57FDD31-0A23-C8BC-EC47-D876B156C26A}"/>
              </a:ext>
            </a:extLst>
          </p:cNvPr>
          <p:cNvSpPr/>
          <p:nvPr/>
        </p:nvSpPr>
        <p:spPr>
          <a:xfrm>
            <a:off x="19444031" y="2453315"/>
            <a:ext cx="3621687" cy="1040491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Nega os deuses</a:t>
            </a:r>
            <a:endParaRPr lang="en-US" b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FAC66F83-2C8F-E9E2-D38A-53C3C2696F41}"/>
              </a:ext>
            </a:extLst>
          </p:cNvPr>
          <p:cNvSpPr/>
          <p:nvPr/>
        </p:nvSpPr>
        <p:spPr>
          <a:xfrm>
            <a:off x="19444031" y="3411979"/>
            <a:ext cx="3621687" cy="1141868"/>
          </a:xfrm>
          <a:prstGeom prst="roundRect">
            <a:avLst>
              <a:gd name="adj" fmla="val 1860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Julga que a filosofia adequada à vida real é não ter qualquer filosofia, deixa-se viver apenas</a:t>
            </a: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C7833B45-E344-E3AB-35EB-1D152A62282E}"/>
              </a:ext>
            </a:extLst>
          </p:cNvPr>
          <p:cNvSpPr/>
          <p:nvPr/>
        </p:nvSpPr>
        <p:spPr>
          <a:xfrm>
            <a:off x="17487162" y="4660248"/>
            <a:ext cx="3621687" cy="1040491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Mestre do paganismo</a:t>
            </a:r>
            <a:endParaRPr lang="en-US" b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8B6D12B6-94C4-FF6E-B77C-90414900F594}"/>
              </a:ext>
            </a:extLst>
          </p:cNvPr>
          <p:cNvSpPr/>
          <p:nvPr/>
        </p:nvSpPr>
        <p:spPr>
          <a:xfrm>
            <a:off x="17487162" y="5618912"/>
            <a:ext cx="3621687" cy="1141868"/>
          </a:xfrm>
          <a:prstGeom prst="roundRect">
            <a:avLst>
              <a:gd name="adj" fmla="val 1860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Assume uma postura antirreflexiva, não cristã, não judaica e não espiritual próxima ao zen-budismo</a:t>
            </a:r>
          </a:p>
        </p:txBody>
      </p:sp>
    </p:spTree>
    <p:extLst>
      <p:ext uri="{BB962C8B-B14F-4D97-AF65-F5344CB8AC3E}">
        <p14:creationId xmlns:p14="http://schemas.microsoft.com/office/powerpoint/2010/main" val="752717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1"/>
            <a:ext cx="11617853" cy="7196480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79" y="4963989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1945590" y="976499"/>
            <a:ext cx="9686116" cy="4864537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16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</a:t>
            </a:r>
            <a:r>
              <a:rPr lang="pt-BR" sz="1600" b="1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guardador de rebanhos</a:t>
            </a:r>
          </a:p>
          <a:p>
            <a:pPr>
              <a:lnSpc>
                <a:spcPct val="114000"/>
              </a:lnSpc>
              <a:defRPr/>
            </a:pPr>
            <a:r>
              <a:rPr lang="pt-BR" sz="16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                  V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“Há metafísica bastante em não pensar em nada.</a:t>
            </a: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que penso eu do Mundo?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Sei lá o que penso do Mundo!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 eu adoecesse pensaria nisso.</a:t>
            </a: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ideia tenho eu das coisas?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opinião tenho sobre as causas e os efeitos?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tenho eu meditado sobre Deus e a alma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sobre a criação do Mundo?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Não sei. Para mim pensar nisso é fechar os olhos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não pensar. É correr as cortinas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 minha janela (mas ela não tem cortinas).</a:t>
            </a: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mistério das coisas? Sei lá o que é mistério!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único mistério é haver quem pense no mistério.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Quem está ao sol e fecha os olhos,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Começa a não saber o que é o Sol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a pensar muitas coisas cheias de calor.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Mas abre os olhos e vê o Sol,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já não pode pensar em nada,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Porque a luz do Sol vale mais que os pensamentos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 todos os filósofos e de todos os poetas.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luz do Sol não sabe o que faz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por isso não erra e é comum e boa. [...]”</a:t>
            </a: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653D6151-A662-FF02-2E51-64A66CAB545E}"/>
              </a:ext>
            </a:extLst>
          </p:cNvPr>
          <p:cNvSpPr txBox="1"/>
          <p:nvPr/>
        </p:nvSpPr>
        <p:spPr>
          <a:xfrm>
            <a:off x="2080060" y="8201939"/>
            <a:ext cx="9056513" cy="4564455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16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Guardador de Rebanhos</a:t>
            </a:r>
          </a:p>
          <a:p>
            <a:pPr>
              <a:lnSpc>
                <a:spcPct val="114000"/>
              </a:lnSpc>
              <a:defRPr/>
            </a:pPr>
            <a:r>
              <a:rPr lang="pt-BR" sz="16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II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meu olhar é nítido como um girassol. [...]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Sinto-me nascido a cada momento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Para a eterna novidade do Mundo…</a:t>
            </a: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Creio no mundo como num malmequer,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Porque o vejo. Mas não penso nele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Porque pensar é não compreender…</a:t>
            </a: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Mundo não se fez para pensarmos nele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(Pensar é estar doente dos olhos)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Mas para olharmos para ele e estarmos de acordo…</a:t>
            </a: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Eu não tenho filosofia: tenho sentidos… [...]”</a:t>
            </a: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629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2.91667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1"/>
            <a:ext cx="11617853" cy="7196480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79" y="4963989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1855694" y="949605"/>
            <a:ext cx="9910482" cy="4267450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17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</a:t>
            </a:r>
            <a:r>
              <a:rPr lang="pt-BR" sz="1700" b="1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guardador de rebanhos</a:t>
            </a:r>
          </a:p>
          <a:p>
            <a:pPr>
              <a:lnSpc>
                <a:spcPct val="114000"/>
              </a:lnSpc>
              <a:defRPr/>
            </a:pPr>
            <a:r>
              <a:rPr lang="pt-BR" sz="17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               IX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“Sou um guardador de rebanhos.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rebanho é os meus pensamentos.</a:t>
            </a:r>
          </a:p>
          <a:p>
            <a:pPr>
              <a:lnSpc>
                <a:spcPct val="114000"/>
              </a:lnSpc>
              <a:defRPr/>
            </a:pPr>
            <a:endParaRPr lang="pt-BR" sz="17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os meus pensamentos são todos sensações.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Penso com os olhos e com os ouvidos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com as mãos e os pés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com o nariz e a boca.</a:t>
            </a:r>
          </a:p>
          <a:p>
            <a:pPr>
              <a:lnSpc>
                <a:spcPct val="114000"/>
              </a:lnSpc>
              <a:defRPr/>
            </a:pPr>
            <a:endParaRPr lang="pt-BR" sz="17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7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7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7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7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7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7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7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Pensar uma flor é vê-la e cheirá-la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comer um fruto é saber-lhe o sentido.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Por isso quando num dia de calor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Me sinto triste de gozá-lo tanto.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me deito ao comprido na erva,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fecho os olhos quentes.</a:t>
            </a:r>
          </a:p>
          <a:p>
            <a:pPr>
              <a:lnSpc>
                <a:spcPct val="114000"/>
              </a:lnSpc>
              <a:defRPr/>
            </a:pPr>
            <a:endParaRPr lang="pt-BR" sz="17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Sinto todo o meu corpo deitado na realidade,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Sei a verdade e sou feliz.”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6B1F2669-3B94-8FAD-DF7A-AFBB690A3771}"/>
              </a:ext>
            </a:extLst>
          </p:cNvPr>
          <p:cNvSpPr txBox="1"/>
          <p:nvPr/>
        </p:nvSpPr>
        <p:spPr>
          <a:xfrm>
            <a:off x="1967702" y="7733505"/>
            <a:ext cx="9056513" cy="3600000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16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Guardador de Rebanhos</a:t>
            </a:r>
          </a:p>
          <a:p>
            <a:pPr>
              <a:lnSpc>
                <a:spcPct val="114000"/>
              </a:lnSpc>
              <a:defRPr/>
            </a:pPr>
            <a:r>
              <a:rPr lang="pt-BR" sz="16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“Há metafísica bastante em não pensar em nada.</a:t>
            </a: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que penso eu do Mundo?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Sei lá o que penso do Mundo!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 eu adoecesse pensaria nisso.</a:t>
            </a: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ideia tenho eu das coisas?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opinião tenho sobre as causas e os efeitos?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tenho eu meditado sobre Deus e a alma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sobre a criação do Mundo?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Não sei. Para mim pensar nisso é fechar os olhos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não pensar. É correr as cortinas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 minha janela (mas ela não tem cortinas).</a:t>
            </a: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mistério das coisas? Sei lá o que é mistério!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único mistério é haver quem pense no mistério.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Quem está ao sol e fecha os olhos,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Começa a não saber o que é o Sol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a pensar muitas coisas cheias de calor.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Mas abre os olhos e vê o Sol,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já não pode pensar em nada,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Porque a luz do Sol vale mais que os pensamentos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 todos os filósofos e de todos os poetas.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luz do Sol não sabe o que faz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por isso não erra e é comum e boa. [...]”</a:t>
            </a: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853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2.91667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1"/>
            <a:ext cx="11617853" cy="7196480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79" y="4963989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1922931" y="1810213"/>
            <a:ext cx="9695329" cy="3860031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17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</a:t>
            </a:r>
            <a:r>
              <a:rPr lang="pt-BR" sz="1700" b="1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guardador de rebanhos</a:t>
            </a:r>
          </a:p>
          <a:p>
            <a:pPr>
              <a:lnSpc>
                <a:spcPct val="114000"/>
              </a:lnSpc>
              <a:defRPr/>
            </a:pPr>
            <a:r>
              <a:rPr lang="pt-BR" sz="17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             XVI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“Não me importo com as rimas. Raras vezes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Há duas árvores iguais, uma ao lado da outra.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Penso e escrevo como as flores têm cor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Mas com menos perfeição no meu modo de   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                                 [exprimir-me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Porque me falta a simplicidade divina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 ser todo só o meu exterior.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7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7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7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Olho e comovo-me,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Comovo-me como a água corre quando 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                 [o chão é inclinado,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a minha poesia é natural como o levantar-se 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                                     [o vento...”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530DDEE8-D743-2DE8-A5D6-2BA7FF15E2A9}"/>
              </a:ext>
            </a:extLst>
          </p:cNvPr>
          <p:cNvSpPr txBox="1"/>
          <p:nvPr/>
        </p:nvSpPr>
        <p:spPr>
          <a:xfrm>
            <a:off x="1974141" y="8110052"/>
            <a:ext cx="9056513" cy="3860031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Guardador de Rebanhos</a:t>
            </a:r>
          </a:p>
          <a:p>
            <a:pPr>
              <a:lnSpc>
                <a:spcPct val="114000"/>
              </a:lnSpc>
              <a:defRPr/>
            </a:pPr>
            <a:r>
              <a:rPr lang="pt-BR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IX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“Sou um guardador de rebanhos.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rebanho é os meus pensamentos.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os meus pensamentos são todos sensações.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Penso com os olhos e com os ouvidos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com as mãos e os pés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com o nariz e a boca.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Pensar uma flor é vê-la e cheirá-la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comer um fruto é saber-lhe o sentido.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Por isso quando num dia de calor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Me sinto triste de gozá-lo tanto.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me deito ao comprido na erva,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fecho os olhos quentes.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Sinto todo o meu corpo deitado na realidade,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Sei a verdade e sou feliz.”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4068E6-02E9-7F6C-E4BD-039CD7BF541F}"/>
              </a:ext>
            </a:extLst>
          </p:cNvPr>
          <p:cNvSpPr txBox="1"/>
          <p:nvPr/>
        </p:nvSpPr>
        <p:spPr>
          <a:xfrm>
            <a:off x="-444353" y="14349411"/>
            <a:ext cx="836858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Ricardo Reis</a:t>
            </a:r>
          </a:p>
          <a:p>
            <a:pPr>
              <a:lnSpc>
                <a:spcPct val="80000"/>
              </a:lnSpc>
            </a:pPr>
            <a:r>
              <a:rPr lang="en-US" sz="3600" spc="-30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1887-1935?</a:t>
            </a:r>
          </a:p>
        </p:txBody>
      </p:sp>
      <p:pic>
        <p:nvPicPr>
          <p:cNvPr id="8" name="Imagem 7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01E9299F-DE34-6DE2-3B87-C474689192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1570" y="8301258"/>
            <a:ext cx="17330249" cy="908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8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2.91667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Desenho de cores diferentes&#10;&#10;Descrição gerada automaticamente com confiança baixa">
            <a:extLst>
              <a:ext uri="{FF2B5EF4-FFF2-40B4-BE49-F238E27FC236}">
                <a16:creationId xmlns:a16="http://schemas.microsoft.com/office/drawing/2014/main" id="{8CFB212C-FB9E-F45B-999B-07C013FD7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439" y="-302523"/>
            <a:ext cx="13658667" cy="1054045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80000">
                <a:srgbClr val="01000E">
                  <a:alpha val="63000"/>
                </a:srgbClr>
              </a:gs>
              <a:gs pos="48000">
                <a:srgbClr val="01000E">
                  <a:alpha val="97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1869876" y="4509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oup 29">
            <a:extLst>
              <a:ext uri="{FF2B5EF4-FFF2-40B4-BE49-F238E27FC236}">
                <a16:creationId xmlns:a16="http://schemas.microsoft.com/office/drawing/2014/main" id="{72914E74-1E82-458C-4D20-1FEB4BCAA57A}"/>
              </a:ext>
            </a:extLst>
          </p:cNvPr>
          <p:cNvGrpSpPr/>
          <p:nvPr/>
        </p:nvGrpSpPr>
        <p:grpSpPr>
          <a:xfrm>
            <a:off x="7787528" y="1557268"/>
            <a:ext cx="4381833" cy="2697357"/>
            <a:chOff x="4146865" y="953134"/>
            <a:chExt cx="3974181" cy="2697357"/>
          </a:xfrm>
        </p:grpSpPr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DF3AEDC0-5A50-3A9A-9712-C0FD75F67FC4}"/>
                </a:ext>
              </a:extLst>
            </p:cNvPr>
            <p:cNvSpPr txBox="1"/>
            <p:nvPr/>
          </p:nvSpPr>
          <p:spPr>
            <a:xfrm>
              <a:off x="4146865" y="2080831"/>
              <a:ext cx="397418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pt-BR" sz="16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Daí ter lido os clássicos da literatura romana. Dedicou-se também aos gregos, tornando-se um “semi-helenista</a:t>
              </a:r>
              <a:r>
                <a:rPr lang="pt-BR" sz="1600" dirty="0">
                  <a:solidFill>
                    <a:schemeClr val="bg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”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.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D05578EE-734E-1D7B-1A8A-55A321AFBDDE}"/>
                </a:ext>
              </a:extLst>
            </p:cNvPr>
            <p:cNvSpPr txBox="1"/>
            <p:nvPr/>
          </p:nvSpPr>
          <p:spPr>
            <a:xfrm>
              <a:off x="4146865" y="953134"/>
              <a:ext cx="3899550" cy="1144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Nascido na cidade do Porto, estudou em colégio de jesuítas, onde aprendeu latim.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36" name="Group 21">
            <a:extLst>
              <a:ext uri="{FF2B5EF4-FFF2-40B4-BE49-F238E27FC236}">
                <a16:creationId xmlns:a16="http://schemas.microsoft.com/office/drawing/2014/main" id="{F5407B0C-64B5-2B41-7B44-B3ED733F099D}"/>
              </a:ext>
            </a:extLst>
          </p:cNvPr>
          <p:cNvGrpSpPr/>
          <p:nvPr/>
        </p:nvGrpSpPr>
        <p:grpSpPr>
          <a:xfrm>
            <a:off x="7050612" y="1932077"/>
            <a:ext cx="219075" cy="219075"/>
            <a:chOff x="3409949" y="1822187"/>
            <a:chExt cx="219075" cy="219075"/>
          </a:xfrm>
        </p:grpSpPr>
        <p:sp>
          <p:nvSpPr>
            <p:cNvPr id="37" name="Oval 4">
              <a:extLst>
                <a:ext uri="{FF2B5EF4-FFF2-40B4-BE49-F238E27FC236}">
                  <a16:creationId xmlns:a16="http://schemas.microsoft.com/office/drawing/2014/main" id="{C8790018-75D6-A15A-4DD6-CCF9E47FC320}"/>
                </a:ext>
              </a:extLst>
            </p:cNvPr>
            <p:cNvSpPr/>
            <p:nvPr/>
          </p:nvSpPr>
          <p:spPr>
            <a:xfrm>
              <a:off x="3409949" y="1822187"/>
              <a:ext cx="219075" cy="219075"/>
            </a:xfrm>
            <a:prstGeom prst="ellipse">
              <a:avLst/>
            </a:prstGeom>
            <a:solidFill>
              <a:srgbClr val="067875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38" name="Oval 5">
              <a:extLst>
                <a:ext uri="{FF2B5EF4-FFF2-40B4-BE49-F238E27FC236}">
                  <a16:creationId xmlns:a16="http://schemas.microsoft.com/office/drawing/2014/main" id="{8B64EE3F-7619-E3CE-07FB-4BD7D9CFDA6E}"/>
                </a:ext>
              </a:extLst>
            </p:cNvPr>
            <p:cNvSpPr/>
            <p:nvPr/>
          </p:nvSpPr>
          <p:spPr>
            <a:xfrm>
              <a:off x="3474241" y="1886479"/>
              <a:ext cx="90489" cy="90489"/>
            </a:xfrm>
            <a:prstGeom prst="ellipse">
              <a:avLst/>
            </a:prstGeom>
            <a:solidFill>
              <a:srgbClr val="067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40" name="Group 27">
            <a:extLst>
              <a:ext uri="{FF2B5EF4-FFF2-40B4-BE49-F238E27FC236}">
                <a16:creationId xmlns:a16="http://schemas.microsoft.com/office/drawing/2014/main" id="{09B8F9E7-A5DA-FB79-1417-2BC7F8493D81}"/>
              </a:ext>
            </a:extLst>
          </p:cNvPr>
          <p:cNvGrpSpPr/>
          <p:nvPr/>
        </p:nvGrpSpPr>
        <p:grpSpPr>
          <a:xfrm>
            <a:off x="7050611" y="4283674"/>
            <a:ext cx="219075" cy="219075"/>
            <a:chOff x="3409948" y="3452549"/>
            <a:chExt cx="219075" cy="219075"/>
          </a:xfrm>
        </p:grpSpPr>
        <p:sp>
          <p:nvSpPr>
            <p:cNvPr id="41" name="Oval 7">
              <a:extLst>
                <a:ext uri="{FF2B5EF4-FFF2-40B4-BE49-F238E27FC236}">
                  <a16:creationId xmlns:a16="http://schemas.microsoft.com/office/drawing/2014/main" id="{CB9EB796-C533-CD50-4AF8-F1712B826503}"/>
                </a:ext>
              </a:extLst>
            </p:cNvPr>
            <p:cNvSpPr/>
            <p:nvPr/>
          </p:nvSpPr>
          <p:spPr>
            <a:xfrm>
              <a:off x="3409948" y="3452549"/>
              <a:ext cx="219075" cy="219075"/>
            </a:xfrm>
            <a:prstGeom prst="ellipse">
              <a:avLst/>
            </a:prstGeom>
            <a:solidFill>
              <a:srgbClr val="067875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42" name="Oval 8">
              <a:extLst>
                <a:ext uri="{FF2B5EF4-FFF2-40B4-BE49-F238E27FC236}">
                  <a16:creationId xmlns:a16="http://schemas.microsoft.com/office/drawing/2014/main" id="{06FD1808-88DB-CF20-A8AF-5170C0EDBFBA}"/>
                </a:ext>
              </a:extLst>
            </p:cNvPr>
            <p:cNvSpPr/>
            <p:nvPr/>
          </p:nvSpPr>
          <p:spPr>
            <a:xfrm>
              <a:off x="3474240" y="3516841"/>
              <a:ext cx="90489" cy="90489"/>
            </a:xfrm>
            <a:prstGeom prst="ellipse">
              <a:avLst/>
            </a:prstGeom>
            <a:solidFill>
              <a:srgbClr val="067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43" name="Group 30">
            <a:extLst>
              <a:ext uri="{FF2B5EF4-FFF2-40B4-BE49-F238E27FC236}">
                <a16:creationId xmlns:a16="http://schemas.microsoft.com/office/drawing/2014/main" id="{2A374C54-DEE2-346D-636C-E15388466DAB}"/>
              </a:ext>
            </a:extLst>
          </p:cNvPr>
          <p:cNvGrpSpPr/>
          <p:nvPr/>
        </p:nvGrpSpPr>
        <p:grpSpPr>
          <a:xfrm>
            <a:off x="7787528" y="4065848"/>
            <a:ext cx="3647388" cy="882449"/>
            <a:chOff x="4146865" y="3506026"/>
            <a:chExt cx="3647388" cy="882449"/>
          </a:xfrm>
        </p:grpSpPr>
        <p:sp>
          <p:nvSpPr>
            <p:cNvPr id="44" name="TextBox 10">
              <a:extLst>
                <a:ext uri="{FF2B5EF4-FFF2-40B4-BE49-F238E27FC236}">
                  <a16:creationId xmlns:a16="http://schemas.microsoft.com/office/drawing/2014/main" id="{E4FBFE25-135B-D78F-04FE-EF716A2E3948}"/>
                </a:ext>
              </a:extLst>
            </p:cNvPr>
            <p:cNvSpPr txBox="1"/>
            <p:nvPr/>
          </p:nvSpPr>
          <p:spPr>
            <a:xfrm>
              <a:off x="4146866" y="3973490"/>
              <a:ext cx="3647387" cy="414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Era monarquista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45" name="TextBox 11">
              <a:extLst>
                <a:ext uri="{FF2B5EF4-FFF2-40B4-BE49-F238E27FC236}">
                  <a16:creationId xmlns:a16="http://schemas.microsoft.com/office/drawing/2014/main" id="{436952E8-8460-28B4-372C-C82AEF11A482}"/>
                </a:ext>
              </a:extLst>
            </p:cNvPr>
            <p:cNvSpPr txBox="1"/>
            <p:nvPr/>
          </p:nvSpPr>
          <p:spPr>
            <a:xfrm>
              <a:off x="4146865" y="3506026"/>
              <a:ext cx="3307701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Formou-se em Medicina.</a:t>
              </a:r>
            </a:p>
          </p:txBody>
        </p:sp>
      </p:grpSp>
      <p:sp>
        <p:nvSpPr>
          <p:cNvPr id="46" name="TextBox 12">
            <a:extLst>
              <a:ext uri="{FF2B5EF4-FFF2-40B4-BE49-F238E27FC236}">
                <a16:creationId xmlns:a16="http://schemas.microsoft.com/office/drawing/2014/main" id="{3208DD48-6F76-5FA2-F60D-A1BC4AB28C56}"/>
              </a:ext>
            </a:extLst>
          </p:cNvPr>
          <p:cNvSpPr txBox="1"/>
          <p:nvPr/>
        </p:nvSpPr>
        <p:spPr>
          <a:xfrm>
            <a:off x="5171248" y="2041613"/>
            <a:ext cx="1584000" cy="360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1887</a:t>
            </a:r>
          </a:p>
        </p:txBody>
      </p:sp>
      <p:cxnSp>
        <p:nvCxnSpPr>
          <p:cNvPr id="55" name="Straight Connector 6">
            <a:extLst>
              <a:ext uri="{FF2B5EF4-FFF2-40B4-BE49-F238E27FC236}">
                <a16:creationId xmlns:a16="http://schemas.microsoft.com/office/drawing/2014/main" id="{B90E0FAC-5BF2-F79E-ECC5-5E6A64E31BAD}"/>
              </a:ext>
            </a:extLst>
          </p:cNvPr>
          <p:cNvCxnSpPr>
            <a:cxnSpLocks/>
          </p:cNvCxnSpPr>
          <p:nvPr/>
        </p:nvCxnSpPr>
        <p:spPr>
          <a:xfrm>
            <a:off x="7160148" y="2258566"/>
            <a:ext cx="0" cy="1866474"/>
          </a:xfrm>
          <a:prstGeom prst="line">
            <a:avLst/>
          </a:prstGeom>
          <a:ln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9">
            <a:extLst>
              <a:ext uri="{FF2B5EF4-FFF2-40B4-BE49-F238E27FC236}">
                <a16:creationId xmlns:a16="http://schemas.microsoft.com/office/drawing/2014/main" id="{BACFB4EF-6506-AD13-D5AA-E4CAD9176FFC}"/>
              </a:ext>
            </a:extLst>
          </p:cNvPr>
          <p:cNvCxnSpPr>
            <a:cxnSpLocks/>
          </p:cNvCxnSpPr>
          <p:nvPr/>
        </p:nvCxnSpPr>
        <p:spPr>
          <a:xfrm>
            <a:off x="7160148" y="4708386"/>
            <a:ext cx="0" cy="4743356"/>
          </a:xfrm>
          <a:prstGeom prst="line">
            <a:avLst/>
          </a:prstGeom>
          <a:ln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26">
            <a:extLst>
              <a:ext uri="{FF2B5EF4-FFF2-40B4-BE49-F238E27FC236}">
                <a16:creationId xmlns:a16="http://schemas.microsoft.com/office/drawing/2014/main" id="{B8FD39F0-876A-715A-57D5-0EFBFA34A4DF}"/>
              </a:ext>
            </a:extLst>
          </p:cNvPr>
          <p:cNvSpPr/>
          <p:nvPr/>
        </p:nvSpPr>
        <p:spPr>
          <a:xfrm>
            <a:off x="-826877" y="-661821"/>
            <a:ext cx="2726586" cy="2726586"/>
          </a:xfrm>
          <a:prstGeom prst="ellipse">
            <a:avLst/>
          </a:prstGeom>
          <a:solidFill>
            <a:srgbClr val="067875">
              <a:alpha val="20000"/>
            </a:srgbClr>
          </a:solidFill>
          <a:ln>
            <a:noFill/>
          </a:ln>
          <a:effectLst>
            <a:outerShdw blurRad="381000" algn="ctr" rotWithShape="0">
              <a:srgbClr val="000000">
                <a:alpha val="5000"/>
              </a:srgbClr>
            </a:outerShdw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2" name="Straight Connector 6">
            <a:extLst>
              <a:ext uri="{FF2B5EF4-FFF2-40B4-BE49-F238E27FC236}">
                <a16:creationId xmlns:a16="http://schemas.microsoft.com/office/drawing/2014/main" id="{BF56B9AC-8EB9-20B8-6FE0-5DD12022764F}"/>
              </a:ext>
            </a:extLst>
          </p:cNvPr>
          <p:cNvCxnSpPr>
            <a:cxnSpLocks/>
          </p:cNvCxnSpPr>
          <p:nvPr/>
        </p:nvCxnSpPr>
        <p:spPr>
          <a:xfrm>
            <a:off x="7160148" y="-1609217"/>
            <a:ext cx="0" cy="3398498"/>
          </a:xfrm>
          <a:prstGeom prst="line">
            <a:avLst/>
          </a:prstGeom>
          <a:ln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4FB0999-6EDE-CE08-9CE1-F5F764A2D607}"/>
              </a:ext>
            </a:extLst>
          </p:cNvPr>
          <p:cNvSpPr txBox="1"/>
          <p:nvPr/>
        </p:nvSpPr>
        <p:spPr>
          <a:xfrm>
            <a:off x="3077036" y="4567739"/>
            <a:ext cx="4777929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Ricardo Reis</a:t>
            </a:r>
          </a:p>
          <a:p>
            <a:pPr>
              <a:lnSpc>
                <a:spcPct val="80000"/>
              </a:lnSpc>
            </a:pPr>
            <a:r>
              <a:rPr lang="en-US" sz="3600" spc="-30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(1887-1935?)</a:t>
            </a:r>
          </a:p>
        </p:txBody>
      </p:sp>
      <p:pic>
        <p:nvPicPr>
          <p:cNvPr id="12" name="Imagem 1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B4B73AF8-4221-3EF3-06F6-F0BAA1F03D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651" y="1728933"/>
            <a:ext cx="9894469" cy="5186866"/>
          </a:xfrm>
          <a:prstGeom prst="rect">
            <a:avLst/>
          </a:prstGeom>
        </p:spPr>
      </p:pic>
      <p:pic>
        <p:nvPicPr>
          <p:cNvPr id="17" name="Imagem 16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D5078C57-61F1-147E-FBD4-075FC891EA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4" y="-8274683"/>
            <a:ext cx="12582344" cy="7793917"/>
          </a:xfrm>
          <a:prstGeom prst="rect">
            <a:avLst/>
          </a:prstGeom>
        </p:spPr>
      </p:pic>
      <p:pic>
        <p:nvPicPr>
          <p:cNvPr id="24" name="Imagem 23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5F883E1-3234-91D1-A9DE-7D584E6F995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30" y="-2865574"/>
            <a:ext cx="1987079" cy="19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10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23773 L 4.16667E-7 7.40741E-7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esenho de cores diferentes&#10;&#10;Descrição gerada automaticamente com confiança baixa">
            <a:extLst>
              <a:ext uri="{FF2B5EF4-FFF2-40B4-BE49-F238E27FC236}">
                <a16:creationId xmlns:a16="http://schemas.microsoft.com/office/drawing/2014/main" id="{DE98C27C-C096-4D3B-7B88-A2503E952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439" y="-302523"/>
            <a:ext cx="13658667" cy="1054045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80000">
                <a:srgbClr val="01000E">
                  <a:alpha val="63000"/>
                </a:srgbClr>
              </a:gs>
              <a:gs pos="48000">
                <a:srgbClr val="01000E">
                  <a:alpha val="97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1869876" y="4509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oup 29">
            <a:extLst>
              <a:ext uri="{FF2B5EF4-FFF2-40B4-BE49-F238E27FC236}">
                <a16:creationId xmlns:a16="http://schemas.microsoft.com/office/drawing/2014/main" id="{72914E74-1E82-458C-4D20-1FEB4BCAA57A}"/>
              </a:ext>
            </a:extLst>
          </p:cNvPr>
          <p:cNvGrpSpPr/>
          <p:nvPr/>
        </p:nvGrpSpPr>
        <p:grpSpPr>
          <a:xfrm>
            <a:off x="7787528" y="1802929"/>
            <a:ext cx="3899550" cy="1506840"/>
            <a:chOff x="4146865" y="953134"/>
            <a:chExt cx="3899550" cy="1506840"/>
          </a:xfrm>
        </p:grpSpPr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DF3AEDC0-5A50-3A9A-9712-C0FD75F67FC4}"/>
                </a:ext>
              </a:extLst>
            </p:cNvPr>
            <p:cNvSpPr txBox="1"/>
            <p:nvPr/>
          </p:nvSpPr>
          <p:spPr>
            <a:xfrm>
              <a:off x="4146865" y="2080831"/>
              <a:ext cx="3573205" cy="379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D05578EE-734E-1D7B-1A8A-55A321AFBDDE}"/>
                </a:ext>
              </a:extLst>
            </p:cNvPr>
            <p:cNvSpPr txBox="1"/>
            <p:nvPr/>
          </p:nvSpPr>
          <p:spPr>
            <a:xfrm>
              <a:off x="4146865" y="953134"/>
              <a:ext cx="3899550" cy="1144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Abafada a revolução da Monarquia do Norte luso,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expatriou-se para o Brasil. 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36" name="Group 21">
            <a:extLst>
              <a:ext uri="{FF2B5EF4-FFF2-40B4-BE49-F238E27FC236}">
                <a16:creationId xmlns:a16="http://schemas.microsoft.com/office/drawing/2014/main" id="{F5407B0C-64B5-2B41-7B44-B3ED733F099D}"/>
              </a:ext>
            </a:extLst>
          </p:cNvPr>
          <p:cNvGrpSpPr/>
          <p:nvPr/>
        </p:nvGrpSpPr>
        <p:grpSpPr>
          <a:xfrm>
            <a:off x="7050612" y="1932077"/>
            <a:ext cx="219075" cy="219075"/>
            <a:chOff x="3409949" y="1822187"/>
            <a:chExt cx="219075" cy="219075"/>
          </a:xfrm>
        </p:grpSpPr>
        <p:sp>
          <p:nvSpPr>
            <p:cNvPr id="37" name="Oval 4">
              <a:extLst>
                <a:ext uri="{FF2B5EF4-FFF2-40B4-BE49-F238E27FC236}">
                  <a16:creationId xmlns:a16="http://schemas.microsoft.com/office/drawing/2014/main" id="{C8790018-75D6-A15A-4DD6-CCF9E47FC320}"/>
                </a:ext>
              </a:extLst>
            </p:cNvPr>
            <p:cNvSpPr/>
            <p:nvPr/>
          </p:nvSpPr>
          <p:spPr>
            <a:xfrm>
              <a:off x="3409949" y="1822187"/>
              <a:ext cx="219075" cy="219075"/>
            </a:xfrm>
            <a:prstGeom prst="ellipse">
              <a:avLst/>
            </a:prstGeom>
            <a:solidFill>
              <a:srgbClr val="067875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38" name="Oval 5">
              <a:extLst>
                <a:ext uri="{FF2B5EF4-FFF2-40B4-BE49-F238E27FC236}">
                  <a16:creationId xmlns:a16="http://schemas.microsoft.com/office/drawing/2014/main" id="{8B64EE3F-7619-E3CE-07FB-4BD7D9CFDA6E}"/>
                </a:ext>
              </a:extLst>
            </p:cNvPr>
            <p:cNvSpPr/>
            <p:nvPr/>
          </p:nvSpPr>
          <p:spPr>
            <a:xfrm>
              <a:off x="3474241" y="1886479"/>
              <a:ext cx="90489" cy="90489"/>
            </a:xfrm>
            <a:prstGeom prst="ellipse">
              <a:avLst/>
            </a:prstGeom>
            <a:solidFill>
              <a:srgbClr val="067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sp>
        <p:nvSpPr>
          <p:cNvPr id="46" name="TextBox 12">
            <a:extLst>
              <a:ext uri="{FF2B5EF4-FFF2-40B4-BE49-F238E27FC236}">
                <a16:creationId xmlns:a16="http://schemas.microsoft.com/office/drawing/2014/main" id="{3208DD48-6F76-5FA2-F60D-A1BC4AB28C56}"/>
              </a:ext>
            </a:extLst>
          </p:cNvPr>
          <p:cNvSpPr txBox="1"/>
          <p:nvPr/>
        </p:nvSpPr>
        <p:spPr>
          <a:xfrm>
            <a:off x="5171248" y="2014719"/>
            <a:ext cx="1584000" cy="360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1919</a:t>
            </a:r>
          </a:p>
        </p:txBody>
      </p:sp>
      <p:cxnSp>
        <p:nvCxnSpPr>
          <p:cNvPr id="55" name="Straight Connector 6">
            <a:extLst>
              <a:ext uri="{FF2B5EF4-FFF2-40B4-BE49-F238E27FC236}">
                <a16:creationId xmlns:a16="http://schemas.microsoft.com/office/drawing/2014/main" id="{B90E0FAC-5BF2-F79E-ECC5-5E6A64E31BAD}"/>
              </a:ext>
            </a:extLst>
          </p:cNvPr>
          <p:cNvCxnSpPr>
            <a:cxnSpLocks/>
          </p:cNvCxnSpPr>
          <p:nvPr/>
        </p:nvCxnSpPr>
        <p:spPr>
          <a:xfrm>
            <a:off x="7160148" y="2258566"/>
            <a:ext cx="0" cy="5452419"/>
          </a:xfrm>
          <a:prstGeom prst="line">
            <a:avLst/>
          </a:prstGeom>
          <a:ln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26">
            <a:extLst>
              <a:ext uri="{FF2B5EF4-FFF2-40B4-BE49-F238E27FC236}">
                <a16:creationId xmlns:a16="http://schemas.microsoft.com/office/drawing/2014/main" id="{B8FD39F0-876A-715A-57D5-0EFBFA34A4DF}"/>
              </a:ext>
            </a:extLst>
          </p:cNvPr>
          <p:cNvSpPr/>
          <p:nvPr/>
        </p:nvSpPr>
        <p:spPr>
          <a:xfrm>
            <a:off x="-826877" y="-661821"/>
            <a:ext cx="2726586" cy="2726586"/>
          </a:xfrm>
          <a:prstGeom prst="ellipse">
            <a:avLst/>
          </a:prstGeom>
          <a:solidFill>
            <a:srgbClr val="067875">
              <a:alpha val="20000"/>
            </a:srgbClr>
          </a:solidFill>
          <a:ln>
            <a:noFill/>
          </a:ln>
          <a:effectLst>
            <a:outerShdw blurRad="381000" algn="ctr" rotWithShape="0">
              <a:srgbClr val="000000">
                <a:alpha val="5000"/>
              </a:srgbClr>
            </a:outerShdw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2" name="Straight Connector 6">
            <a:extLst>
              <a:ext uri="{FF2B5EF4-FFF2-40B4-BE49-F238E27FC236}">
                <a16:creationId xmlns:a16="http://schemas.microsoft.com/office/drawing/2014/main" id="{BF56B9AC-8EB9-20B8-6FE0-5DD12022764F}"/>
              </a:ext>
            </a:extLst>
          </p:cNvPr>
          <p:cNvCxnSpPr>
            <a:cxnSpLocks/>
          </p:cNvCxnSpPr>
          <p:nvPr/>
        </p:nvCxnSpPr>
        <p:spPr>
          <a:xfrm>
            <a:off x="7160148" y="-1609217"/>
            <a:ext cx="0" cy="3398498"/>
          </a:xfrm>
          <a:prstGeom prst="line">
            <a:avLst/>
          </a:prstGeom>
          <a:ln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2">
            <a:extLst>
              <a:ext uri="{FF2B5EF4-FFF2-40B4-BE49-F238E27FC236}">
                <a16:creationId xmlns:a16="http://schemas.microsoft.com/office/drawing/2014/main" id="{50328609-6C09-1FE5-D22F-0B1E4E0517CB}"/>
              </a:ext>
            </a:extLst>
          </p:cNvPr>
          <p:cNvSpPr txBox="1"/>
          <p:nvPr/>
        </p:nvSpPr>
        <p:spPr>
          <a:xfrm>
            <a:off x="3077036" y="4567739"/>
            <a:ext cx="4777929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Ricardo Reis</a:t>
            </a:r>
          </a:p>
          <a:p>
            <a:pPr>
              <a:lnSpc>
                <a:spcPct val="80000"/>
              </a:lnSpc>
            </a:pPr>
            <a:r>
              <a:rPr lang="en-US" sz="3600" spc="-30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(1887-1935?)</a:t>
            </a:r>
          </a:p>
        </p:txBody>
      </p:sp>
      <p:pic>
        <p:nvPicPr>
          <p:cNvPr id="11" name="Imagem 10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908838F7-52E3-2BE4-946C-5EE6148D6D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651" y="1728933"/>
            <a:ext cx="9894469" cy="5186866"/>
          </a:xfrm>
          <a:prstGeom prst="rect">
            <a:avLst/>
          </a:prstGeom>
        </p:spPr>
      </p:pic>
      <p:grpSp>
        <p:nvGrpSpPr>
          <p:cNvPr id="12" name="Group 29">
            <a:extLst>
              <a:ext uri="{FF2B5EF4-FFF2-40B4-BE49-F238E27FC236}">
                <a16:creationId xmlns:a16="http://schemas.microsoft.com/office/drawing/2014/main" id="{8DD2E4C0-FB97-D33A-6F10-1D317F11E092}"/>
              </a:ext>
            </a:extLst>
          </p:cNvPr>
          <p:cNvGrpSpPr/>
          <p:nvPr/>
        </p:nvGrpSpPr>
        <p:grpSpPr>
          <a:xfrm>
            <a:off x="7720495" y="9402155"/>
            <a:ext cx="3899550" cy="2255718"/>
            <a:chOff x="4146865" y="953134"/>
            <a:chExt cx="3899550" cy="2255718"/>
          </a:xfrm>
        </p:grpSpPr>
        <p:sp>
          <p:nvSpPr>
            <p:cNvPr id="17" name="TextBox 2">
              <a:extLst>
                <a:ext uri="{FF2B5EF4-FFF2-40B4-BE49-F238E27FC236}">
                  <a16:creationId xmlns:a16="http://schemas.microsoft.com/office/drawing/2014/main" id="{BA870723-B9B4-A909-9CFF-B628237A139D}"/>
                </a:ext>
              </a:extLst>
            </p:cNvPr>
            <p:cNvSpPr txBox="1"/>
            <p:nvPr/>
          </p:nvSpPr>
          <p:spPr>
            <a:xfrm>
              <a:off x="4146865" y="2080831"/>
              <a:ext cx="3573205" cy="1128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4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Daí ter lido os clássicos da literatura romana. Dedicou-se também aos gregos, tornando-se um “</a:t>
              </a:r>
              <a:r>
                <a:rPr lang="pt-BR" sz="1400" dirty="0" err="1">
                  <a:solidFill>
                    <a:schemeClr val="bg1"/>
                  </a:solidFill>
                  <a:latin typeface="Avenir Next LT Pro" panose="020B0504020202020204" pitchFamily="34" charset="0"/>
                </a:rPr>
                <a:t>semi-helenista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E278523F-5687-880D-CA49-A5983722BE04}"/>
                </a:ext>
              </a:extLst>
            </p:cNvPr>
            <p:cNvSpPr txBox="1"/>
            <p:nvPr/>
          </p:nvSpPr>
          <p:spPr>
            <a:xfrm>
              <a:off x="4146865" y="953134"/>
              <a:ext cx="3899550" cy="11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Nascido na cidade do Porto, estudou em colégio de jesuítas, onde aprendeu latim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25" name="Group 21">
            <a:extLst>
              <a:ext uri="{FF2B5EF4-FFF2-40B4-BE49-F238E27FC236}">
                <a16:creationId xmlns:a16="http://schemas.microsoft.com/office/drawing/2014/main" id="{2D277D60-E93C-BD53-6440-16438DB64AF3}"/>
              </a:ext>
            </a:extLst>
          </p:cNvPr>
          <p:cNvGrpSpPr/>
          <p:nvPr/>
        </p:nvGrpSpPr>
        <p:grpSpPr>
          <a:xfrm>
            <a:off x="6983579" y="9776964"/>
            <a:ext cx="219075" cy="219075"/>
            <a:chOff x="3409949" y="1822187"/>
            <a:chExt cx="219075" cy="219075"/>
          </a:xfrm>
        </p:grpSpPr>
        <p:sp>
          <p:nvSpPr>
            <p:cNvPr id="26" name="Oval 4">
              <a:extLst>
                <a:ext uri="{FF2B5EF4-FFF2-40B4-BE49-F238E27FC236}">
                  <a16:creationId xmlns:a16="http://schemas.microsoft.com/office/drawing/2014/main" id="{5902767F-1EE4-7F38-DD45-E8E1A55D19B6}"/>
                </a:ext>
              </a:extLst>
            </p:cNvPr>
            <p:cNvSpPr/>
            <p:nvPr/>
          </p:nvSpPr>
          <p:spPr>
            <a:xfrm>
              <a:off x="3409949" y="1822187"/>
              <a:ext cx="219075" cy="219075"/>
            </a:xfrm>
            <a:prstGeom prst="ellipse">
              <a:avLst/>
            </a:prstGeom>
            <a:solidFill>
              <a:srgbClr val="067875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27" name="Oval 5">
              <a:extLst>
                <a:ext uri="{FF2B5EF4-FFF2-40B4-BE49-F238E27FC236}">
                  <a16:creationId xmlns:a16="http://schemas.microsoft.com/office/drawing/2014/main" id="{46DD1DFE-D6DE-4143-BD4B-66CB00C74908}"/>
                </a:ext>
              </a:extLst>
            </p:cNvPr>
            <p:cNvSpPr/>
            <p:nvPr/>
          </p:nvSpPr>
          <p:spPr>
            <a:xfrm>
              <a:off x="3474241" y="1886479"/>
              <a:ext cx="90489" cy="90489"/>
            </a:xfrm>
            <a:prstGeom prst="ellipse">
              <a:avLst/>
            </a:prstGeom>
            <a:solidFill>
              <a:srgbClr val="067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BE2DD93-8104-8C8A-57AE-F5EDA376DD24}"/>
              </a:ext>
            </a:extLst>
          </p:cNvPr>
          <p:cNvGrpSpPr/>
          <p:nvPr/>
        </p:nvGrpSpPr>
        <p:grpSpPr>
          <a:xfrm>
            <a:off x="6983578" y="12128561"/>
            <a:ext cx="219075" cy="219075"/>
            <a:chOff x="3409948" y="3452549"/>
            <a:chExt cx="219075" cy="219075"/>
          </a:xfrm>
        </p:grpSpPr>
        <p:sp>
          <p:nvSpPr>
            <p:cNvPr id="29" name="Oval 7">
              <a:extLst>
                <a:ext uri="{FF2B5EF4-FFF2-40B4-BE49-F238E27FC236}">
                  <a16:creationId xmlns:a16="http://schemas.microsoft.com/office/drawing/2014/main" id="{80F15595-FFBA-D051-C50E-FF8F00F6A94F}"/>
                </a:ext>
              </a:extLst>
            </p:cNvPr>
            <p:cNvSpPr/>
            <p:nvPr/>
          </p:nvSpPr>
          <p:spPr>
            <a:xfrm>
              <a:off x="3409948" y="3452549"/>
              <a:ext cx="219075" cy="219075"/>
            </a:xfrm>
            <a:prstGeom prst="ellipse">
              <a:avLst/>
            </a:prstGeom>
            <a:solidFill>
              <a:srgbClr val="067875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30" name="Oval 8">
              <a:extLst>
                <a:ext uri="{FF2B5EF4-FFF2-40B4-BE49-F238E27FC236}">
                  <a16:creationId xmlns:a16="http://schemas.microsoft.com/office/drawing/2014/main" id="{44F787BD-3F1F-6A49-13D4-D3A759933181}"/>
                </a:ext>
              </a:extLst>
            </p:cNvPr>
            <p:cNvSpPr/>
            <p:nvPr/>
          </p:nvSpPr>
          <p:spPr>
            <a:xfrm>
              <a:off x="3474240" y="3516841"/>
              <a:ext cx="90489" cy="90489"/>
            </a:xfrm>
            <a:prstGeom prst="ellipse">
              <a:avLst/>
            </a:prstGeom>
            <a:solidFill>
              <a:srgbClr val="067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C00D71F-AC3D-3FCE-3420-8B2FB3A657AF}"/>
              </a:ext>
            </a:extLst>
          </p:cNvPr>
          <p:cNvGrpSpPr/>
          <p:nvPr/>
        </p:nvGrpSpPr>
        <p:grpSpPr>
          <a:xfrm>
            <a:off x="7720495" y="11910735"/>
            <a:ext cx="3647388" cy="846607"/>
            <a:chOff x="4146865" y="3506026"/>
            <a:chExt cx="3647388" cy="846607"/>
          </a:xfrm>
        </p:grpSpPr>
        <p:sp>
          <p:nvSpPr>
            <p:cNvPr id="32" name="TextBox 10">
              <a:extLst>
                <a:ext uri="{FF2B5EF4-FFF2-40B4-BE49-F238E27FC236}">
                  <a16:creationId xmlns:a16="http://schemas.microsoft.com/office/drawing/2014/main" id="{485845AD-BCA6-6FFB-8164-C0645CCD2CA6}"/>
                </a:ext>
              </a:extLst>
            </p:cNvPr>
            <p:cNvSpPr txBox="1"/>
            <p:nvPr/>
          </p:nvSpPr>
          <p:spPr>
            <a:xfrm>
              <a:off x="4146866" y="3973490"/>
              <a:ext cx="3647387" cy="379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Era monarquista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33" name="TextBox 11">
              <a:extLst>
                <a:ext uri="{FF2B5EF4-FFF2-40B4-BE49-F238E27FC236}">
                  <a16:creationId xmlns:a16="http://schemas.microsoft.com/office/drawing/2014/main" id="{258E5FAA-7F2F-F023-E943-144F42EE62DA}"/>
                </a:ext>
              </a:extLst>
            </p:cNvPr>
            <p:cNvSpPr txBox="1"/>
            <p:nvPr/>
          </p:nvSpPr>
          <p:spPr>
            <a:xfrm>
              <a:off x="4146865" y="3506026"/>
              <a:ext cx="3307701" cy="418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Formou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-se em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Medicina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sp>
        <p:nvSpPr>
          <p:cNvPr id="34" name="TextBox 12">
            <a:extLst>
              <a:ext uri="{FF2B5EF4-FFF2-40B4-BE49-F238E27FC236}">
                <a16:creationId xmlns:a16="http://schemas.microsoft.com/office/drawing/2014/main" id="{15E6D7A1-293C-3098-C195-B1E8F7F7997D}"/>
              </a:ext>
            </a:extLst>
          </p:cNvPr>
          <p:cNvSpPr txBox="1"/>
          <p:nvPr/>
        </p:nvSpPr>
        <p:spPr>
          <a:xfrm>
            <a:off x="5104215" y="9886500"/>
            <a:ext cx="1584000" cy="360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1887</a:t>
            </a:r>
          </a:p>
        </p:txBody>
      </p:sp>
      <p:cxnSp>
        <p:nvCxnSpPr>
          <p:cNvPr id="35" name="Straight Connector 6">
            <a:extLst>
              <a:ext uri="{FF2B5EF4-FFF2-40B4-BE49-F238E27FC236}">
                <a16:creationId xmlns:a16="http://schemas.microsoft.com/office/drawing/2014/main" id="{EC1DE9E5-2A83-2617-7A96-0678F12D5B02}"/>
              </a:ext>
            </a:extLst>
          </p:cNvPr>
          <p:cNvCxnSpPr>
            <a:cxnSpLocks/>
          </p:cNvCxnSpPr>
          <p:nvPr/>
        </p:nvCxnSpPr>
        <p:spPr>
          <a:xfrm>
            <a:off x="7093115" y="10103453"/>
            <a:ext cx="0" cy="1866474"/>
          </a:xfrm>
          <a:prstGeom prst="line">
            <a:avLst/>
          </a:prstGeom>
          <a:ln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386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Desenho de cores diferentes&#10;&#10;Descrição gerada automaticamente com confiança baixa">
            <a:extLst>
              <a:ext uri="{FF2B5EF4-FFF2-40B4-BE49-F238E27FC236}">
                <a16:creationId xmlns:a16="http://schemas.microsoft.com/office/drawing/2014/main" id="{ECEAC7A3-4610-2355-5FA1-FA1B1B205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439" y="-302523"/>
            <a:ext cx="13658667" cy="1054045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82000"/>
                </a:srgbClr>
              </a:gs>
              <a:gs pos="4000">
                <a:srgbClr val="01000E">
                  <a:alpha val="6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963181A-267A-E40B-DA68-CEB3BA39BB58}"/>
              </a:ext>
            </a:extLst>
          </p:cNvPr>
          <p:cNvSpPr txBox="1"/>
          <p:nvPr/>
        </p:nvSpPr>
        <p:spPr>
          <a:xfrm>
            <a:off x="986180" y="779293"/>
            <a:ext cx="6580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Ricardo Reis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7B90546-CF56-3037-99B3-EB9C96DEAD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29E8F6C-BB09-96E7-2041-E82E7E3054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7BD0C91D-D32D-5387-FC2E-E02F33B286CC}"/>
              </a:ext>
            </a:extLst>
          </p:cNvPr>
          <p:cNvSpPr txBox="1"/>
          <p:nvPr/>
        </p:nvSpPr>
        <p:spPr>
          <a:xfrm>
            <a:off x="1166195" y="566127"/>
            <a:ext cx="7067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MODERNISMO PORTUGUÊS</a:t>
            </a:r>
          </a:p>
        </p:txBody>
      </p:sp>
      <p:sp>
        <p:nvSpPr>
          <p:cNvPr id="10" name="Rectangle 28">
            <a:extLst>
              <a:ext uri="{FF2B5EF4-FFF2-40B4-BE49-F238E27FC236}">
                <a16:creationId xmlns:a16="http://schemas.microsoft.com/office/drawing/2014/main" id="{58D51F0F-28C5-9BD8-AF08-CF80CA3750DC}"/>
              </a:ext>
            </a:extLst>
          </p:cNvPr>
          <p:cNvSpPr/>
          <p:nvPr/>
        </p:nvSpPr>
        <p:spPr>
          <a:xfrm>
            <a:off x="1241005" y="2047292"/>
            <a:ext cx="6104400" cy="1933973"/>
          </a:xfrm>
          <a:prstGeom prst="roundRect">
            <a:avLst>
              <a:gd name="adj" fmla="val 2653"/>
            </a:avLst>
          </a:prstGeom>
          <a:solidFill>
            <a:srgbClr val="056768"/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11" name="TextBox 29">
            <a:extLst>
              <a:ext uri="{FF2B5EF4-FFF2-40B4-BE49-F238E27FC236}">
                <a16:creationId xmlns:a16="http://schemas.microsoft.com/office/drawing/2014/main" id="{EA7D41F9-A3BF-112F-11DE-EF0BAD4A42A1}"/>
              </a:ext>
            </a:extLst>
          </p:cNvPr>
          <p:cNvSpPr txBox="1"/>
          <p:nvPr/>
        </p:nvSpPr>
        <p:spPr>
          <a:xfrm>
            <a:off x="1468942" y="2631716"/>
            <a:ext cx="5219804" cy="144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spc="-150" dirty="0">
                <a:solidFill>
                  <a:schemeClr val="bg1"/>
                </a:solidFill>
                <a:latin typeface="Causten Semi Bold" panose="00000700000000000000" pitchFamily="50" charset="0"/>
                <a:cs typeface="Sora ExtraBold" pitchFamily="2" charset="0"/>
              </a:rPr>
              <a:t>Intelectualista (neoclássico) </a:t>
            </a:r>
          </a:p>
          <a:p>
            <a:pPr>
              <a:lnSpc>
                <a:spcPct val="80000"/>
              </a:lnSpc>
            </a:pPr>
            <a:r>
              <a:rPr lang="en-US" sz="3600" b="1" spc="-150" dirty="0">
                <a:solidFill>
                  <a:schemeClr val="bg1"/>
                </a:solidFill>
                <a:latin typeface="Causten Semi Bold" panose="00000700000000000000" pitchFamily="50" charset="0"/>
                <a:cs typeface="Sora ExtraBold" pitchFamily="2" charset="0"/>
              </a:rPr>
              <a:t>de ver o mundo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5CD99349-F644-CF60-1AEC-99CBFDAFB0B8}"/>
              </a:ext>
            </a:extLst>
          </p:cNvPr>
          <p:cNvSpPr txBox="1"/>
          <p:nvPr/>
        </p:nvSpPr>
        <p:spPr>
          <a:xfrm>
            <a:off x="1455879" y="2216529"/>
            <a:ext cx="4021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2000" kern="0" dirty="0">
                <a:solidFill>
                  <a:schemeClr val="bg1"/>
                </a:solidFill>
                <a:latin typeface="Causten Light" panose="00000400000000000000" pitchFamily="50" charset="0"/>
                <a:cs typeface="Mondia" panose="02000500060000000003" pitchFamily="50" charset="0"/>
                <a:sym typeface="Arial"/>
              </a:rPr>
              <a:t>Poeta ligado ao modo</a:t>
            </a:r>
          </a:p>
        </p:txBody>
      </p:sp>
      <p:sp>
        <p:nvSpPr>
          <p:cNvPr id="26" name="Rectangle 24">
            <a:extLst>
              <a:ext uri="{FF2B5EF4-FFF2-40B4-BE49-F238E27FC236}">
                <a16:creationId xmlns:a16="http://schemas.microsoft.com/office/drawing/2014/main" id="{CA6491CF-D05A-3317-B7B0-E4EFA72A2CB5}"/>
              </a:ext>
            </a:extLst>
          </p:cNvPr>
          <p:cNvSpPr/>
          <p:nvPr/>
        </p:nvSpPr>
        <p:spPr>
          <a:xfrm rot="5400000">
            <a:off x="2855179" y="2654770"/>
            <a:ext cx="935160" cy="4163508"/>
          </a:xfrm>
          <a:prstGeom prst="rect">
            <a:avLst/>
          </a:prstGeom>
          <a:noFill/>
          <a:ln>
            <a:solidFill>
              <a:srgbClr val="056768"/>
            </a:solidFill>
          </a:ln>
          <a:effectLst>
            <a:outerShdw blurRad="520700" dist="38100" dir="5400000" sx="93000" sy="93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sp>
        <p:nvSpPr>
          <p:cNvPr id="27" name="TextBox 25">
            <a:extLst>
              <a:ext uri="{FF2B5EF4-FFF2-40B4-BE49-F238E27FC236}">
                <a16:creationId xmlns:a16="http://schemas.microsoft.com/office/drawing/2014/main" id="{8E6156DB-1F14-660A-EEBD-2014998B8030}"/>
              </a:ext>
            </a:extLst>
          </p:cNvPr>
          <p:cNvSpPr txBox="1"/>
          <p:nvPr/>
        </p:nvSpPr>
        <p:spPr>
          <a:xfrm>
            <a:off x="1252795" y="4420091"/>
            <a:ext cx="4151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Via a natureza como a única forma sadia de vida </a:t>
            </a:r>
            <a:r>
              <a:rPr 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(</a:t>
            </a:r>
            <a:r>
              <a:rPr lang="pt-BR" i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locus</a:t>
            </a:r>
            <a:r>
              <a:rPr lang="pt-BR" i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</a:t>
            </a:r>
            <a:r>
              <a:rPr lang="pt-BR" i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amenus</a:t>
            </a:r>
            <a:r>
              <a:rPr lang="pt-BR" i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)</a:t>
            </a:r>
            <a:endParaRPr lang="en-US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4" name="Rectangle 24">
            <a:extLst>
              <a:ext uri="{FF2B5EF4-FFF2-40B4-BE49-F238E27FC236}">
                <a16:creationId xmlns:a16="http://schemas.microsoft.com/office/drawing/2014/main" id="{48CC59D4-321D-0366-B64F-32D088193910}"/>
              </a:ext>
            </a:extLst>
          </p:cNvPr>
          <p:cNvSpPr/>
          <p:nvPr/>
        </p:nvSpPr>
        <p:spPr>
          <a:xfrm rot="5400000">
            <a:off x="4801685" y="3660003"/>
            <a:ext cx="935160" cy="4163508"/>
          </a:xfrm>
          <a:prstGeom prst="rect">
            <a:avLst/>
          </a:prstGeom>
          <a:noFill/>
          <a:ln>
            <a:solidFill>
              <a:srgbClr val="056768"/>
            </a:solidFill>
          </a:ln>
          <a:effectLst>
            <a:outerShdw blurRad="520700" dist="38100" dir="5400000" sx="93000" sy="93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sp>
        <p:nvSpPr>
          <p:cNvPr id="35" name="TextBox 25">
            <a:extLst>
              <a:ext uri="{FF2B5EF4-FFF2-40B4-BE49-F238E27FC236}">
                <a16:creationId xmlns:a16="http://schemas.microsoft.com/office/drawing/2014/main" id="{A535EF3D-0887-48A4-E385-1E1C7398BC14}"/>
              </a:ext>
            </a:extLst>
          </p:cNvPr>
          <p:cNvSpPr txBox="1"/>
          <p:nvPr/>
        </p:nvSpPr>
        <p:spPr>
          <a:xfrm>
            <a:off x="3187509" y="5425324"/>
            <a:ext cx="4157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Defendeu o paganismo clássico </a:t>
            </a:r>
          </a:p>
          <a:p>
            <a:pPr algn="ctr"/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e o panteísmo</a:t>
            </a:r>
            <a:endParaRPr lang="en-US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pic>
        <p:nvPicPr>
          <p:cNvPr id="15" name="Imagem 14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4CF618C9-A727-C98F-4BE1-68B7A823B4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4" r="12559"/>
          <a:stretch/>
        </p:blipFill>
        <p:spPr>
          <a:xfrm>
            <a:off x="7736934" y="1728933"/>
            <a:ext cx="4213773" cy="518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52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3.33333E-6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4.16667E-6 0.07245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6615 7.40741E-7 " pathEditMode="relative" rAng="0" ptsTypes="AA">
                                      <p:cBhvr>
                                        <p:cTn id="26" dur="7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0.06615 4.07407E-6 " pathEditMode="relative" rAng="0" ptsTypes="AA">
                                      <p:cBhvr>
                                        <p:cTn id="31" dur="75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-0.06614 1.48148E-6 " pathEditMode="relative" rAng="0" ptsTypes="AA">
                                      <p:cBhvr>
                                        <p:cTn id="38" dur="75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06615 -3.7037E-6 " pathEditMode="relative" rAng="0" ptsTypes="AA">
                                      <p:cBhvr>
                                        <p:cTn id="43" dur="75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1" grpId="1"/>
      <p:bldP spid="24" grpId="0"/>
      <p:bldP spid="26" grpId="0" animBg="1"/>
      <p:bldP spid="26" grpId="1" animBg="1"/>
      <p:bldP spid="27" grpId="0"/>
      <p:bldP spid="27" grpId="1"/>
      <p:bldP spid="34" grpId="0" animBg="1"/>
      <p:bldP spid="34" grpId="1" animBg="1"/>
      <p:bldP spid="35" grpId="0"/>
      <p:bldP spid="3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Desenho de cores diferentes&#10;&#10;Descrição gerada automaticamente com confiança baixa">
            <a:extLst>
              <a:ext uri="{FF2B5EF4-FFF2-40B4-BE49-F238E27FC236}">
                <a16:creationId xmlns:a16="http://schemas.microsoft.com/office/drawing/2014/main" id="{DBFA041C-C3D7-0777-EF73-BAA36C178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439" y="-302523"/>
            <a:ext cx="13658667" cy="1054045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82000"/>
                </a:srgbClr>
              </a:gs>
              <a:gs pos="4000">
                <a:srgbClr val="01000E">
                  <a:alpha val="6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963181A-267A-E40B-DA68-CEB3BA39BB58}"/>
              </a:ext>
            </a:extLst>
          </p:cNvPr>
          <p:cNvSpPr txBox="1"/>
          <p:nvPr/>
        </p:nvSpPr>
        <p:spPr>
          <a:xfrm>
            <a:off x="986180" y="779293"/>
            <a:ext cx="6580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Ricardo Reis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7B90546-CF56-3037-99B3-EB9C96DEAD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29E8F6C-BB09-96E7-2041-E82E7E3054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7BD0C91D-D32D-5387-FC2E-E02F33B286CC}"/>
              </a:ext>
            </a:extLst>
          </p:cNvPr>
          <p:cNvSpPr txBox="1"/>
          <p:nvPr/>
        </p:nvSpPr>
        <p:spPr>
          <a:xfrm>
            <a:off x="1166195" y="566127"/>
            <a:ext cx="7067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MODERNISMO PORTUGUÊS</a:t>
            </a:r>
          </a:p>
        </p:txBody>
      </p:sp>
      <p:sp>
        <p:nvSpPr>
          <p:cNvPr id="13" name="Rectangle 28">
            <a:extLst>
              <a:ext uri="{FF2B5EF4-FFF2-40B4-BE49-F238E27FC236}">
                <a16:creationId xmlns:a16="http://schemas.microsoft.com/office/drawing/2014/main" id="{7E70ED15-E296-0000-AE5D-5652732C0721}"/>
              </a:ext>
            </a:extLst>
          </p:cNvPr>
          <p:cNvSpPr/>
          <p:nvPr/>
        </p:nvSpPr>
        <p:spPr>
          <a:xfrm>
            <a:off x="5149925" y="2025147"/>
            <a:ext cx="6226593" cy="2184921"/>
          </a:xfrm>
          <a:prstGeom prst="roundRect">
            <a:avLst>
              <a:gd name="adj" fmla="val 2653"/>
            </a:avLst>
          </a:prstGeom>
          <a:solidFill>
            <a:srgbClr val="056768"/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15" name="TextBox 29">
            <a:extLst>
              <a:ext uri="{FF2B5EF4-FFF2-40B4-BE49-F238E27FC236}">
                <a16:creationId xmlns:a16="http://schemas.microsoft.com/office/drawing/2014/main" id="{9EDCE627-D219-A1E4-CE98-10E76060180F}"/>
              </a:ext>
            </a:extLst>
          </p:cNvPr>
          <p:cNvSpPr txBox="1"/>
          <p:nvPr/>
        </p:nvSpPr>
        <p:spPr>
          <a:xfrm>
            <a:off x="5312548" y="2520136"/>
            <a:ext cx="5503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4000" b="1" spc="-150" dirty="0">
                <a:solidFill>
                  <a:schemeClr val="bg1"/>
                </a:solidFill>
                <a:latin typeface="Causten Semi Bold" panose="00000700000000000000" pitchFamily="50" charset="0"/>
                <a:cs typeface="Sora ExtraBold" pitchFamily="2" charset="0"/>
              </a:rPr>
              <a:t>Mostrou intensa preocupação com o passar do tempo</a:t>
            </a:r>
            <a:endParaRPr lang="en-US" sz="4000" b="1" spc="-150" dirty="0">
              <a:solidFill>
                <a:schemeClr val="bg1"/>
              </a:solidFill>
              <a:latin typeface="Causten Semi Bold" panose="00000700000000000000" pitchFamily="50" charset="0"/>
              <a:cs typeface="Sora ExtraBold" pitchFamily="2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6EF77550-60A0-25EA-51DC-560C1E85B844}"/>
              </a:ext>
            </a:extLst>
          </p:cNvPr>
          <p:cNvSpPr txBox="1"/>
          <p:nvPr/>
        </p:nvSpPr>
        <p:spPr>
          <a:xfrm>
            <a:off x="5234170" y="2110156"/>
            <a:ext cx="4021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2000" i="1" kern="0" dirty="0">
                <a:solidFill>
                  <a:schemeClr val="bg1"/>
                </a:solidFill>
                <a:latin typeface="Causten Light" panose="00000400000000000000" pitchFamily="50" charset="0"/>
                <a:cs typeface="Mondia" panose="02000500060000000003" pitchFamily="50" charset="0"/>
                <a:sym typeface="Arial"/>
              </a:rPr>
              <a:t>CARPE DIEM</a:t>
            </a:r>
          </a:p>
        </p:txBody>
      </p:sp>
      <p:sp>
        <p:nvSpPr>
          <p:cNvPr id="28" name="Rectangle 24">
            <a:extLst>
              <a:ext uri="{FF2B5EF4-FFF2-40B4-BE49-F238E27FC236}">
                <a16:creationId xmlns:a16="http://schemas.microsoft.com/office/drawing/2014/main" id="{8641748B-BDFF-612F-4EAE-416CB0BB63FD}"/>
              </a:ext>
            </a:extLst>
          </p:cNvPr>
          <p:cNvSpPr/>
          <p:nvPr/>
        </p:nvSpPr>
        <p:spPr>
          <a:xfrm>
            <a:off x="6047108" y="4375529"/>
            <a:ext cx="4432226" cy="710788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56768"/>
            </a:solidFill>
          </a:ln>
          <a:effectLst>
            <a:outerShdw blurRad="520700" dist="38100" dir="5400000" sx="93000" sy="93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pt-BR" sz="2000" dirty="0">
                <a:solidFill>
                  <a:srgbClr val="121C29"/>
                </a:solidFill>
                <a:latin typeface="Avenir Next LT Pro" panose="020B0504020202020204" pitchFamily="34" charset="0"/>
                <a:cs typeface="Sora ExtraBold" pitchFamily="2" charset="0"/>
              </a:rPr>
              <a:t>Optando pelo presente eterno</a:t>
            </a:r>
          </a:p>
        </p:txBody>
      </p:sp>
      <p:pic>
        <p:nvPicPr>
          <p:cNvPr id="11" name="Imagem 10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15DBF9FD-800E-134E-8185-C7A3D164A4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4" r="12559"/>
          <a:stretch/>
        </p:blipFill>
        <p:spPr>
          <a:xfrm>
            <a:off x="1229812" y="1728933"/>
            <a:ext cx="4213773" cy="518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4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4.81481E-6 L -0.06615 4.81481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E6FF9CEE-A257-3EDF-DCFF-7A14D93BE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"/>
            <a:ext cx="12844133" cy="952004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90000"/>
                </a:srgbClr>
              </a:gs>
              <a:gs pos="4000">
                <a:srgbClr val="01000E">
                  <a:alpha val="89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ctangle: Rounded Corners 7">
            <a:extLst>
              <a:ext uri="{FF2B5EF4-FFF2-40B4-BE49-F238E27FC236}">
                <a16:creationId xmlns:a16="http://schemas.microsoft.com/office/drawing/2014/main" id="{7C253134-7B5F-73CD-7338-2F7DB26CBAF2}"/>
              </a:ext>
            </a:extLst>
          </p:cNvPr>
          <p:cNvSpPr/>
          <p:nvPr/>
        </p:nvSpPr>
        <p:spPr>
          <a:xfrm>
            <a:off x="3125599" y="1911778"/>
            <a:ext cx="2801132" cy="960585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2800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Ortonímica</a:t>
            </a:r>
            <a:endParaRPr lang="en-US" sz="20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2" name="Rectangle: Rounded Corners 7">
            <a:extLst>
              <a:ext uri="{FF2B5EF4-FFF2-40B4-BE49-F238E27FC236}">
                <a16:creationId xmlns:a16="http://schemas.microsoft.com/office/drawing/2014/main" id="{9F8688F5-FD37-802A-1518-BDA5014D7932}"/>
              </a:ext>
            </a:extLst>
          </p:cNvPr>
          <p:cNvSpPr/>
          <p:nvPr/>
        </p:nvSpPr>
        <p:spPr>
          <a:xfrm>
            <a:off x="6949449" y="1911778"/>
            <a:ext cx="2801132" cy="960585"/>
          </a:xfrm>
          <a:prstGeom prst="roundRect">
            <a:avLst>
              <a:gd name="adj" fmla="val 2280"/>
            </a:avLst>
          </a:prstGeom>
          <a:solidFill>
            <a:srgbClr val="056768">
              <a:alpha val="15000"/>
            </a:srgbClr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2400" b="1" dirty="0" err="1">
                <a:solidFill>
                  <a:schemeClr val="bg1">
                    <a:alpha val="15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Heteronímica</a:t>
            </a:r>
            <a:endParaRPr lang="en-US" sz="2400" b="1" dirty="0">
              <a:solidFill>
                <a:schemeClr val="bg1">
                  <a:alpha val="15000"/>
                </a:schemeClr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2" name="Rectangle 15">
            <a:extLst>
              <a:ext uri="{FF2B5EF4-FFF2-40B4-BE49-F238E27FC236}">
                <a16:creationId xmlns:a16="http://schemas.microsoft.com/office/drawing/2014/main" id="{76ECC5C1-FC74-B57A-277C-9BF39582EFD8}"/>
              </a:ext>
            </a:extLst>
          </p:cNvPr>
          <p:cNvSpPr/>
          <p:nvPr/>
        </p:nvSpPr>
        <p:spPr>
          <a:xfrm>
            <a:off x="3137552" y="3000186"/>
            <a:ext cx="2801131" cy="3191560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1A192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2CE93EC4-3446-BB87-586C-44C5B152FBCC}"/>
              </a:ext>
            </a:extLst>
          </p:cNvPr>
          <p:cNvSpPr txBox="1"/>
          <p:nvPr/>
        </p:nvSpPr>
        <p:spPr>
          <a:xfrm>
            <a:off x="3240023" y="3196414"/>
            <a:ext cx="2569105" cy="86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sz="2200" dirty="0">
                <a:solidFill>
                  <a:schemeClr val="bg1"/>
                </a:solidFill>
                <a:latin typeface="Avenir Next LT Pro" panose="020B0604020202020204" charset="0"/>
              </a:rPr>
              <a:t>Fernando Pessoa, </a:t>
            </a:r>
            <a:r>
              <a:rPr lang="pt-BR" sz="2200" b="0" i="1" dirty="0">
                <a:solidFill>
                  <a:schemeClr val="bg1"/>
                </a:solidFill>
                <a:latin typeface="Avenir Next LT Pro" panose="020B0604020202020204" charset="0"/>
              </a:rPr>
              <a:t>ele mesmo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EB6D1D7D-521C-BEA2-79C7-D16B68089372}"/>
              </a:ext>
            </a:extLst>
          </p:cNvPr>
          <p:cNvSpPr txBox="1"/>
          <p:nvPr/>
        </p:nvSpPr>
        <p:spPr>
          <a:xfrm>
            <a:off x="986180" y="648663"/>
            <a:ext cx="7753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Modernismo português</a:t>
            </a:r>
          </a:p>
        </p:txBody>
      </p:sp>
      <p:pic>
        <p:nvPicPr>
          <p:cNvPr id="10" name="Imagem 9" descr="Foto preta e branca de homem de bigode e chapéu&#10;&#10;Descrição gerada automaticamente">
            <a:extLst>
              <a:ext uri="{FF2B5EF4-FFF2-40B4-BE49-F238E27FC236}">
                <a16:creationId xmlns:a16="http://schemas.microsoft.com/office/drawing/2014/main" id="{9B3A782F-6551-CE82-AD64-CE1490CFC4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677" y="-2219426"/>
            <a:ext cx="16821775" cy="946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5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58333E-6 -3.33333E-6 L -4.58333E-6 0.07246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91667E-6 7.40741E-7 L 2.91667E-6 0.07245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/>
      <p:bldP spid="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Desenho de cores diferentes&#10;&#10;Descrição gerada automaticamente com confiança baixa">
            <a:extLst>
              <a:ext uri="{FF2B5EF4-FFF2-40B4-BE49-F238E27FC236}">
                <a16:creationId xmlns:a16="http://schemas.microsoft.com/office/drawing/2014/main" id="{D2FC5980-4228-BFCA-F271-D10DFF30D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439" y="-302523"/>
            <a:ext cx="13658667" cy="1054045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82000"/>
                </a:srgbClr>
              </a:gs>
              <a:gs pos="4000">
                <a:srgbClr val="01000E">
                  <a:alpha val="6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963181A-267A-E40B-DA68-CEB3BA39BB58}"/>
              </a:ext>
            </a:extLst>
          </p:cNvPr>
          <p:cNvSpPr txBox="1"/>
          <p:nvPr/>
        </p:nvSpPr>
        <p:spPr>
          <a:xfrm>
            <a:off x="986180" y="779293"/>
            <a:ext cx="6580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Ricardo Reis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7B90546-CF56-3037-99B3-EB9C96DEAD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29E8F6C-BB09-96E7-2041-E82E7E3054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7BD0C91D-D32D-5387-FC2E-E02F33B286CC}"/>
              </a:ext>
            </a:extLst>
          </p:cNvPr>
          <p:cNvSpPr txBox="1"/>
          <p:nvPr/>
        </p:nvSpPr>
        <p:spPr>
          <a:xfrm>
            <a:off x="1166195" y="566127"/>
            <a:ext cx="7067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MODERNISMO PORTUGUÊS</a:t>
            </a:r>
          </a:p>
        </p:txBody>
      </p:sp>
      <p:sp>
        <p:nvSpPr>
          <p:cNvPr id="13" name="Rectangle 28">
            <a:extLst>
              <a:ext uri="{FF2B5EF4-FFF2-40B4-BE49-F238E27FC236}">
                <a16:creationId xmlns:a16="http://schemas.microsoft.com/office/drawing/2014/main" id="{7E70ED15-E296-0000-AE5D-5652732C0721}"/>
              </a:ext>
            </a:extLst>
          </p:cNvPr>
          <p:cNvSpPr/>
          <p:nvPr/>
        </p:nvSpPr>
        <p:spPr>
          <a:xfrm>
            <a:off x="1097880" y="2124797"/>
            <a:ext cx="6764071" cy="2339619"/>
          </a:xfrm>
          <a:prstGeom prst="roundRect">
            <a:avLst>
              <a:gd name="adj" fmla="val 2653"/>
            </a:avLst>
          </a:prstGeom>
          <a:solidFill>
            <a:srgbClr val="056768"/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15" name="TextBox 29">
            <a:extLst>
              <a:ext uri="{FF2B5EF4-FFF2-40B4-BE49-F238E27FC236}">
                <a16:creationId xmlns:a16="http://schemas.microsoft.com/office/drawing/2014/main" id="{9EDCE627-D219-A1E4-CE98-10E76060180F}"/>
              </a:ext>
            </a:extLst>
          </p:cNvPr>
          <p:cNvSpPr txBox="1"/>
          <p:nvPr/>
        </p:nvSpPr>
        <p:spPr>
          <a:xfrm>
            <a:off x="1252795" y="2244360"/>
            <a:ext cx="6071677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3600" b="1" spc="-150" dirty="0">
                <a:solidFill>
                  <a:schemeClr val="bg1"/>
                </a:solidFill>
                <a:latin typeface="Causten Semi Bold" panose="00000700000000000000" pitchFamily="50" charset="0"/>
                <a:cs typeface="Sora ExtraBold" pitchFamily="2" charset="0"/>
              </a:rPr>
              <a:t>Assumiu as filosofias de vida típicas do Classicismo e do Humanismo</a:t>
            </a:r>
            <a:endParaRPr lang="en-US" sz="3600" b="1" spc="-150" dirty="0">
              <a:solidFill>
                <a:schemeClr val="bg1"/>
              </a:solidFill>
              <a:latin typeface="Causten Semi Bold" panose="00000700000000000000" pitchFamily="50" charset="0"/>
              <a:cs typeface="Sora ExtraBold" pitchFamily="2" charset="0"/>
            </a:endParaRPr>
          </a:p>
        </p:txBody>
      </p:sp>
      <p:sp>
        <p:nvSpPr>
          <p:cNvPr id="26" name="Rectangle: Rounded Corners 7">
            <a:extLst>
              <a:ext uri="{FF2B5EF4-FFF2-40B4-BE49-F238E27FC236}">
                <a16:creationId xmlns:a16="http://schemas.microsoft.com/office/drawing/2014/main" id="{BD4B0895-10AB-F66A-B82C-793815F19DF6}"/>
              </a:ext>
            </a:extLst>
          </p:cNvPr>
          <p:cNvSpPr/>
          <p:nvPr/>
        </p:nvSpPr>
        <p:spPr>
          <a:xfrm>
            <a:off x="1777783" y="4191842"/>
            <a:ext cx="2043246" cy="5610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78B8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b="1" dirty="0" err="1">
                <a:solidFill>
                  <a:srgbClr val="1A1921"/>
                </a:solidFill>
                <a:latin typeface="Avenir Next LT Pro" panose="020B0504020202020204" pitchFamily="34" charset="0"/>
                <a:cs typeface="Sora ExtraBold" pitchFamily="2" charset="0"/>
              </a:rPr>
              <a:t>Hedonismo</a:t>
            </a:r>
            <a:endParaRPr lang="en-US" sz="1400" i="1" dirty="0">
              <a:solidFill>
                <a:srgbClr val="1A192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27" name="Rectangle: Rounded Corners 7">
            <a:extLst>
              <a:ext uri="{FF2B5EF4-FFF2-40B4-BE49-F238E27FC236}">
                <a16:creationId xmlns:a16="http://schemas.microsoft.com/office/drawing/2014/main" id="{B2A4C27D-C977-2626-1B6E-9405B8DB7F8F}"/>
              </a:ext>
            </a:extLst>
          </p:cNvPr>
          <p:cNvSpPr/>
          <p:nvPr/>
        </p:nvSpPr>
        <p:spPr>
          <a:xfrm>
            <a:off x="3523399" y="4179784"/>
            <a:ext cx="2043246" cy="5610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78B8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b="1" dirty="0" err="1">
                <a:solidFill>
                  <a:srgbClr val="1A1921"/>
                </a:solidFill>
                <a:latin typeface="Avenir Next LT Pro" panose="020B0504020202020204" pitchFamily="34" charset="0"/>
                <a:cs typeface="Sora ExtraBold" pitchFamily="2" charset="0"/>
              </a:rPr>
              <a:t>Epicurismo</a:t>
            </a:r>
            <a:endParaRPr lang="en-US" sz="1400" i="1" dirty="0">
              <a:solidFill>
                <a:srgbClr val="1A192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29" name="Rectangle: Rounded Corners 7">
            <a:extLst>
              <a:ext uri="{FF2B5EF4-FFF2-40B4-BE49-F238E27FC236}">
                <a16:creationId xmlns:a16="http://schemas.microsoft.com/office/drawing/2014/main" id="{03AE309C-471C-3E76-8EB3-A2A723182C1B}"/>
              </a:ext>
            </a:extLst>
          </p:cNvPr>
          <p:cNvSpPr/>
          <p:nvPr/>
        </p:nvSpPr>
        <p:spPr>
          <a:xfrm>
            <a:off x="5291569" y="4166721"/>
            <a:ext cx="2043246" cy="5610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78B8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b="1" dirty="0" err="1">
                <a:solidFill>
                  <a:srgbClr val="1A1921"/>
                </a:solidFill>
                <a:latin typeface="Avenir Next LT Pro" panose="020B0504020202020204" pitchFamily="34" charset="0"/>
                <a:cs typeface="Sora ExtraBold" pitchFamily="2" charset="0"/>
              </a:rPr>
              <a:t>Estoicismo</a:t>
            </a:r>
            <a:endParaRPr lang="en-US" sz="1400" i="1" dirty="0">
              <a:solidFill>
                <a:srgbClr val="1A192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pic>
        <p:nvPicPr>
          <p:cNvPr id="11" name="Imagem 10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9DBDEB21-A1EF-01F1-5A09-87F04B6CE9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4" r="12559"/>
          <a:stretch/>
        </p:blipFill>
        <p:spPr>
          <a:xfrm>
            <a:off x="7162779" y="431419"/>
            <a:ext cx="5267864" cy="648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25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Desenho de cores diferentes&#10;&#10;Descrição gerada automaticamente com confiança baixa">
            <a:extLst>
              <a:ext uri="{FF2B5EF4-FFF2-40B4-BE49-F238E27FC236}">
                <a16:creationId xmlns:a16="http://schemas.microsoft.com/office/drawing/2014/main" id="{F23C051E-CCB3-D906-B322-7B0838974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439" y="-302523"/>
            <a:ext cx="13658667" cy="1054045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82000"/>
                </a:srgbClr>
              </a:gs>
              <a:gs pos="4000">
                <a:srgbClr val="01000E">
                  <a:alpha val="6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-325439" y="83962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963181A-267A-E40B-DA68-CEB3BA39BB58}"/>
              </a:ext>
            </a:extLst>
          </p:cNvPr>
          <p:cNvSpPr txBox="1"/>
          <p:nvPr/>
        </p:nvSpPr>
        <p:spPr>
          <a:xfrm>
            <a:off x="986180" y="783133"/>
            <a:ext cx="6580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Ricardo Reis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7B90546-CF56-3037-99B3-EB9C96DEAD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29E8F6C-BB09-96E7-2041-E82E7E3054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7BD0C91D-D32D-5387-FC2E-E02F33B286CC}"/>
              </a:ext>
            </a:extLst>
          </p:cNvPr>
          <p:cNvSpPr txBox="1"/>
          <p:nvPr/>
        </p:nvSpPr>
        <p:spPr>
          <a:xfrm>
            <a:off x="1166195" y="566127"/>
            <a:ext cx="7067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MODERNISMO PORTUGUÊS</a:t>
            </a:r>
          </a:p>
        </p:txBody>
      </p:sp>
      <p:sp>
        <p:nvSpPr>
          <p:cNvPr id="10" name="Frame 23">
            <a:extLst>
              <a:ext uri="{FF2B5EF4-FFF2-40B4-BE49-F238E27FC236}">
                <a16:creationId xmlns:a16="http://schemas.microsoft.com/office/drawing/2014/main" id="{34DD764C-21B9-A3BA-C46E-1CC8766B7709}"/>
              </a:ext>
            </a:extLst>
          </p:cNvPr>
          <p:cNvSpPr/>
          <p:nvPr/>
        </p:nvSpPr>
        <p:spPr>
          <a:xfrm>
            <a:off x="1063123" y="2489439"/>
            <a:ext cx="4086364" cy="4086364"/>
          </a:xfrm>
          <a:prstGeom prst="frame">
            <a:avLst>
              <a:gd name="adj1" fmla="val 657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660400" dist="241300" dir="2700000" sx="95000" sy="95000" algn="tl" rotWithShape="0">
              <a:schemeClr val="bg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22">
            <a:extLst>
              <a:ext uri="{FF2B5EF4-FFF2-40B4-BE49-F238E27FC236}">
                <a16:creationId xmlns:a16="http://schemas.microsoft.com/office/drawing/2014/main" id="{F4B5A902-4497-4FF8-6F1C-905923692B9C}"/>
              </a:ext>
            </a:extLst>
          </p:cNvPr>
          <p:cNvSpPr/>
          <p:nvPr/>
        </p:nvSpPr>
        <p:spPr>
          <a:xfrm>
            <a:off x="1063123" y="2489439"/>
            <a:ext cx="4086364" cy="4086364"/>
          </a:xfrm>
          <a:prstGeom prst="frame">
            <a:avLst>
              <a:gd name="adj1" fmla="val 6570"/>
            </a:avLst>
          </a:prstGeom>
          <a:solidFill>
            <a:schemeClr val="bg1">
              <a:alpha val="25000"/>
            </a:schemeClr>
          </a:solidFill>
          <a:ln>
            <a:noFill/>
          </a:ln>
          <a:effectLst>
            <a:outerShdw blurRad="660400" dist="241300" dir="2700000" sx="95000" sy="95000" algn="tl" rotWithShape="0">
              <a:schemeClr val="bg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21">
            <a:extLst>
              <a:ext uri="{FF2B5EF4-FFF2-40B4-BE49-F238E27FC236}">
                <a16:creationId xmlns:a16="http://schemas.microsoft.com/office/drawing/2014/main" id="{B5612096-C882-2A13-B875-7DDFA9A2B81B}"/>
              </a:ext>
            </a:extLst>
          </p:cNvPr>
          <p:cNvSpPr/>
          <p:nvPr/>
        </p:nvSpPr>
        <p:spPr>
          <a:xfrm>
            <a:off x="1063123" y="2489439"/>
            <a:ext cx="4086364" cy="4086364"/>
          </a:xfrm>
          <a:prstGeom prst="frame">
            <a:avLst>
              <a:gd name="adj1" fmla="val 6570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660400" dist="241300" dir="2700000" sx="95000" sy="95000" algn="tl" rotWithShape="0">
              <a:schemeClr val="bg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ame 2">
            <a:extLst>
              <a:ext uri="{FF2B5EF4-FFF2-40B4-BE49-F238E27FC236}">
                <a16:creationId xmlns:a16="http://schemas.microsoft.com/office/drawing/2014/main" id="{1699037A-25C0-105A-CFA0-559DB0CDFFC7}"/>
              </a:ext>
            </a:extLst>
          </p:cNvPr>
          <p:cNvSpPr/>
          <p:nvPr/>
        </p:nvSpPr>
        <p:spPr>
          <a:xfrm>
            <a:off x="1063123" y="2489439"/>
            <a:ext cx="4086364" cy="4086364"/>
          </a:xfrm>
          <a:prstGeom prst="frame">
            <a:avLst>
              <a:gd name="adj1" fmla="val 6570"/>
            </a:avLst>
          </a:prstGeom>
          <a:solidFill>
            <a:srgbClr val="056768"/>
          </a:solidFill>
          <a:ln>
            <a:noFill/>
          </a:ln>
          <a:effectLst>
            <a:outerShdw blurRad="660400" dist="241300" dir="2700000" sx="95000" sy="95000" algn="tl" rotWithShape="0">
              <a:srgbClr val="05676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09F30581-31E6-F6E8-2FC8-E0FF26DD0FFE}"/>
              </a:ext>
            </a:extLst>
          </p:cNvPr>
          <p:cNvSpPr txBox="1"/>
          <p:nvPr/>
        </p:nvSpPr>
        <p:spPr>
          <a:xfrm>
            <a:off x="1635320" y="3847872"/>
            <a:ext cx="3114101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b="1" spc="-150" dirty="0" err="1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Poemas</a:t>
            </a:r>
            <a:r>
              <a:rPr lang="en-US" sz="3600" b="1" spc="-150" dirty="0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 de </a:t>
            </a:r>
            <a:r>
              <a:rPr lang="en-US" sz="3600" b="1" spc="-150" dirty="0" err="1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vocabulário</a:t>
            </a:r>
            <a:r>
              <a:rPr lang="en-US" sz="3600" b="1" spc="-150" dirty="0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 </a:t>
            </a:r>
            <a:r>
              <a:rPr lang="en-US" sz="3600" b="1" spc="-150" dirty="0" err="1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raro</a:t>
            </a:r>
            <a:r>
              <a:rPr lang="en-US" sz="3600" b="1" spc="-150" dirty="0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 e </a:t>
            </a:r>
            <a:r>
              <a:rPr lang="en-US" sz="3600" b="1" spc="-150" dirty="0" err="1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erudito</a:t>
            </a:r>
            <a:endParaRPr lang="en-US" sz="3600" b="1" spc="-150" dirty="0">
              <a:gradFill>
                <a:gsLst>
                  <a:gs pos="100000">
                    <a:schemeClr val="bg1"/>
                  </a:gs>
                  <a:gs pos="60000">
                    <a:schemeClr val="bg1"/>
                  </a:gs>
                  <a:gs pos="5000">
                    <a:schemeClr val="bg1">
                      <a:alpha val="62000"/>
                    </a:schemeClr>
                  </a:gs>
                </a:gsLst>
                <a:path path="circle">
                  <a:fillToRect r="100000" b="100000"/>
                </a:path>
              </a:gradFill>
              <a:latin typeface="+mj-lt"/>
              <a:cs typeface="Sora ExtraBold" pitchFamily="2" charset="0"/>
            </a:endParaRPr>
          </a:p>
        </p:txBody>
      </p:sp>
      <p:sp>
        <p:nvSpPr>
          <p:cNvPr id="25" name="Rectangle: Rounded Corners 7">
            <a:extLst>
              <a:ext uri="{FF2B5EF4-FFF2-40B4-BE49-F238E27FC236}">
                <a16:creationId xmlns:a16="http://schemas.microsoft.com/office/drawing/2014/main" id="{0F2EF0F2-F7EC-A59E-7770-B4E2E6FAD85E}"/>
              </a:ext>
            </a:extLst>
          </p:cNvPr>
          <p:cNvSpPr/>
          <p:nvPr/>
        </p:nvSpPr>
        <p:spPr>
          <a:xfrm>
            <a:off x="5674033" y="3700469"/>
            <a:ext cx="3609480" cy="1040491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Baseado em clássicos greco-latinos e em versos brancos</a:t>
            </a: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AB47A1E4-0687-3B9E-1466-D6D0B9C05D52}"/>
              </a:ext>
            </a:extLst>
          </p:cNvPr>
          <p:cNvSpPr/>
          <p:nvPr/>
        </p:nvSpPr>
        <p:spPr>
          <a:xfrm>
            <a:off x="5674033" y="4613880"/>
            <a:ext cx="3609479" cy="1051397"/>
          </a:xfrm>
          <a:prstGeom prst="roundRect">
            <a:avLst>
              <a:gd name="adj" fmla="val 1860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Compôs odes clássicas </a:t>
            </a:r>
          </a:p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ao sabor de Horácio</a:t>
            </a:r>
          </a:p>
        </p:txBody>
      </p:sp>
      <p:pic>
        <p:nvPicPr>
          <p:cNvPr id="15" name="Imagem 14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C2D48740-80BC-7EA2-3109-65EF72B03B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4" r="12559"/>
          <a:stretch/>
        </p:blipFill>
        <p:spPr>
          <a:xfrm>
            <a:off x="15757530" y="-1699151"/>
            <a:ext cx="6998724" cy="8614950"/>
          </a:xfrm>
          <a:prstGeom prst="rect">
            <a:avLst/>
          </a:prstGeom>
        </p:spPr>
      </p:pic>
      <p:pic>
        <p:nvPicPr>
          <p:cNvPr id="26" name="Imagem 25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409AA04E-5006-9EC9-8F45-B9E7D72D7B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270" y="-9953567"/>
            <a:ext cx="14810540" cy="9174135"/>
          </a:xfrm>
          <a:prstGeom prst="rect">
            <a:avLst/>
          </a:prstGeom>
        </p:spPr>
      </p:pic>
      <p:pic>
        <p:nvPicPr>
          <p:cNvPr id="27" name="Imagem 26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C9FDA103-FBDA-85A5-46F9-CBD0832012F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576" y="-3516130"/>
            <a:ext cx="2338969" cy="233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22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9167E-6 3.7037E-7 L 2.29167E-6 0.07245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accel="50000" decel="5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800000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3.33333E-6 L 1.04167E-6 0.07245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3" presetClass="entr" presetSubtype="27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9167E-6 3.7037E-7 L 2.29167E-6 0.07245 " pathEditMode="relative" rAng="0" ptsTypes="AA">
                                      <p:cBhvr>
                                        <p:cTn id="23" dur="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accel="50000" decel="5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320000">
                                      <p:cBhvr>
                                        <p:cTn id="2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3" presetClass="entr" presetSubtype="27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9167E-6 3.7037E-7 L 2.29167E-6 0.07245 " pathEditMode="relative" rAng="0" ptsTypes="AA">
                                      <p:cBhvr>
                                        <p:cTn id="31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accel="50000" decel="5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020000">
                                      <p:cBhvr>
                                        <p:cTn id="3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3" presetClass="entr" presetSubtype="27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9167E-6 3.7037E-7 L 2.29167E-6 0.07245 " pathEditMode="relative" rAng="0" ptsTypes="AA">
                                      <p:cBhvr>
                                        <p:cTn id="39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accel="50000" decel="5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720000">
                                      <p:cBhvr>
                                        <p:cTn id="4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2.22222E-6 L 4.16667E-6 0.07245 " pathEditMode="relative" rAng="0" ptsTypes="AA">
                                      <p:cBhvr>
                                        <p:cTn id="46" dur="75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7" grpId="0" animBg="1"/>
      <p:bldP spid="17" grpId="1" animBg="1"/>
      <p:bldP spid="17" grpId="2" animBg="1"/>
      <p:bldP spid="24" grpId="0"/>
      <p:bldP spid="24" grpId="1"/>
      <p:bldP spid="25" grpId="0" animBg="1"/>
      <p:bldP spid="25" grpId="1" animBg="1"/>
      <p:bldP spid="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1"/>
            <a:ext cx="11617853" cy="7196480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79" y="4963989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2080060" y="949605"/>
            <a:ext cx="9376834" cy="4968000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endParaRPr lang="pt-BR" sz="1700" b="1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7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         12-6-1914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“Vem sentar-te comigo, Lídia, à beira do rio.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Sossegadamente fitemos o seu curso e 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                          [aprendamos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a vida passa, e não estamos de mãos 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                                 [enlaçadas.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(Enlacemos as mãos.) [...]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Desenlacemos as mãos, porque não vale a 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                  [pena cansarmo-nos.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Quer gozemos, quer não gozemos, 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   [passamos como o rio.</a:t>
            </a:r>
          </a:p>
          <a:p>
            <a:pPr>
              <a:lnSpc>
                <a:spcPct val="114000"/>
              </a:lnSpc>
              <a:defRPr/>
            </a:pPr>
            <a:endParaRPr lang="pt-BR" sz="17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7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7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7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7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Mais vale saber passar silenciosamente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sem desassossegos grandes.</a:t>
            </a:r>
          </a:p>
          <a:p>
            <a:pPr>
              <a:lnSpc>
                <a:spcPct val="114000"/>
              </a:lnSpc>
              <a:defRPr/>
            </a:pPr>
            <a:endParaRPr lang="pt-BR" sz="17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Sem amores, nem ódios, nem paixões que 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                          [levantam a voz,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Nem invejas que dão movimento demais aos 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                                            [olhos,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Nem cuidados, porque se os tivesse o rio 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                     [sempre correria,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sempre iria ter ao mar.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ame 23">
            <a:extLst>
              <a:ext uri="{FF2B5EF4-FFF2-40B4-BE49-F238E27FC236}">
                <a16:creationId xmlns:a16="http://schemas.microsoft.com/office/drawing/2014/main" id="{D316C505-175E-1DCF-4FD7-CA04200FF8C9}"/>
              </a:ext>
            </a:extLst>
          </p:cNvPr>
          <p:cNvSpPr/>
          <p:nvPr/>
        </p:nvSpPr>
        <p:spPr>
          <a:xfrm>
            <a:off x="15119365" y="1831241"/>
            <a:ext cx="4086364" cy="4086364"/>
          </a:xfrm>
          <a:prstGeom prst="frame">
            <a:avLst>
              <a:gd name="adj1" fmla="val 657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660400" dist="241300" dir="2700000" sx="95000" sy="95000" algn="tl" rotWithShape="0">
              <a:schemeClr val="bg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rame 22">
            <a:extLst>
              <a:ext uri="{FF2B5EF4-FFF2-40B4-BE49-F238E27FC236}">
                <a16:creationId xmlns:a16="http://schemas.microsoft.com/office/drawing/2014/main" id="{B9C95DBB-776C-4A93-61D7-1240C0DD54BF}"/>
              </a:ext>
            </a:extLst>
          </p:cNvPr>
          <p:cNvSpPr/>
          <p:nvPr/>
        </p:nvSpPr>
        <p:spPr>
          <a:xfrm>
            <a:off x="15119365" y="1831241"/>
            <a:ext cx="4086364" cy="4086364"/>
          </a:xfrm>
          <a:prstGeom prst="frame">
            <a:avLst>
              <a:gd name="adj1" fmla="val 6570"/>
            </a:avLst>
          </a:prstGeom>
          <a:solidFill>
            <a:schemeClr val="bg1">
              <a:alpha val="25000"/>
            </a:schemeClr>
          </a:solidFill>
          <a:ln>
            <a:noFill/>
          </a:ln>
          <a:effectLst>
            <a:outerShdw blurRad="660400" dist="241300" dir="2700000" sx="95000" sy="95000" algn="tl" rotWithShape="0">
              <a:schemeClr val="bg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21">
            <a:extLst>
              <a:ext uri="{FF2B5EF4-FFF2-40B4-BE49-F238E27FC236}">
                <a16:creationId xmlns:a16="http://schemas.microsoft.com/office/drawing/2014/main" id="{AD258540-5521-3C1F-F684-DF9C1D2ADD1D}"/>
              </a:ext>
            </a:extLst>
          </p:cNvPr>
          <p:cNvSpPr/>
          <p:nvPr/>
        </p:nvSpPr>
        <p:spPr>
          <a:xfrm>
            <a:off x="15119365" y="1831241"/>
            <a:ext cx="4086364" cy="4086364"/>
          </a:xfrm>
          <a:prstGeom prst="frame">
            <a:avLst>
              <a:gd name="adj1" fmla="val 6570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660400" dist="241300" dir="2700000" sx="95000" sy="95000" algn="tl" rotWithShape="0">
              <a:schemeClr val="bg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2">
            <a:extLst>
              <a:ext uri="{FF2B5EF4-FFF2-40B4-BE49-F238E27FC236}">
                <a16:creationId xmlns:a16="http://schemas.microsoft.com/office/drawing/2014/main" id="{733188BF-E5AA-D4D4-9D28-46E2CA5D0519}"/>
              </a:ext>
            </a:extLst>
          </p:cNvPr>
          <p:cNvSpPr/>
          <p:nvPr/>
        </p:nvSpPr>
        <p:spPr>
          <a:xfrm>
            <a:off x="15119365" y="1831241"/>
            <a:ext cx="4086364" cy="4086364"/>
          </a:xfrm>
          <a:prstGeom prst="frame">
            <a:avLst>
              <a:gd name="adj1" fmla="val 6570"/>
            </a:avLst>
          </a:prstGeom>
          <a:solidFill>
            <a:srgbClr val="056768"/>
          </a:solidFill>
          <a:ln>
            <a:noFill/>
          </a:ln>
          <a:effectLst>
            <a:outerShdw blurRad="660400" dist="241300" dir="2700000" sx="95000" sy="95000" algn="tl" rotWithShape="0">
              <a:srgbClr val="05676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891B7B05-52AD-4FEE-3ADE-D3C7E216AAAC}"/>
              </a:ext>
            </a:extLst>
          </p:cNvPr>
          <p:cNvSpPr txBox="1"/>
          <p:nvPr/>
        </p:nvSpPr>
        <p:spPr>
          <a:xfrm>
            <a:off x="15691562" y="3337591"/>
            <a:ext cx="3114101" cy="20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4400" b="1" spc="-150" dirty="0" err="1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Poemas</a:t>
            </a:r>
            <a:r>
              <a:rPr lang="en-US" sz="4400" b="1" spc="-150" dirty="0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 de </a:t>
            </a:r>
            <a:r>
              <a:rPr lang="en-US" sz="4400" b="1" spc="-150" dirty="0" err="1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vocabulário</a:t>
            </a:r>
            <a:r>
              <a:rPr lang="en-US" sz="4400" b="1" spc="-150" dirty="0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 </a:t>
            </a:r>
            <a:r>
              <a:rPr lang="en-US" sz="4400" b="1" spc="-150" dirty="0" err="1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raro</a:t>
            </a:r>
            <a:r>
              <a:rPr lang="en-US" sz="4400" b="1" spc="-150" dirty="0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 e </a:t>
            </a:r>
            <a:r>
              <a:rPr lang="en-US" sz="4400" b="1" spc="-150" dirty="0" err="1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erudito</a:t>
            </a:r>
            <a:endParaRPr lang="en-US" sz="4400" b="1" spc="-150" dirty="0">
              <a:gradFill>
                <a:gsLst>
                  <a:gs pos="100000">
                    <a:schemeClr val="bg1"/>
                  </a:gs>
                  <a:gs pos="60000">
                    <a:schemeClr val="bg1"/>
                  </a:gs>
                  <a:gs pos="5000">
                    <a:schemeClr val="bg1">
                      <a:alpha val="62000"/>
                    </a:schemeClr>
                  </a:gs>
                </a:gsLst>
                <a:path path="circle">
                  <a:fillToRect r="100000" b="100000"/>
                </a:path>
              </a:gradFill>
              <a:latin typeface="+mj-lt"/>
              <a:cs typeface="Sora ExtraBold" pitchFamily="2" charset="0"/>
            </a:endParaRPr>
          </a:p>
        </p:txBody>
      </p:sp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AA8F40FF-4BA6-D23A-DA1C-489121C03214}"/>
              </a:ext>
            </a:extLst>
          </p:cNvPr>
          <p:cNvSpPr/>
          <p:nvPr/>
        </p:nvSpPr>
        <p:spPr>
          <a:xfrm>
            <a:off x="19730275" y="3042271"/>
            <a:ext cx="3524559" cy="1040491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Baseado</a:t>
            </a:r>
            <a:r>
              <a:rPr lang="en-US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em </a:t>
            </a:r>
            <a:r>
              <a:rPr lang="en-US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clássicos</a:t>
            </a:r>
            <a:r>
              <a:rPr lang="en-US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greco-latinos</a:t>
            </a:r>
            <a:r>
              <a:rPr lang="en-US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e versos </a:t>
            </a:r>
            <a:r>
              <a:rPr lang="en-US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brancos</a:t>
            </a:r>
            <a:endParaRPr lang="en-US" b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E98BD78C-35C9-6474-D02E-833B6074EC55}"/>
              </a:ext>
            </a:extLst>
          </p:cNvPr>
          <p:cNvSpPr/>
          <p:nvPr/>
        </p:nvSpPr>
        <p:spPr>
          <a:xfrm>
            <a:off x="19792914" y="3928789"/>
            <a:ext cx="3399280" cy="954454"/>
          </a:xfrm>
          <a:prstGeom prst="roundRect">
            <a:avLst>
              <a:gd name="adj" fmla="val 1860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Compôs odes clássicas ao sabor de Horácio</a:t>
            </a:r>
          </a:p>
        </p:txBody>
      </p:sp>
    </p:spTree>
    <p:extLst>
      <p:ext uri="{BB962C8B-B14F-4D97-AF65-F5344CB8AC3E}">
        <p14:creationId xmlns:p14="http://schemas.microsoft.com/office/powerpoint/2010/main" val="2731164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1"/>
            <a:ext cx="11617853" cy="7196480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79" y="4963989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2859986" y="1568167"/>
            <a:ext cx="13209246" cy="2934458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Amemo-nos tranquilamente, pensando que podíamos,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 quiséssemos, trocar beijos e abraços e carícias,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Mas que mais vale estarmos sentados ao pé um do outro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Ouvindo correr o rio e vendo-o. [...]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se antes do que eu levares o óbolo ao barqueiro sombrio,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Eu nada terei que sofrer ao lembrar-me de ti.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Ser-me-ás suave à memória lembrando-te assim –- à beira rio,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Pagã triste e com flores no regaço.”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04DE2EC8-EE38-B0F9-C41F-975C8F2843BA}"/>
              </a:ext>
            </a:extLst>
          </p:cNvPr>
          <p:cNvSpPr txBox="1"/>
          <p:nvPr/>
        </p:nvSpPr>
        <p:spPr>
          <a:xfrm>
            <a:off x="2296256" y="8491724"/>
            <a:ext cx="9056513" cy="4968000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endParaRPr lang="pt-BR" b="1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12-6-1914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“Vem sentar-te comigo, Lídia, à beira do rio.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Sossegadamente fitemos o seu curso e aprendamos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a vida passa, e não estamos de mãos enlaçadas.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(Enlacemos as mãos.) [...]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Desenlacemos as mãos, porque não vale a pena cansarmo-nos.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Quer gozemos, quer não gozemos, passamos como o rio.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Mais vale saber passar silenciosamente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sem desassossegos grandes.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Sem amores, nem ódios, nem paixões que levantam a voz,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Nem invejas que dão movimento demais aos olhos,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Nem cuidados, porque se os tivesse o rio sempre correria,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sempre iria ter ao mar.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29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51" y="736222"/>
            <a:ext cx="11617853" cy="5081769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79" y="4963989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3886200" y="1685828"/>
            <a:ext cx="7228591" cy="2548455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28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1-11-1930</a:t>
            </a:r>
          </a:p>
          <a:p>
            <a:pPr>
              <a:lnSpc>
                <a:spcPct val="114000"/>
              </a:lnSpc>
              <a:defRPr/>
            </a:pPr>
            <a:r>
              <a:rPr lang="pt-BR" sz="28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“Quer pouco: terás tudo.</a:t>
            </a:r>
          </a:p>
          <a:p>
            <a:pPr>
              <a:lnSpc>
                <a:spcPct val="114000"/>
              </a:lnSpc>
              <a:defRPr/>
            </a:pPr>
            <a:r>
              <a:rPr lang="pt-BR" sz="28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Quer nada: serás livre.</a:t>
            </a:r>
          </a:p>
          <a:p>
            <a:pPr>
              <a:lnSpc>
                <a:spcPct val="114000"/>
              </a:lnSpc>
              <a:defRPr/>
            </a:pPr>
            <a:r>
              <a:rPr lang="pt-BR" sz="28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mesmo amor que tenham</a:t>
            </a:r>
          </a:p>
          <a:p>
            <a:pPr>
              <a:lnSpc>
                <a:spcPct val="114000"/>
              </a:lnSpc>
              <a:defRPr/>
            </a:pPr>
            <a:r>
              <a:rPr lang="pt-BR" sz="28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Por nós, quer-nos, oprime-nos.”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40D6AA7E-1FCD-0C52-5A32-3C133EDEF4C0}"/>
              </a:ext>
            </a:extLst>
          </p:cNvPr>
          <p:cNvSpPr txBox="1"/>
          <p:nvPr/>
        </p:nvSpPr>
        <p:spPr>
          <a:xfrm>
            <a:off x="1869876" y="8829232"/>
            <a:ext cx="9056513" cy="4968000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Amemo-nos tranquilamente, pensando que podíamos,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 quiséssemos, trocar beijos e abraços e carícias,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Mas que mais vale estarmos sentados ao pé um do outro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Ouvindo correr o rio e vendo-o. [...]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se antes do que eu levares o óbolo ao barqueiro sombrio,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Eu nada terei que sofrer ao lembrar-me de ti.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Ser-me-ás suave à memória lembrando-te assim – à beira rio,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Pagã triste e com flores no regaço.”</a:t>
            </a:r>
          </a:p>
        </p:txBody>
      </p:sp>
    </p:spTree>
    <p:extLst>
      <p:ext uri="{BB962C8B-B14F-4D97-AF65-F5344CB8AC3E}">
        <p14:creationId xmlns:p14="http://schemas.microsoft.com/office/powerpoint/2010/main" val="1206417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4.375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1"/>
            <a:ext cx="11617853" cy="7196480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79" y="4963989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3697941" y="1577404"/>
            <a:ext cx="7438632" cy="3179781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20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TÃO CEDO PASSA TUDO QUANTO PASSA!</a:t>
            </a:r>
          </a:p>
          <a:p>
            <a:pPr>
              <a:lnSpc>
                <a:spcPct val="114000"/>
              </a:lnSpc>
              <a:defRPr/>
            </a:pPr>
            <a:endParaRPr lang="pt-BR" sz="1200" b="1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23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“Tão cedo passa tudo quanto passa! </a:t>
            </a:r>
          </a:p>
          <a:p>
            <a:pPr>
              <a:lnSpc>
                <a:spcPct val="114000"/>
              </a:lnSpc>
              <a:defRPr/>
            </a:pPr>
            <a:r>
              <a:rPr lang="pt-BR" sz="23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Morre tão jovem ante os deuses quanto </a:t>
            </a:r>
          </a:p>
          <a:p>
            <a:pPr>
              <a:lnSpc>
                <a:spcPct val="114000"/>
              </a:lnSpc>
              <a:defRPr/>
            </a:pPr>
            <a:r>
              <a:rPr lang="pt-BR" sz="23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Morre! Tudo é tão pouco! </a:t>
            </a:r>
          </a:p>
          <a:p>
            <a:pPr>
              <a:lnSpc>
                <a:spcPct val="114000"/>
              </a:lnSpc>
              <a:defRPr/>
            </a:pPr>
            <a:r>
              <a:rPr lang="pt-BR" sz="23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Nada se sabe, tudo se imagina. </a:t>
            </a:r>
          </a:p>
          <a:p>
            <a:pPr>
              <a:lnSpc>
                <a:spcPct val="114000"/>
              </a:lnSpc>
              <a:defRPr/>
            </a:pPr>
            <a:r>
              <a:rPr lang="pt-BR" sz="23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Circunda-te de rosas, ama, bebe                        </a:t>
            </a:r>
          </a:p>
          <a:p>
            <a:pPr>
              <a:lnSpc>
                <a:spcPct val="114000"/>
              </a:lnSpc>
              <a:defRPr/>
            </a:pPr>
            <a:r>
              <a:rPr lang="pt-BR" sz="23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cala. O mais é nada.”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9F3CDBAA-8C95-199C-76A8-43C1981D7471}"/>
              </a:ext>
            </a:extLst>
          </p:cNvPr>
          <p:cNvSpPr txBox="1"/>
          <p:nvPr/>
        </p:nvSpPr>
        <p:spPr>
          <a:xfrm>
            <a:off x="1967702" y="8650232"/>
            <a:ext cx="9056513" cy="2860398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32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1-11-1930</a:t>
            </a:r>
          </a:p>
          <a:p>
            <a:pPr>
              <a:lnSpc>
                <a:spcPct val="114000"/>
              </a:lnSpc>
              <a:defRPr/>
            </a:pPr>
            <a:r>
              <a:rPr lang="pt-BR" sz="32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“Quer pouco: terás tudo.</a:t>
            </a:r>
          </a:p>
          <a:p>
            <a:pPr>
              <a:lnSpc>
                <a:spcPct val="114000"/>
              </a:lnSpc>
              <a:defRPr/>
            </a:pPr>
            <a:r>
              <a:rPr lang="pt-BR" sz="32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Quer nada: serás livre.</a:t>
            </a:r>
          </a:p>
          <a:p>
            <a:pPr>
              <a:lnSpc>
                <a:spcPct val="114000"/>
              </a:lnSpc>
              <a:defRPr/>
            </a:pPr>
            <a:r>
              <a:rPr lang="pt-BR" sz="32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mesmo amor que tenham</a:t>
            </a:r>
          </a:p>
          <a:p>
            <a:pPr>
              <a:lnSpc>
                <a:spcPct val="114000"/>
              </a:lnSpc>
              <a:defRPr/>
            </a:pPr>
            <a:r>
              <a:rPr lang="pt-BR" sz="32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Por nós, quer-nos, oprime-nos.”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EEC09D-A5B8-347E-5FF2-7236F9206AA1}"/>
              </a:ext>
            </a:extLst>
          </p:cNvPr>
          <p:cNvSpPr txBox="1"/>
          <p:nvPr/>
        </p:nvSpPr>
        <p:spPr>
          <a:xfrm>
            <a:off x="2726224" y="13934359"/>
            <a:ext cx="11271670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Álvaro de Campos</a:t>
            </a:r>
          </a:p>
          <a:p>
            <a:pPr>
              <a:lnSpc>
                <a:spcPct val="80000"/>
              </a:lnSpc>
            </a:pPr>
            <a:r>
              <a:rPr lang="en-US" sz="3600" spc="-30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1890-1935</a:t>
            </a:r>
          </a:p>
        </p:txBody>
      </p:sp>
      <p:pic>
        <p:nvPicPr>
          <p:cNvPr id="8" name="Imagem 7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2288D059-6E4A-3C16-559A-7ECB1B8495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5" r="11929"/>
          <a:stretch/>
        </p:blipFill>
        <p:spPr>
          <a:xfrm>
            <a:off x="409738" y="7218257"/>
            <a:ext cx="5942195" cy="119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99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2.91667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no interior, coberto, muitos, mesa&#10;&#10;Descrição gerada automaticamente">
            <a:extLst>
              <a:ext uri="{FF2B5EF4-FFF2-40B4-BE49-F238E27FC236}">
                <a16:creationId xmlns:a16="http://schemas.microsoft.com/office/drawing/2014/main" id="{43CE63FE-2D3A-8922-056F-B3CD0127D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738" y="-710411"/>
            <a:ext cx="13422110" cy="1012225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80000">
                <a:srgbClr val="01000E">
                  <a:alpha val="63000"/>
                </a:srgbClr>
              </a:gs>
              <a:gs pos="48000">
                <a:srgbClr val="01000E">
                  <a:alpha val="97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237735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1869876" y="4509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oup 29">
            <a:extLst>
              <a:ext uri="{FF2B5EF4-FFF2-40B4-BE49-F238E27FC236}">
                <a16:creationId xmlns:a16="http://schemas.microsoft.com/office/drawing/2014/main" id="{72914E74-1E82-458C-4D20-1FEB4BCAA57A}"/>
              </a:ext>
            </a:extLst>
          </p:cNvPr>
          <p:cNvGrpSpPr/>
          <p:nvPr/>
        </p:nvGrpSpPr>
        <p:grpSpPr>
          <a:xfrm>
            <a:off x="7787527" y="1093241"/>
            <a:ext cx="4404473" cy="2144453"/>
            <a:chOff x="4146864" y="1744707"/>
            <a:chExt cx="3908603" cy="2144453"/>
          </a:xfrm>
        </p:grpSpPr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DF3AEDC0-5A50-3A9A-9712-C0FD75F67FC4}"/>
                </a:ext>
              </a:extLst>
            </p:cNvPr>
            <p:cNvSpPr txBox="1"/>
            <p:nvPr/>
          </p:nvSpPr>
          <p:spPr>
            <a:xfrm>
              <a:off x="4146865" y="2735511"/>
              <a:ext cx="3908602" cy="1153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Conheceu a Irlanda e o Oriente, viagem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que lhe inspirou a escrever o célebre poema “Opiário”.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D05578EE-734E-1D7B-1A8A-55A321AFBDDE}"/>
                </a:ext>
              </a:extLst>
            </p:cNvPr>
            <p:cNvSpPr txBox="1"/>
            <p:nvPr/>
          </p:nvSpPr>
          <p:spPr>
            <a:xfrm>
              <a:off x="4146864" y="1744707"/>
              <a:ext cx="3908603" cy="763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Nasceu em Tavira e se formou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em Engenharia Naval na Escócia.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36" name="Group 21">
            <a:extLst>
              <a:ext uri="{FF2B5EF4-FFF2-40B4-BE49-F238E27FC236}">
                <a16:creationId xmlns:a16="http://schemas.microsoft.com/office/drawing/2014/main" id="{F5407B0C-64B5-2B41-7B44-B3ED733F099D}"/>
              </a:ext>
            </a:extLst>
          </p:cNvPr>
          <p:cNvGrpSpPr/>
          <p:nvPr/>
        </p:nvGrpSpPr>
        <p:grpSpPr>
          <a:xfrm>
            <a:off x="7050612" y="1236037"/>
            <a:ext cx="219075" cy="219075"/>
            <a:chOff x="3409949" y="1822187"/>
            <a:chExt cx="219075" cy="219075"/>
          </a:xfrm>
        </p:grpSpPr>
        <p:sp>
          <p:nvSpPr>
            <p:cNvPr id="37" name="Oval 4">
              <a:extLst>
                <a:ext uri="{FF2B5EF4-FFF2-40B4-BE49-F238E27FC236}">
                  <a16:creationId xmlns:a16="http://schemas.microsoft.com/office/drawing/2014/main" id="{C8790018-75D6-A15A-4DD6-CCF9E47FC320}"/>
                </a:ext>
              </a:extLst>
            </p:cNvPr>
            <p:cNvSpPr/>
            <p:nvPr/>
          </p:nvSpPr>
          <p:spPr>
            <a:xfrm>
              <a:off x="3409949" y="1822187"/>
              <a:ext cx="219075" cy="219075"/>
            </a:xfrm>
            <a:prstGeom prst="ellipse">
              <a:avLst/>
            </a:prstGeom>
            <a:solidFill>
              <a:srgbClr val="067875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38" name="Oval 5">
              <a:extLst>
                <a:ext uri="{FF2B5EF4-FFF2-40B4-BE49-F238E27FC236}">
                  <a16:creationId xmlns:a16="http://schemas.microsoft.com/office/drawing/2014/main" id="{8B64EE3F-7619-E3CE-07FB-4BD7D9CFDA6E}"/>
                </a:ext>
              </a:extLst>
            </p:cNvPr>
            <p:cNvSpPr/>
            <p:nvPr/>
          </p:nvSpPr>
          <p:spPr>
            <a:xfrm>
              <a:off x="3474241" y="1886479"/>
              <a:ext cx="90489" cy="90489"/>
            </a:xfrm>
            <a:prstGeom prst="ellipse">
              <a:avLst/>
            </a:prstGeom>
            <a:solidFill>
              <a:srgbClr val="067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40" name="Group 27">
            <a:extLst>
              <a:ext uri="{FF2B5EF4-FFF2-40B4-BE49-F238E27FC236}">
                <a16:creationId xmlns:a16="http://schemas.microsoft.com/office/drawing/2014/main" id="{09B8F9E7-A5DA-FB79-1417-2BC7F8493D81}"/>
              </a:ext>
            </a:extLst>
          </p:cNvPr>
          <p:cNvGrpSpPr/>
          <p:nvPr/>
        </p:nvGrpSpPr>
        <p:grpSpPr>
          <a:xfrm>
            <a:off x="7050611" y="3917235"/>
            <a:ext cx="219075" cy="219075"/>
            <a:chOff x="3409948" y="3452549"/>
            <a:chExt cx="219075" cy="219075"/>
          </a:xfrm>
        </p:grpSpPr>
        <p:sp>
          <p:nvSpPr>
            <p:cNvPr id="41" name="Oval 7">
              <a:extLst>
                <a:ext uri="{FF2B5EF4-FFF2-40B4-BE49-F238E27FC236}">
                  <a16:creationId xmlns:a16="http://schemas.microsoft.com/office/drawing/2014/main" id="{CB9EB796-C533-CD50-4AF8-F1712B826503}"/>
                </a:ext>
              </a:extLst>
            </p:cNvPr>
            <p:cNvSpPr/>
            <p:nvPr/>
          </p:nvSpPr>
          <p:spPr>
            <a:xfrm>
              <a:off x="3409948" y="3452549"/>
              <a:ext cx="219075" cy="219075"/>
            </a:xfrm>
            <a:prstGeom prst="ellipse">
              <a:avLst/>
            </a:prstGeom>
            <a:solidFill>
              <a:srgbClr val="067875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42" name="Oval 8">
              <a:extLst>
                <a:ext uri="{FF2B5EF4-FFF2-40B4-BE49-F238E27FC236}">
                  <a16:creationId xmlns:a16="http://schemas.microsoft.com/office/drawing/2014/main" id="{06FD1808-88DB-CF20-A8AF-5170C0EDBFBA}"/>
                </a:ext>
              </a:extLst>
            </p:cNvPr>
            <p:cNvSpPr/>
            <p:nvPr/>
          </p:nvSpPr>
          <p:spPr>
            <a:xfrm>
              <a:off x="3474240" y="3516841"/>
              <a:ext cx="90489" cy="90489"/>
            </a:xfrm>
            <a:prstGeom prst="ellipse">
              <a:avLst/>
            </a:prstGeom>
            <a:solidFill>
              <a:srgbClr val="067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43" name="Group 30">
            <a:extLst>
              <a:ext uri="{FF2B5EF4-FFF2-40B4-BE49-F238E27FC236}">
                <a16:creationId xmlns:a16="http://schemas.microsoft.com/office/drawing/2014/main" id="{2A374C54-DEE2-346D-636C-E15388466DAB}"/>
              </a:ext>
            </a:extLst>
          </p:cNvPr>
          <p:cNvGrpSpPr/>
          <p:nvPr/>
        </p:nvGrpSpPr>
        <p:grpSpPr>
          <a:xfrm>
            <a:off x="7787528" y="3790850"/>
            <a:ext cx="5217271" cy="1387201"/>
            <a:chOff x="4146865" y="3506026"/>
            <a:chExt cx="3698703" cy="1387201"/>
          </a:xfrm>
        </p:grpSpPr>
        <p:sp>
          <p:nvSpPr>
            <p:cNvPr id="44" name="TextBox 10">
              <a:extLst>
                <a:ext uri="{FF2B5EF4-FFF2-40B4-BE49-F238E27FC236}">
                  <a16:creationId xmlns:a16="http://schemas.microsoft.com/office/drawing/2014/main" id="{E4FBFE25-135B-D78F-04FE-EF716A2E3948}"/>
                </a:ext>
              </a:extLst>
            </p:cNvPr>
            <p:cNvSpPr txBox="1"/>
            <p:nvPr/>
          </p:nvSpPr>
          <p:spPr>
            <a:xfrm>
              <a:off x="4146866" y="4062230"/>
              <a:ext cx="36473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pt-BR" sz="1600" dirty="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Aprendeu o verso livre com o Mestre Caeiro.</a:t>
              </a:r>
            </a:p>
          </p:txBody>
        </p:sp>
        <p:sp>
          <p:nvSpPr>
            <p:cNvPr id="45" name="TextBox 11">
              <a:extLst>
                <a:ext uri="{FF2B5EF4-FFF2-40B4-BE49-F238E27FC236}">
                  <a16:creationId xmlns:a16="http://schemas.microsoft.com/office/drawing/2014/main" id="{436952E8-8460-28B4-372C-C82AEF11A482}"/>
                </a:ext>
              </a:extLst>
            </p:cNvPr>
            <p:cNvSpPr txBox="1"/>
            <p:nvPr/>
          </p:nvSpPr>
          <p:spPr>
            <a:xfrm>
              <a:off x="4146865" y="3506026"/>
              <a:ext cx="3698703" cy="763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2000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Homem culto e partidário da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2000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Monarquia.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sp>
        <p:nvSpPr>
          <p:cNvPr id="46" name="TextBox 12">
            <a:extLst>
              <a:ext uri="{FF2B5EF4-FFF2-40B4-BE49-F238E27FC236}">
                <a16:creationId xmlns:a16="http://schemas.microsoft.com/office/drawing/2014/main" id="{3208DD48-6F76-5FA2-F60D-A1BC4AB28C56}"/>
              </a:ext>
            </a:extLst>
          </p:cNvPr>
          <p:cNvSpPr txBox="1"/>
          <p:nvPr/>
        </p:nvSpPr>
        <p:spPr>
          <a:xfrm>
            <a:off x="5171248" y="1319447"/>
            <a:ext cx="1584000" cy="360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1890</a:t>
            </a:r>
          </a:p>
        </p:txBody>
      </p:sp>
      <p:cxnSp>
        <p:nvCxnSpPr>
          <p:cNvPr id="55" name="Straight Connector 6">
            <a:extLst>
              <a:ext uri="{FF2B5EF4-FFF2-40B4-BE49-F238E27FC236}">
                <a16:creationId xmlns:a16="http://schemas.microsoft.com/office/drawing/2014/main" id="{B90E0FAC-5BF2-F79E-ECC5-5E6A64E31BAD}"/>
              </a:ext>
            </a:extLst>
          </p:cNvPr>
          <p:cNvCxnSpPr>
            <a:cxnSpLocks/>
          </p:cNvCxnSpPr>
          <p:nvPr/>
        </p:nvCxnSpPr>
        <p:spPr>
          <a:xfrm>
            <a:off x="7160148" y="1562526"/>
            <a:ext cx="0" cy="2191943"/>
          </a:xfrm>
          <a:prstGeom prst="line">
            <a:avLst/>
          </a:prstGeom>
          <a:ln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9">
            <a:extLst>
              <a:ext uri="{FF2B5EF4-FFF2-40B4-BE49-F238E27FC236}">
                <a16:creationId xmlns:a16="http://schemas.microsoft.com/office/drawing/2014/main" id="{BACFB4EF-6506-AD13-D5AA-E4CAD9176FFC}"/>
              </a:ext>
            </a:extLst>
          </p:cNvPr>
          <p:cNvCxnSpPr>
            <a:cxnSpLocks/>
          </p:cNvCxnSpPr>
          <p:nvPr/>
        </p:nvCxnSpPr>
        <p:spPr>
          <a:xfrm>
            <a:off x="7160148" y="4341947"/>
            <a:ext cx="0" cy="4743356"/>
          </a:xfrm>
          <a:prstGeom prst="line">
            <a:avLst/>
          </a:prstGeom>
          <a:ln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26">
            <a:extLst>
              <a:ext uri="{FF2B5EF4-FFF2-40B4-BE49-F238E27FC236}">
                <a16:creationId xmlns:a16="http://schemas.microsoft.com/office/drawing/2014/main" id="{B8FD39F0-876A-715A-57D5-0EFBFA34A4DF}"/>
              </a:ext>
            </a:extLst>
          </p:cNvPr>
          <p:cNvSpPr/>
          <p:nvPr/>
        </p:nvSpPr>
        <p:spPr>
          <a:xfrm>
            <a:off x="-826877" y="-661821"/>
            <a:ext cx="2726586" cy="2726586"/>
          </a:xfrm>
          <a:prstGeom prst="ellipse">
            <a:avLst/>
          </a:prstGeom>
          <a:solidFill>
            <a:srgbClr val="067875">
              <a:alpha val="20000"/>
            </a:srgbClr>
          </a:solidFill>
          <a:ln>
            <a:noFill/>
          </a:ln>
          <a:effectLst>
            <a:outerShdw blurRad="381000" algn="ctr" rotWithShape="0">
              <a:srgbClr val="000000">
                <a:alpha val="5000"/>
              </a:srgbClr>
            </a:outerShdw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2" name="Straight Connector 6">
            <a:extLst>
              <a:ext uri="{FF2B5EF4-FFF2-40B4-BE49-F238E27FC236}">
                <a16:creationId xmlns:a16="http://schemas.microsoft.com/office/drawing/2014/main" id="{BF56B9AC-8EB9-20B8-6FE0-5DD12022764F}"/>
              </a:ext>
            </a:extLst>
          </p:cNvPr>
          <p:cNvCxnSpPr>
            <a:cxnSpLocks/>
          </p:cNvCxnSpPr>
          <p:nvPr/>
        </p:nvCxnSpPr>
        <p:spPr>
          <a:xfrm>
            <a:off x="7160148" y="-2305257"/>
            <a:ext cx="0" cy="3398498"/>
          </a:xfrm>
          <a:prstGeom prst="line">
            <a:avLst/>
          </a:prstGeom>
          <a:ln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4FB0999-6EDE-CE08-9CE1-F5F764A2D607}"/>
              </a:ext>
            </a:extLst>
          </p:cNvPr>
          <p:cNvSpPr txBox="1"/>
          <p:nvPr/>
        </p:nvSpPr>
        <p:spPr>
          <a:xfrm>
            <a:off x="2896912" y="4290767"/>
            <a:ext cx="4777929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Álvaro </a:t>
            </a:r>
          </a:p>
          <a:p>
            <a:pPr>
              <a:lnSpc>
                <a:spcPct val="80000"/>
              </a:lnSpc>
            </a:pPr>
            <a:r>
              <a:rPr lang="en-US" sz="60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de Campos</a:t>
            </a:r>
          </a:p>
          <a:p>
            <a:pPr>
              <a:lnSpc>
                <a:spcPct val="80000"/>
              </a:lnSpc>
            </a:pPr>
            <a:r>
              <a:rPr lang="en-US" sz="3600" spc="-30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(1890-1935)</a:t>
            </a:r>
          </a:p>
        </p:txBody>
      </p:sp>
      <p:pic>
        <p:nvPicPr>
          <p:cNvPr id="11" name="Imagem 10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828F40C3-A14F-DA7C-D169-F153ACC80A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5" r="11929"/>
          <a:stretch/>
        </p:blipFill>
        <p:spPr>
          <a:xfrm>
            <a:off x="392168" y="1738939"/>
            <a:ext cx="2518827" cy="5076825"/>
          </a:xfrm>
          <a:prstGeom prst="rect">
            <a:avLst/>
          </a:prstGeom>
        </p:spPr>
      </p:pic>
      <p:pic>
        <p:nvPicPr>
          <p:cNvPr id="12" name="Imagem 11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ED05A973-C85D-8D0C-7652-D4CE63D0C2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557" y="-10080349"/>
            <a:ext cx="15155477" cy="9387801"/>
          </a:xfrm>
          <a:prstGeom prst="rect">
            <a:avLst/>
          </a:prstGeom>
        </p:spPr>
      </p:pic>
      <p:pic>
        <p:nvPicPr>
          <p:cNvPr id="17" name="Imagem 16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2541BC53-3268-5E2A-A6A4-160697998A9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289" y="-3483720"/>
            <a:ext cx="2393444" cy="2393444"/>
          </a:xfrm>
          <a:prstGeom prst="rect">
            <a:avLst/>
          </a:prstGeom>
        </p:spPr>
      </p:pic>
      <p:sp>
        <p:nvSpPr>
          <p:cNvPr id="35" name="TextBox 2">
            <a:extLst>
              <a:ext uri="{FF2B5EF4-FFF2-40B4-BE49-F238E27FC236}">
                <a16:creationId xmlns:a16="http://schemas.microsoft.com/office/drawing/2014/main" id="{7BD0C91D-D32D-5387-FC2E-E02F33B286CC}"/>
              </a:ext>
            </a:extLst>
          </p:cNvPr>
          <p:cNvSpPr txBox="1"/>
          <p:nvPr/>
        </p:nvSpPr>
        <p:spPr>
          <a:xfrm>
            <a:off x="1166195" y="566127"/>
            <a:ext cx="7067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MODERNISMO PORTUGUÊS</a:t>
            </a:r>
          </a:p>
        </p:txBody>
      </p:sp>
    </p:spTree>
    <p:extLst>
      <p:ext uri="{BB962C8B-B14F-4D97-AF65-F5344CB8AC3E}">
        <p14:creationId xmlns:p14="http://schemas.microsoft.com/office/powerpoint/2010/main" val="486066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23773 L 4.16667E-7 1.48148E-6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no interior, coberto, muitos, mesa&#10;&#10;Descrição gerada automaticamente">
            <a:extLst>
              <a:ext uri="{FF2B5EF4-FFF2-40B4-BE49-F238E27FC236}">
                <a16:creationId xmlns:a16="http://schemas.microsoft.com/office/drawing/2014/main" id="{E4FC4763-28B8-5EEC-78DF-2F39E1430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738" y="-710411"/>
            <a:ext cx="13422110" cy="1012225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80000">
                <a:srgbClr val="01000E">
                  <a:alpha val="63000"/>
                </a:srgbClr>
              </a:gs>
              <a:gs pos="48000">
                <a:srgbClr val="01000E">
                  <a:alpha val="97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1869876" y="4509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oup 29">
            <a:extLst>
              <a:ext uri="{FF2B5EF4-FFF2-40B4-BE49-F238E27FC236}">
                <a16:creationId xmlns:a16="http://schemas.microsoft.com/office/drawing/2014/main" id="{72914E74-1E82-458C-4D20-1FEB4BCAA57A}"/>
              </a:ext>
            </a:extLst>
          </p:cNvPr>
          <p:cNvGrpSpPr/>
          <p:nvPr/>
        </p:nvGrpSpPr>
        <p:grpSpPr>
          <a:xfrm>
            <a:off x="7787526" y="1093241"/>
            <a:ext cx="4404473" cy="2903687"/>
            <a:chOff x="4146864" y="1744707"/>
            <a:chExt cx="4118622" cy="2903687"/>
          </a:xfrm>
        </p:grpSpPr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DF3AEDC0-5A50-3A9A-9712-C0FD75F67FC4}"/>
                </a:ext>
              </a:extLst>
            </p:cNvPr>
            <p:cNvSpPr txBox="1"/>
            <p:nvPr/>
          </p:nvSpPr>
          <p:spPr>
            <a:xfrm>
              <a:off x="4146864" y="3448065"/>
              <a:ext cx="37833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Trazia o rosto raspado, era alto e magro,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e tinha feições de um moreno trigueiro, como os mouriscos do Algarve.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D05578EE-734E-1D7B-1A8A-55A321AFBDDE}"/>
                </a:ext>
              </a:extLst>
            </p:cNvPr>
            <p:cNvSpPr txBox="1"/>
            <p:nvPr/>
          </p:nvSpPr>
          <p:spPr>
            <a:xfrm>
              <a:off x="4146864" y="1744707"/>
              <a:ext cx="4118622" cy="1495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Tinha ódio às máscaras sociais a que todos estamos submetidos,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além de sofrer de um enorme dilaceramento interior.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36" name="Group 21">
            <a:extLst>
              <a:ext uri="{FF2B5EF4-FFF2-40B4-BE49-F238E27FC236}">
                <a16:creationId xmlns:a16="http://schemas.microsoft.com/office/drawing/2014/main" id="{F5407B0C-64B5-2B41-7B44-B3ED733F099D}"/>
              </a:ext>
            </a:extLst>
          </p:cNvPr>
          <p:cNvGrpSpPr/>
          <p:nvPr/>
        </p:nvGrpSpPr>
        <p:grpSpPr>
          <a:xfrm>
            <a:off x="7050612" y="1236037"/>
            <a:ext cx="219075" cy="219075"/>
            <a:chOff x="3409949" y="1822187"/>
            <a:chExt cx="219075" cy="219075"/>
          </a:xfrm>
        </p:grpSpPr>
        <p:sp>
          <p:nvSpPr>
            <p:cNvPr id="37" name="Oval 4">
              <a:extLst>
                <a:ext uri="{FF2B5EF4-FFF2-40B4-BE49-F238E27FC236}">
                  <a16:creationId xmlns:a16="http://schemas.microsoft.com/office/drawing/2014/main" id="{C8790018-75D6-A15A-4DD6-CCF9E47FC320}"/>
                </a:ext>
              </a:extLst>
            </p:cNvPr>
            <p:cNvSpPr/>
            <p:nvPr/>
          </p:nvSpPr>
          <p:spPr>
            <a:xfrm>
              <a:off x="3409949" y="1822187"/>
              <a:ext cx="219075" cy="219075"/>
            </a:xfrm>
            <a:prstGeom prst="ellipse">
              <a:avLst/>
            </a:prstGeom>
            <a:solidFill>
              <a:srgbClr val="067875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38" name="Oval 5">
              <a:extLst>
                <a:ext uri="{FF2B5EF4-FFF2-40B4-BE49-F238E27FC236}">
                  <a16:creationId xmlns:a16="http://schemas.microsoft.com/office/drawing/2014/main" id="{8B64EE3F-7619-E3CE-07FB-4BD7D9CFDA6E}"/>
                </a:ext>
              </a:extLst>
            </p:cNvPr>
            <p:cNvSpPr/>
            <p:nvPr/>
          </p:nvSpPr>
          <p:spPr>
            <a:xfrm>
              <a:off x="3474241" y="1886479"/>
              <a:ext cx="90489" cy="90489"/>
            </a:xfrm>
            <a:prstGeom prst="ellipse">
              <a:avLst/>
            </a:prstGeom>
            <a:solidFill>
              <a:srgbClr val="067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cxnSp>
        <p:nvCxnSpPr>
          <p:cNvPr id="55" name="Straight Connector 6">
            <a:extLst>
              <a:ext uri="{FF2B5EF4-FFF2-40B4-BE49-F238E27FC236}">
                <a16:creationId xmlns:a16="http://schemas.microsoft.com/office/drawing/2014/main" id="{B90E0FAC-5BF2-F79E-ECC5-5E6A64E31BAD}"/>
              </a:ext>
            </a:extLst>
          </p:cNvPr>
          <p:cNvCxnSpPr>
            <a:cxnSpLocks/>
          </p:cNvCxnSpPr>
          <p:nvPr/>
        </p:nvCxnSpPr>
        <p:spPr>
          <a:xfrm>
            <a:off x="7160148" y="1562526"/>
            <a:ext cx="0" cy="6516949"/>
          </a:xfrm>
          <a:prstGeom prst="line">
            <a:avLst/>
          </a:prstGeom>
          <a:ln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26">
            <a:extLst>
              <a:ext uri="{FF2B5EF4-FFF2-40B4-BE49-F238E27FC236}">
                <a16:creationId xmlns:a16="http://schemas.microsoft.com/office/drawing/2014/main" id="{B8FD39F0-876A-715A-57D5-0EFBFA34A4DF}"/>
              </a:ext>
            </a:extLst>
          </p:cNvPr>
          <p:cNvSpPr/>
          <p:nvPr/>
        </p:nvSpPr>
        <p:spPr>
          <a:xfrm>
            <a:off x="-826877" y="-661821"/>
            <a:ext cx="2726586" cy="2726586"/>
          </a:xfrm>
          <a:prstGeom prst="ellipse">
            <a:avLst/>
          </a:prstGeom>
          <a:solidFill>
            <a:srgbClr val="067875">
              <a:alpha val="20000"/>
            </a:srgbClr>
          </a:solidFill>
          <a:ln>
            <a:noFill/>
          </a:ln>
          <a:effectLst>
            <a:outerShdw blurRad="381000" algn="ctr" rotWithShape="0">
              <a:srgbClr val="000000">
                <a:alpha val="5000"/>
              </a:srgbClr>
            </a:outerShdw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2" name="Straight Connector 6">
            <a:extLst>
              <a:ext uri="{FF2B5EF4-FFF2-40B4-BE49-F238E27FC236}">
                <a16:creationId xmlns:a16="http://schemas.microsoft.com/office/drawing/2014/main" id="{BF56B9AC-8EB9-20B8-6FE0-5DD12022764F}"/>
              </a:ext>
            </a:extLst>
          </p:cNvPr>
          <p:cNvCxnSpPr>
            <a:cxnSpLocks/>
          </p:cNvCxnSpPr>
          <p:nvPr/>
        </p:nvCxnSpPr>
        <p:spPr>
          <a:xfrm>
            <a:off x="7160148" y="-2305257"/>
            <a:ext cx="0" cy="3398498"/>
          </a:xfrm>
          <a:prstGeom prst="line">
            <a:avLst/>
          </a:prstGeom>
          <a:ln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D6444844-69E8-1C1C-0362-5A77962DDB40}"/>
              </a:ext>
            </a:extLst>
          </p:cNvPr>
          <p:cNvSpPr txBox="1"/>
          <p:nvPr/>
        </p:nvSpPr>
        <p:spPr>
          <a:xfrm>
            <a:off x="2896912" y="4290767"/>
            <a:ext cx="4777929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Álvaro </a:t>
            </a:r>
          </a:p>
          <a:p>
            <a:pPr>
              <a:lnSpc>
                <a:spcPct val="80000"/>
              </a:lnSpc>
            </a:pPr>
            <a:r>
              <a:rPr lang="en-US" sz="60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de Campos</a:t>
            </a:r>
          </a:p>
          <a:p>
            <a:pPr>
              <a:lnSpc>
                <a:spcPct val="80000"/>
              </a:lnSpc>
            </a:pPr>
            <a:r>
              <a:rPr lang="en-US" sz="3600" spc="-30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(1890-1935)</a:t>
            </a:r>
          </a:p>
        </p:txBody>
      </p:sp>
      <p:pic>
        <p:nvPicPr>
          <p:cNvPr id="10" name="Imagem 9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B486E750-E273-EFE5-A2BF-450E255033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5" r="11929"/>
          <a:stretch/>
        </p:blipFill>
        <p:spPr>
          <a:xfrm>
            <a:off x="392168" y="1738939"/>
            <a:ext cx="2518827" cy="5076825"/>
          </a:xfrm>
          <a:prstGeom prst="rect">
            <a:avLst/>
          </a:prstGeom>
        </p:spPr>
      </p:pic>
      <p:grpSp>
        <p:nvGrpSpPr>
          <p:cNvPr id="11" name="Group 29">
            <a:extLst>
              <a:ext uri="{FF2B5EF4-FFF2-40B4-BE49-F238E27FC236}">
                <a16:creationId xmlns:a16="http://schemas.microsoft.com/office/drawing/2014/main" id="{5241A117-2F15-13B3-C478-47D86826217F}"/>
              </a:ext>
            </a:extLst>
          </p:cNvPr>
          <p:cNvGrpSpPr/>
          <p:nvPr/>
        </p:nvGrpSpPr>
        <p:grpSpPr>
          <a:xfrm>
            <a:off x="7787527" y="8537928"/>
            <a:ext cx="3908603" cy="2212223"/>
            <a:chOff x="4146864" y="1744707"/>
            <a:chExt cx="3908603" cy="2212223"/>
          </a:xfrm>
        </p:grpSpPr>
        <p:sp>
          <p:nvSpPr>
            <p:cNvPr id="12" name="TextBox 2">
              <a:extLst>
                <a:ext uri="{FF2B5EF4-FFF2-40B4-BE49-F238E27FC236}">
                  <a16:creationId xmlns:a16="http://schemas.microsoft.com/office/drawing/2014/main" id="{CD7D3496-47BB-0C22-5A81-B9958B2D6F20}"/>
                </a:ext>
              </a:extLst>
            </p:cNvPr>
            <p:cNvSpPr txBox="1"/>
            <p:nvPr/>
          </p:nvSpPr>
          <p:spPr>
            <a:xfrm>
              <a:off x="4146865" y="2931456"/>
              <a:ext cx="3573205" cy="1025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4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Conheceu a Irlanda e o Oriente, viagem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4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que lhe inspirou a escrever o célebre poema “</a:t>
              </a:r>
              <a:r>
                <a:rPr lang="pt-BR" sz="1400" dirty="0" err="1">
                  <a:solidFill>
                    <a:schemeClr val="bg1"/>
                  </a:solidFill>
                  <a:latin typeface="Avenir Next LT Pro" panose="020B0504020202020204" pitchFamily="34" charset="0"/>
                </a:rPr>
                <a:t>Opiário</a:t>
              </a:r>
              <a:r>
                <a:rPr lang="pt-BR" sz="14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”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AD2352E2-AA07-B422-7DDB-FCFCC7B1A251}"/>
                </a:ext>
              </a:extLst>
            </p:cNvPr>
            <p:cNvSpPr txBox="1"/>
            <p:nvPr/>
          </p:nvSpPr>
          <p:spPr>
            <a:xfrm>
              <a:off x="4146864" y="1744707"/>
              <a:ext cx="3908603" cy="11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Nasceu em Tavira e se formou em Engenharia Naval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na Escócia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24" name="Group 21">
            <a:extLst>
              <a:ext uri="{FF2B5EF4-FFF2-40B4-BE49-F238E27FC236}">
                <a16:creationId xmlns:a16="http://schemas.microsoft.com/office/drawing/2014/main" id="{4725FD25-CEA7-170F-8307-FF742A4BCC7E}"/>
              </a:ext>
            </a:extLst>
          </p:cNvPr>
          <p:cNvGrpSpPr/>
          <p:nvPr/>
        </p:nvGrpSpPr>
        <p:grpSpPr>
          <a:xfrm>
            <a:off x="7050612" y="8680724"/>
            <a:ext cx="219075" cy="219075"/>
            <a:chOff x="3409949" y="1822187"/>
            <a:chExt cx="219075" cy="219075"/>
          </a:xfrm>
        </p:grpSpPr>
        <p:sp>
          <p:nvSpPr>
            <p:cNvPr id="25" name="Oval 4">
              <a:extLst>
                <a:ext uri="{FF2B5EF4-FFF2-40B4-BE49-F238E27FC236}">
                  <a16:creationId xmlns:a16="http://schemas.microsoft.com/office/drawing/2014/main" id="{644E5298-0F0F-FDD5-C98B-42066DB00876}"/>
                </a:ext>
              </a:extLst>
            </p:cNvPr>
            <p:cNvSpPr/>
            <p:nvPr/>
          </p:nvSpPr>
          <p:spPr>
            <a:xfrm>
              <a:off x="3409949" y="1822187"/>
              <a:ext cx="219075" cy="219075"/>
            </a:xfrm>
            <a:prstGeom prst="ellipse">
              <a:avLst/>
            </a:prstGeom>
            <a:solidFill>
              <a:srgbClr val="067875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26" name="Oval 5">
              <a:extLst>
                <a:ext uri="{FF2B5EF4-FFF2-40B4-BE49-F238E27FC236}">
                  <a16:creationId xmlns:a16="http://schemas.microsoft.com/office/drawing/2014/main" id="{AB892312-233C-2C21-4F1B-8033D07CCDB3}"/>
                </a:ext>
              </a:extLst>
            </p:cNvPr>
            <p:cNvSpPr/>
            <p:nvPr/>
          </p:nvSpPr>
          <p:spPr>
            <a:xfrm>
              <a:off x="3474241" y="1886479"/>
              <a:ext cx="90489" cy="90489"/>
            </a:xfrm>
            <a:prstGeom prst="ellipse">
              <a:avLst/>
            </a:prstGeom>
            <a:solidFill>
              <a:srgbClr val="067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B5CFC698-DD4A-8F64-500A-5DCF3F6BDBF5}"/>
              </a:ext>
            </a:extLst>
          </p:cNvPr>
          <p:cNvGrpSpPr/>
          <p:nvPr/>
        </p:nvGrpSpPr>
        <p:grpSpPr>
          <a:xfrm>
            <a:off x="7050611" y="11361922"/>
            <a:ext cx="219075" cy="219075"/>
            <a:chOff x="3409948" y="3452549"/>
            <a:chExt cx="219075" cy="219075"/>
          </a:xfrm>
        </p:grpSpPr>
        <p:sp>
          <p:nvSpPr>
            <p:cNvPr id="28" name="Oval 7">
              <a:extLst>
                <a:ext uri="{FF2B5EF4-FFF2-40B4-BE49-F238E27FC236}">
                  <a16:creationId xmlns:a16="http://schemas.microsoft.com/office/drawing/2014/main" id="{F062A3BD-7EDC-CD7A-47A7-5ED19B051D76}"/>
                </a:ext>
              </a:extLst>
            </p:cNvPr>
            <p:cNvSpPr/>
            <p:nvPr/>
          </p:nvSpPr>
          <p:spPr>
            <a:xfrm>
              <a:off x="3409948" y="3452549"/>
              <a:ext cx="219075" cy="219075"/>
            </a:xfrm>
            <a:prstGeom prst="ellipse">
              <a:avLst/>
            </a:prstGeom>
            <a:solidFill>
              <a:srgbClr val="067875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29" name="Oval 8">
              <a:extLst>
                <a:ext uri="{FF2B5EF4-FFF2-40B4-BE49-F238E27FC236}">
                  <a16:creationId xmlns:a16="http://schemas.microsoft.com/office/drawing/2014/main" id="{204DC213-3D24-7A3B-C38F-71E5D4D8D4D7}"/>
                </a:ext>
              </a:extLst>
            </p:cNvPr>
            <p:cNvSpPr/>
            <p:nvPr/>
          </p:nvSpPr>
          <p:spPr>
            <a:xfrm>
              <a:off x="3474240" y="3516841"/>
              <a:ext cx="90489" cy="90489"/>
            </a:xfrm>
            <a:prstGeom prst="ellipse">
              <a:avLst/>
            </a:prstGeom>
            <a:solidFill>
              <a:srgbClr val="067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30" name="Group 30">
            <a:extLst>
              <a:ext uri="{FF2B5EF4-FFF2-40B4-BE49-F238E27FC236}">
                <a16:creationId xmlns:a16="http://schemas.microsoft.com/office/drawing/2014/main" id="{1DC18591-7CA6-7C1E-3B35-D9E9BBD0C7B6}"/>
              </a:ext>
            </a:extLst>
          </p:cNvPr>
          <p:cNvGrpSpPr/>
          <p:nvPr/>
        </p:nvGrpSpPr>
        <p:grpSpPr>
          <a:xfrm>
            <a:off x="7787528" y="11144096"/>
            <a:ext cx="3698703" cy="1456377"/>
            <a:chOff x="4146865" y="3506026"/>
            <a:chExt cx="3698703" cy="1456377"/>
          </a:xfrm>
        </p:grpSpPr>
        <p:sp>
          <p:nvSpPr>
            <p:cNvPr id="31" name="TextBox 10">
              <a:extLst>
                <a:ext uri="{FF2B5EF4-FFF2-40B4-BE49-F238E27FC236}">
                  <a16:creationId xmlns:a16="http://schemas.microsoft.com/office/drawing/2014/main" id="{43001304-C555-BE1C-844E-A2F337014C6E}"/>
                </a:ext>
              </a:extLst>
            </p:cNvPr>
            <p:cNvSpPr txBox="1"/>
            <p:nvPr/>
          </p:nvSpPr>
          <p:spPr>
            <a:xfrm>
              <a:off x="4146866" y="4260095"/>
              <a:ext cx="3647387" cy="702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4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Aprendeu o verso livre com o mestre Caeiro</a:t>
              </a:r>
            </a:p>
          </p:txBody>
        </p:sp>
        <p:sp>
          <p:nvSpPr>
            <p:cNvPr id="32" name="TextBox 11">
              <a:extLst>
                <a:ext uri="{FF2B5EF4-FFF2-40B4-BE49-F238E27FC236}">
                  <a16:creationId xmlns:a16="http://schemas.microsoft.com/office/drawing/2014/main" id="{EA04EE06-5582-00D9-8AF5-9F7A979589A9}"/>
                </a:ext>
              </a:extLst>
            </p:cNvPr>
            <p:cNvSpPr txBox="1"/>
            <p:nvPr/>
          </p:nvSpPr>
          <p:spPr>
            <a:xfrm>
              <a:off x="4146865" y="3506026"/>
              <a:ext cx="3698703" cy="769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2000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Homem culto e partidário da Monarquia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sp>
        <p:nvSpPr>
          <p:cNvPr id="33" name="TextBox 12">
            <a:extLst>
              <a:ext uri="{FF2B5EF4-FFF2-40B4-BE49-F238E27FC236}">
                <a16:creationId xmlns:a16="http://schemas.microsoft.com/office/drawing/2014/main" id="{8B4DD781-FC7D-EAD3-F7B0-FC201F81F31A}"/>
              </a:ext>
            </a:extLst>
          </p:cNvPr>
          <p:cNvSpPr txBox="1"/>
          <p:nvPr/>
        </p:nvSpPr>
        <p:spPr>
          <a:xfrm>
            <a:off x="5171248" y="8790260"/>
            <a:ext cx="1584000" cy="360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1890</a:t>
            </a:r>
          </a:p>
        </p:txBody>
      </p:sp>
      <p:cxnSp>
        <p:nvCxnSpPr>
          <p:cNvPr id="34" name="Straight Connector 6">
            <a:extLst>
              <a:ext uri="{FF2B5EF4-FFF2-40B4-BE49-F238E27FC236}">
                <a16:creationId xmlns:a16="http://schemas.microsoft.com/office/drawing/2014/main" id="{CB67C71D-4097-18FC-48A4-85F4FB1B5CFB}"/>
              </a:ext>
            </a:extLst>
          </p:cNvPr>
          <p:cNvCxnSpPr>
            <a:cxnSpLocks/>
          </p:cNvCxnSpPr>
          <p:nvPr/>
        </p:nvCxnSpPr>
        <p:spPr>
          <a:xfrm>
            <a:off x="7160148" y="9007213"/>
            <a:ext cx="0" cy="2191943"/>
          </a:xfrm>
          <a:prstGeom prst="line">
            <a:avLst/>
          </a:prstGeom>
          <a:ln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2">
            <a:extLst>
              <a:ext uri="{FF2B5EF4-FFF2-40B4-BE49-F238E27FC236}">
                <a16:creationId xmlns:a16="http://schemas.microsoft.com/office/drawing/2014/main" id="{7BD0C91D-D32D-5387-FC2E-E02F33B286CC}"/>
              </a:ext>
            </a:extLst>
          </p:cNvPr>
          <p:cNvSpPr txBox="1"/>
          <p:nvPr/>
        </p:nvSpPr>
        <p:spPr>
          <a:xfrm>
            <a:off x="1166195" y="566127"/>
            <a:ext cx="7067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MODERNISMO PORTUGUÊS</a:t>
            </a:r>
          </a:p>
        </p:txBody>
      </p:sp>
    </p:spTree>
    <p:extLst>
      <p:ext uri="{BB962C8B-B14F-4D97-AF65-F5344CB8AC3E}">
        <p14:creationId xmlns:p14="http://schemas.microsoft.com/office/powerpoint/2010/main" val="1907683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no interior, coberto, muitos, mesa&#10;&#10;Descrição gerada automaticamente">
            <a:extLst>
              <a:ext uri="{FF2B5EF4-FFF2-40B4-BE49-F238E27FC236}">
                <a16:creationId xmlns:a16="http://schemas.microsoft.com/office/drawing/2014/main" id="{FC0791BB-7F75-3F01-47BE-7ACD45E62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738" y="-710411"/>
            <a:ext cx="13422110" cy="1012225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82000"/>
                </a:srgbClr>
              </a:gs>
              <a:gs pos="4000">
                <a:srgbClr val="01000E">
                  <a:alpha val="6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963181A-267A-E40B-DA68-CEB3BA39BB58}"/>
              </a:ext>
            </a:extLst>
          </p:cNvPr>
          <p:cNvSpPr txBox="1"/>
          <p:nvPr/>
        </p:nvSpPr>
        <p:spPr>
          <a:xfrm>
            <a:off x="986180" y="729345"/>
            <a:ext cx="6580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Álvaro de Campos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7B90546-CF56-3037-99B3-EB9C96DEAD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29E8F6C-BB09-96E7-2041-E82E7E3054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7BD0C91D-D32D-5387-FC2E-E02F33B286CC}"/>
              </a:ext>
            </a:extLst>
          </p:cNvPr>
          <p:cNvSpPr txBox="1"/>
          <p:nvPr/>
        </p:nvSpPr>
        <p:spPr>
          <a:xfrm>
            <a:off x="1166195" y="566127"/>
            <a:ext cx="7067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MODERNISMO PORTUGUÊS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808C0CD-0504-F933-EA30-D465B10FADD5}"/>
              </a:ext>
            </a:extLst>
          </p:cNvPr>
          <p:cNvSpPr txBox="1"/>
          <p:nvPr/>
        </p:nvSpPr>
        <p:spPr>
          <a:xfrm>
            <a:off x="1124223" y="1816717"/>
            <a:ext cx="4674556" cy="484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ct val="0"/>
              </a:spcBef>
            </a:pPr>
            <a:r>
              <a:rPr lang="pt-BR" altLang="pt-BR" sz="24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Características da obra</a:t>
            </a:r>
            <a:endParaRPr lang="pt-BR" altLang="pt-BR" sz="2400" b="1" i="1" dirty="0">
              <a:solidFill>
                <a:schemeClr val="bg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DA6E1AD3-11E1-C9B5-1B34-4E41E450C69B}"/>
              </a:ext>
            </a:extLst>
          </p:cNvPr>
          <p:cNvSpPr/>
          <p:nvPr/>
        </p:nvSpPr>
        <p:spPr>
          <a:xfrm>
            <a:off x="1025391" y="1594997"/>
            <a:ext cx="3547867" cy="961177"/>
          </a:xfrm>
          <a:prstGeom prst="ellipse">
            <a:avLst/>
          </a:prstGeom>
          <a:noFill/>
          <a:ln>
            <a:gradFill>
              <a:gsLst>
                <a:gs pos="0">
                  <a:srgbClr val="056768">
                    <a:alpha val="82000"/>
                  </a:srgbClr>
                </a:gs>
                <a:gs pos="92000">
                  <a:srgbClr val="056768">
                    <a:alpha val="0"/>
                  </a:srgbClr>
                </a:gs>
              </a:gsLst>
              <a:lin ang="1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C31CEC49-2A2B-D078-A09D-95D9908B6AAD}"/>
              </a:ext>
            </a:extLst>
          </p:cNvPr>
          <p:cNvSpPr/>
          <p:nvPr/>
        </p:nvSpPr>
        <p:spPr>
          <a:xfrm>
            <a:off x="1221855" y="2788040"/>
            <a:ext cx="2999517" cy="3042504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16">
            <a:extLst>
              <a:ext uri="{FF2B5EF4-FFF2-40B4-BE49-F238E27FC236}">
                <a16:creationId xmlns:a16="http://schemas.microsoft.com/office/drawing/2014/main" id="{5EEED25E-2FC9-F127-5D39-894A1DD3A1D9}"/>
              </a:ext>
            </a:extLst>
          </p:cNvPr>
          <p:cNvSpPr txBox="1"/>
          <p:nvPr/>
        </p:nvSpPr>
        <p:spPr>
          <a:xfrm>
            <a:off x="1302795" y="3995779"/>
            <a:ext cx="2730432" cy="1741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Homem moderno:</a:t>
            </a:r>
          </a:p>
          <a:p>
            <a:pPr algn="l">
              <a:lnSpc>
                <a:spcPct val="114000"/>
              </a:lnSpc>
            </a:pPr>
            <a:endParaRPr lang="pt-BR" sz="1400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l">
              <a:lnSpc>
                <a:spcPct val="114000"/>
              </a:lnSpc>
            </a:pPr>
            <a:r>
              <a:rPr lang="pt-BR" sz="1500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paradoxal, inconciliado, neurótico,sadomasoquista,</a:t>
            </a:r>
          </a:p>
          <a:p>
            <a:pPr algn="l">
              <a:lnSpc>
                <a:spcPct val="114000"/>
              </a:lnSpc>
            </a:pPr>
            <a:r>
              <a:rPr lang="pt-BR" sz="1500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cosmopolita, niilista e muito inquieto existencialmente.</a:t>
            </a:r>
            <a:endParaRPr lang="en-US" sz="1500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36" name="Straight Connector 17">
            <a:extLst>
              <a:ext uri="{FF2B5EF4-FFF2-40B4-BE49-F238E27FC236}">
                <a16:creationId xmlns:a16="http://schemas.microsoft.com/office/drawing/2014/main" id="{4EFECDB5-A785-DEB4-BE3F-0D398FFF16A4}"/>
              </a:ext>
            </a:extLst>
          </p:cNvPr>
          <p:cNvCxnSpPr>
            <a:cxnSpLocks/>
          </p:cNvCxnSpPr>
          <p:nvPr/>
        </p:nvCxnSpPr>
        <p:spPr>
          <a:xfrm>
            <a:off x="1405944" y="3779867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15">
            <a:extLst>
              <a:ext uri="{FF2B5EF4-FFF2-40B4-BE49-F238E27FC236}">
                <a16:creationId xmlns:a16="http://schemas.microsoft.com/office/drawing/2014/main" id="{33C04CF9-DAC8-7DFA-13AE-C21723144F54}"/>
              </a:ext>
            </a:extLst>
          </p:cNvPr>
          <p:cNvSpPr/>
          <p:nvPr/>
        </p:nvSpPr>
        <p:spPr>
          <a:xfrm>
            <a:off x="4666906" y="2773651"/>
            <a:ext cx="2999517" cy="3042504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BB3B75E3-CD03-A63F-D121-1C75A2AE4B10}"/>
              </a:ext>
            </a:extLst>
          </p:cNvPr>
          <p:cNvSpPr txBox="1"/>
          <p:nvPr/>
        </p:nvSpPr>
        <p:spPr>
          <a:xfrm>
            <a:off x="4747846" y="3981390"/>
            <a:ext cx="2931600" cy="1478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Visão caótica de tudo:</a:t>
            </a:r>
          </a:p>
          <a:p>
            <a:pPr algn="l">
              <a:lnSpc>
                <a:spcPct val="114000"/>
              </a:lnSpc>
            </a:pPr>
            <a:endParaRPr lang="pt-BR" sz="1400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l">
              <a:lnSpc>
                <a:spcPct val="114000"/>
              </a:lnSpc>
            </a:pPr>
            <a:r>
              <a:rPr lang="pt-BR" sz="1500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experiências frasais insólitas e moderníssimas, a que se soma um humor doloroso e corrosivo.</a:t>
            </a:r>
            <a:endParaRPr lang="en-US" sz="1500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29" name="Straight Connector 17">
            <a:extLst>
              <a:ext uri="{FF2B5EF4-FFF2-40B4-BE49-F238E27FC236}">
                <a16:creationId xmlns:a16="http://schemas.microsoft.com/office/drawing/2014/main" id="{88D22ACD-BA18-E20F-DA07-59DA997CA9BF}"/>
              </a:ext>
            </a:extLst>
          </p:cNvPr>
          <p:cNvCxnSpPr>
            <a:cxnSpLocks/>
          </p:cNvCxnSpPr>
          <p:nvPr/>
        </p:nvCxnSpPr>
        <p:spPr>
          <a:xfrm>
            <a:off x="4850995" y="3765478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15">
            <a:extLst>
              <a:ext uri="{FF2B5EF4-FFF2-40B4-BE49-F238E27FC236}">
                <a16:creationId xmlns:a16="http://schemas.microsoft.com/office/drawing/2014/main" id="{321B760F-E9A7-BABC-C5B7-7E4F08D27600}"/>
              </a:ext>
            </a:extLst>
          </p:cNvPr>
          <p:cNvSpPr/>
          <p:nvPr/>
        </p:nvSpPr>
        <p:spPr>
          <a:xfrm>
            <a:off x="8117432" y="2772997"/>
            <a:ext cx="2999517" cy="3042504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16">
            <a:extLst>
              <a:ext uri="{FF2B5EF4-FFF2-40B4-BE49-F238E27FC236}">
                <a16:creationId xmlns:a16="http://schemas.microsoft.com/office/drawing/2014/main" id="{7FB0A38C-11C1-9E91-DA26-0F9469EA3274}"/>
              </a:ext>
            </a:extLst>
          </p:cNvPr>
          <p:cNvSpPr txBox="1"/>
          <p:nvPr/>
        </p:nvSpPr>
        <p:spPr>
          <a:xfrm>
            <a:off x="8198372" y="3980736"/>
            <a:ext cx="2730432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Tendência à nostalgia da infância.</a:t>
            </a:r>
            <a:endParaRPr lang="en-US" sz="1200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33" name="Straight Connector 17">
            <a:extLst>
              <a:ext uri="{FF2B5EF4-FFF2-40B4-BE49-F238E27FC236}">
                <a16:creationId xmlns:a16="http://schemas.microsoft.com/office/drawing/2014/main" id="{898E93B6-2456-0152-C6B5-092A062AC8DE}"/>
              </a:ext>
            </a:extLst>
          </p:cNvPr>
          <p:cNvCxnSpPr>
            <a:cxnSpLocks/>
          </p:cNvCxnSpPr>
          <p:nvPr/>
        </p:nvCxnSpPr>
        <p:spPr>
          <a:xfrm>
            <a:off x="8301521" y="3764824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9">
            <a:extLst>
              <a:ext uri="{FF2B5EF4-FFF2-40B4-BE49-F238E27FC236}">
                <a16:creationId xmlns:a16="http://schemas.microsoft.com/office/drawing/2014/main" id="{4500C178-238E-39A5-DE7E-217D8E795A10}"/>
              </a:ext>
            </a:extLst>
          </p:cNvPr>
          <p:cNvGrpSpPr/>
          <p:nvPr/>
        </p:nvGrpSpPr>
        <p:grpSpPr>
          <a:xfrm>
            <a:off x="8117432" y="8471732"/>
            <a:ext cx="4118622" cy="2594362"/>
            <a:chOff x="4146864" y="1744707"/>
            <a:chExt cx="4118622" cy="2594362"/>
          </a:xfrm>
        </p:grpSpPr>
        <p:sp>
          <p:nvSpPr>
            <p:cNvPr id="37" name="TextBox 2">
              <a:extLst>
                <a:ext uri="{FF2B5EF4-FFF2-40B4-BE49-F238E27FC236}">
                  <a16:creationId xmlns:a16="http://schemas.microsoft.com/office/drawing/2014/main" id="{9B2060C9-B74C-0982-053F-36849481D7C3}"/>
                </a:ext>
              </a:extLst>
            </p:cNvPr>
            <p:cNvSpPr txBox="1"/>
            <p:nvPr/>
          </p:nvSpPr>
          <p:spPr>
            <a:xfrm>
              <a:off x="4146865" y="3313595"/>
              <a:ext cx="3573205" cy="1025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4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Trazia o rosto raspado, era alto e magro, de feições de um moreno trigueiro, como os mouriscos do Algarve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38" name="TextBox 3">
              <a:extLst>
                <a:ext uri="{FF2B5EF4-FFF2-40B4-BE49-F238E27FC236}">
                  <a16:creationId xmlns:a16="http://schemas.microsoft.com/office/drawing/2014/main" id="{0E98C3A9-DDFA-F45D-0386-14A9E3193C53}"/>
                </a:ext>
              </a:extLst>
            </p:cNvPr>
            <p:cNvSpPr txBox="1"/>
            <p:nvPr/>
          </p:nvSpPr>
          <p:spPr>
            <a:xfrm>
              <a:off x="4146864" y="1744707"/>
              <a:ext cx="4118622" cy="1471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Tinha ódio às máscaras sociais a que todos estamos submetidos e sofria de enorme dilaceramento interior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39" name="Group 21">
            <a:extLst>
              <a:ext uri="{FF2B5EF4-FFF2-40B4-BE49-F238E27FC236}">
                <a16:creationId xmlns:a16="http://schemas.microsoft.com/office/drawing/2014/main" id="{C239D3A0-8F56-49E2-F9A0-016BB18BB46E}"/>
              </a:ext>
            </a:extLst>
          </p:cNvPr>
          <p:cNvGrpSpPr/>
          <p:nvPr/>
        </p:nvGrpSpPr>
        <p:grpSpPr>
          <a:xfrm>
            <a:off x="7380517" y="8614528"/>
            <a:ext cx="219075" cy="219075"/>
            <a:chOff x="3409949" y="1822187"/>
            <a:chExt cx="219075" cy="219075"/>
          </a:xfrm>
        </p:grpSpPr>
        <p:sp>
          <p:nvSpPr>
            <p:cNvPr id="40" name="Oval 4">
              <a:extLst>
                <a:ext uri="{FF2B5EF4-FFF2-40B4-BE49-F238E27FC236}">
                  <a16:creationId xmlns:a16="http://schemas.microsoft.com/office/drawing/2014/main" id="{D035FDAB-5A46-EA20-AE62-ECE1529C942E}"/>
                </a:ext>
              </a:extLst>
            </p:cNvPr>
            <p:cNvSpPr/>
            <p:nvPr/>
          </p:nvSpPr>
          <p:spPr>
            <a:xfrm>
              <a:off x="3409949" y="1822187"/>
              <a:ext cx="219075" cy="219075"/>
            </a:xfrm>
            <a:prstGeom prst="ellipse">
              <a:avLst/>
            </a:prstGeom>
            <a:solidFill>
              <a:srgbClr val="067875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41" name="Oval 5">
              <a:extLst>
                <a:ext uri="{FF2B5EF4-FFF2-40B4-BE49-F238E27FC236}">
                  <a16:creationId xmlns:a16="http://schemas.microsoft.com/office/drawing/2014/main" id="{A3740D15-A4F7-346F-45BD-D5A73773936D}"/>
                </a:ext>
              </a:extLst>
            </p:cNvPr>
            <p:cNvSpPr/>
            <p:nvPr/>
          </p:nvSpPr>
          <p:spPr>
            <a:xfrm>
              <a:off x="3474241" y="1886479"/>
              <a:ext cx="90489" cy="90489"/>
            </a:xfrm>
            <a:prstGeom prst="ellipse">
              <a:avLst/>
            </a:prstGeom>
            <a:solidFill>
              <a:srgbClr val="067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pic>
        <p:nvPicPr>
          <p:cNvPr id="42" name="Imagem 4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50509C7C-B446-CCAB-1AF9-D1754420C8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5" r="11929"/>
          <a:stretch/>
        </p:blipFill>
        <p:spPr>
          <a:xfrm>
            <a:off x="-7391495" y="-2253205"/>
            <a:ext cx="4674556" cy="9421807"/>
          </a:xfrm>
          <a:prstGeom prst="rect">
            <a:avLst/>
          </a:prstGeom>
        </p:spPr>
      </p:pic>
      <p:sp>
        <p:nvSpPr>
          <p:cNvPr id="43" name="Rectangle: Rounded Corners 7">
            <a:extLst>
              <a:ext uri="{FF2B5EF4-FFF2-40B4-BE49-F238E27FC236}">
                <a16:creationId xmlns:a16="http://schemas.microsoft.com/office/drawing/2014/main" id="{F5C320B8-E89F-2A7E-119D-D585466A6138}"/>
              </a:ext>
            </a:extLst>
          </p:cNvPr>
          <p:cNvSpPr/>
          <p:nvPr/>
        </p:nvSpPr>
        <p:spPr>
          <a:xfrm>
            <a:off x="-10703673" y="2409977"/>
            <a:ext cx="2801132" cy="960585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2400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Simbolista</a:t>
            </a:r>
            <a:r>
              <a:rPr lang="en-US" sz="24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</a:t>
            </a:r>
            <a:endParaRPr lang="en-US" sz="20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4" name="Rectangle: Rounded Corners 7">
            <a:extLst>
              <a:ext uri="{FF2B5EF4-FFF2-40B4-BE49-F238E27FC236}">
                <a16:creationId xmlns:a16="http://schemas.microsoft.com/office/drawing/2014/main" id="{CE070ACF-BF82-8E86-89B8-155A9EF498FF}"/>
              </a:ext>
            </a:extLst>
          </p:cNvPr>
          <p:cNvSpPr/>
          <p:nvPr/>
        </p:nvSpPr>
        <p:spPr>
          <a:xfrm>
            <a:off x="-7080908" y="2409977"/>
            <a:ext cx="2801132" cy="960585"/>
          </a:xfrm>
          <a:prstGeom prst="roundRect">
            <a:avLst>
              <a:gd name="adj" fmla="val 2280"/>
            </a:avLst>
          </a:prstGeom>
          <a:solidFill>
            <a:srgbClr val="056768">
              <a:alpha val="15000"/>
            </a:srgbClr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2400" b="1" dirty="0" err="1">
                <a:solidFill>
                  <a:schemeClr val="bg1">
                    <a:alpha val="15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Futurista</a:t>
            </a:r>
            <a:endParaRPr lang="en-US" sz="2400" b="1" dirty="0">
              <a:solidFill>
                <a:schemeClr val="bg1">
                  <a:alpha val="15000"/>
                </a:schemeClr>
              </a:solidFill>
              <a:latin typeface="Avenir Next LT Pro" panose="020B0504020202020204" pitchFamily="34" charset="0"/>
              <a:cs typeface="Sora ExtraBold" pitchFamily="2" charset="0"/>
            </a:endParaRPr>
          </a:p>
          <a:p>
            <a:pPr algn="ctr">
              <a:spcBef>
                <a:spcPct val="0"/>
              </a:spcBef>
            </a:pPr>
            <a:r>
              <a:rPr lang="en-US" sz="2400" b="1" dirty="0">
                <a:solidFill>
                  <a:schemeClr val="bg1">
                    <a:alpha val="15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(</a:t>
            </a:r>
            <a:r>
              <a:rPr lang="en-US" sz="2400" b="1" dirty="0" err="1">
                <a:solidFill>
                  <a:schemeClr val="bg1">
                    <a:alpha val="15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Sensacionista</a:t>
            </a:r>
            <a:r>
              <a:rPr lang="en-US" sz="2400" b="1" dirty="0">
                <a:solidFill>
                  <a:schemeClr val="bg1">
                    <a:alpha val="15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)</a:t>
            </a:r>
          </a:p>
        </p:txBody>
      </p:sp>
      <p:sp>
        <p:nvSpPr>
          <p:cNvPr id="45" name="Rectangle: Rounded Corners 7">
            <a:extLst>
              <a:ext uri="{FF2B5EF4-FFF2-40B4-BE49-F238E27FC236}">
                <a16:creationId xmlns:a16="http://schemas.microsoft.com/office/drawing/2014/main" id="{B2406C86-44B7-113B-EBE3-1432F9445849}"/>
              </a:ext>
            </a:extLst>
          </p:cNvPr>
          <p:cNvSpPr/>
          <p:nvPr/>
        </p:nvSpPr>
        <p:spPr>
          <a:xfrm>
            <a:off x="-3458142" y="2409977"/>
            <a:ext cx="2801132" cy="960585"/>
          </a:xfrm>
          <a:prstGeom prst="roundRect">
            <a:avLst>
              <a:gd name="adj" fmla="val 2280"/>
            </a:avLst>
          </a:prstGeom>
          <a:solidFill>
            <a:srgbClr val="056768">
              <a:alpha val="15000"/>
            </a:srgbClr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2400" b="1" dirty="0" err="1">
                <a:solidFill>
                  <a:schemeClr val="bg1">
                    <a:alpha val="15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Abulíca</a:t>
            </a:r>
            <a:endParaRPr lang="en-US" sz="2400" b="1" dirty="0">
              <a:solidFill>
                <a:schemeClr val="bg1">
                  <a:alpha val="15000"/>
                </a:schemeClr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6" name="TextBox 12">
            <a:extLst>
              <a:ext uri="{FF2B5EF4-FFF2-40B4-BE49-F238E27FC236}">
                <a16:creationId xmlns:a16="http://schemas.microsoft.com/office/drawing/2014/main" id="{CD5C1683-972A-A80C-2F31-26FCD9F4F25F}"/>
              </a:ext>
            </a:extLst>
          </p:cNvPr>
          <p:cNvSpPr txBox="1"/>
          <p:nvPr/>
        </p:nvSpPr>
        <p:spPr>
          <a:xfrm>
            <a:off x="1219518" y="3400930"/>
            <a:ext cx="809175" cy="360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01</a:t>
            </a:r>
          </a:p>
        </p:txBody>
      </p:sp>
      <p:sp>
        <p:nvSpPr>
          <p:cNvPr id="47" name="TextBox 12">
            <a:extLst>
              <a:ext uri="{FF2B5EF4-FFF2-40B4-BE49-F238E27FC236}">
                <a16:creationId xmlns:a16="http://schemas.microsoft.com/office/drawing/2014/main" id="{CD5C1683-972A-A80C-2F31-26FCD9F4F25F}"/>
              </a:ext>
            </a:extLst>
          </p:cNvPr>
          <p:cNvSpPr txBox="1"/>
          <p:nvPr/>
        </p:nvSpPr>
        <p:spPr>
          <a:xfrm>
            <a:off x="4661960" y="3387483"/>
            <a:ext cx="809175" cy="360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02</a:t>
            </a:r>
          </a:p>
        </p:txBody>
      </p:sp>
      <p:sp>
        <p:nvSpPr>
          <p:cNvPr id="48" name="TextBox 12">
            <a:extLst>
              <a:ext uri="{FF2B5EF4-FFF2-40B4-BE49-F238E27FC236}">
                <a16:creationId xmlns:a16="http://schemas.microsoft.com/office/drawing/2014/main" id="{CD5C1683-972A-A80C-2F31-26FCD9F4F25F}"/>
              </a:ext>
            </a:extLst>
          </p:cNvPr>
          <p:cNvSpPr txBox="1"/>
          <p:nvPr/>
        </p:nvSpPr>
        <p:spPr>
          <a:xfrm>
            <a:off x="8104409" y="3374036"/>
            <a:ext cx="809175" cy="360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201549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-7.40741E-7 L 2.91667E-6 0.07245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2.59259E-6 L -0.06615 2.59259E-6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08333E-7 4.81481E-6 L -2.08333E-7 0.07245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8.33333E-7 0.07245 " pathEditMode="relative" rAng="0" ptsTypes="AA">
                                      <p:cBhvr>
                                        <p:cTn id="28" dur="5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49333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04167E-6 -4.07407E-6 L -0.06615 -4.07407E-6 " pathEditMode="relative" rAng="0" ptsTypes="AA">
                                      <p:cBhvr>
                                        <p:cTn id="33" dur="75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29167E-6 3.7037E-6 L -2.29167E-6 0.07245 " pathEditMode="relative" rAng="0" ptsTypes="AA">
                                      <p:cBhvr>
                                        <p:cTn id="38" dur="75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-2.08333E-6 0.07245 " pathEditMode="relative" rAng="0" ptsTypes="AA">
                                      <p:cBhvr>
                                        <p:cTn id="46" dur="5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49333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875E-6 -4.07407E-6 L -0.06614 -4.07407E-6 " pathEditMode="relative" rAng="0" ptsTypes="AA">
                                      <p:cBhvr>
                                        <p:cTn id="51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5E-6 2.96296E-6 L 5E-6 0.07245 " pathEditMode="relative" rAng="0" ptsTypes="AA">
                                      <p:cBhvr>
                                        <p:cTn id="56" dur="75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/>
      <p:bldP spid="35" grpId="1"/>
      <p:bldP spid="27" grpId="0" animBg="1"/>
      <p:bldP spid="27" grpId="1" animBg="1"/>
      <p:bldP spid="28" grpId="0"/>
      <p:bldP spid="28" grpId="1"/>
      <p:bldP spid="30" grpId="0" animBg="1"/>
      <p:bldP spid="30" grpId="1" animBg="1"/>
      <p:bldP spid="31" grpId="0"/>
      <p:bldP spid="31" grpId="1"/>
      <p:bldP spid="46" grpId="0"/>
      <p:bldP spid="47" grpId="0"/>
      <p:bldP spid="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Uma imagem contendo no interior, coberto, muitos, mesa&#10;&#10;Descrição gerada automaticamente">
            <a:extLst>
              <a:ext uri="{FF2B5EF4-FFF2-40B4-BE49-F238E27FC236}">
                <a16:creationId xmlns:a16="http://schemas.microsoft.com/office/drawing/2014/main" id="{A40C601E-B3AD-5153-D849-A7B400B11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738" y="-710411"/>
            <a:ext cx="13422110" cy="1012225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82000"/>
                </a:srgbClr>
              </a:gs>
              <a:gs pos="4000">
                <a:srgbClr val="01000E">
                  <a:alpha val="6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963181A-267A-E40B-DA68-CEB3BA39BB58}"/>
              </a:ext>
            </a:extLst>
          </p:cNvPr>
          <p:cNvSpPr txBox="1"/>
          <p:nvPr/>
        </p:nvSpPr>
        <p:spPr>
          <a:xfrm>
            <a:off x="986180" y="729345"/>
            <a:ext cx="6580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Álvaro de Campos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7B90546-CF56-3037-99B3-EB9C96DEAD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29E8F6C-BB09-96E7-2041-E82E7E3054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7BD0C91D-D32D-5387-FC2E-E02F33B286CC}"/>
              </a:ext>
            </a:extLst>
          </p:cNvPr>
          <p:cNvSpPr txBox="1"/>
          <p:nvPr/>
        </p:nvSpPr>
        <p:spPr>
          <a:xfrm>
            <a:off x="1166195" y="566127"/>
            <a:ext cx="7067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FASES DA SUA POÉTICA</a:t>
            </a:r>
          </a:p>
        </p:txBody>
      </p: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37B244DA-3312-CBF4-CD34-7F6609003CCB}"/>
              </a:ext>
            </a:extLst>
          </p:cNvPr>
          <p:cNvSpPr/>
          <p:nvPr/>
        </p:nvSpPr>
        <p:spPr>
          <a:xfrm>
            <a:off x="1378683" y="1911575"/>
            <a:ext cx="2801132" cy="960585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2400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Simbolista</a:t>
            </a:r>
            <a:r>
              <a:rPr lang="en-US" sz="24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</a:t>
            </a:r>
            <a:endParaRPr lang="en-US" sz="20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0F0FFFA2-81F8-81D8-4E8E-1A5E2D2AB02B}"/>
              </a:ext>
            </a:extLst>
          </p:cNvPr>
          <p:cNvSpPr/>
          <p:nvPr/>
        </p:nvSpPr>
        <p:spPr>
          <a:xfrm>
            <a:off x="5001448" y="1911575"/>
            <a:ext cx="2801132" cy="960585"/>
          </a:xfrm>
          <a:prstGeom prst="roundRect">
            <a:avLst>
              <a:gd name="adj" fmla="val 2280"/>
            </a:avLst>
          </a:prstGeom>
          <a:solidFill>
            <a:srgbClr val="056768">
              <a:alpha val="15000"/>
            </a:srgbClr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2400" b="1" dirty="0" err="1">
                <a:solidFill>
                  <a:schemeClr val="bg1">
                    <a:alpha val="15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Futurista</a:t>
            </a:r>
            <a:endParaRPr lang="en-US" sz="2400" b="1" dirty="0">
              <a:solidFill>
                <a:schemeClr val="bg1">
                  <a:alpha val="15000"/>
                </a:schemeClr>
              </a:solidFill>
              <a:latin typeface="Avenir Next LT Pro" panose="020B0504020202020204" pitchFamily="34" charset="0"/>
              <a:cs typeface="Sora ExtraBold" pitchFamily="2" charset="0"/>
            </a:endParaRPr>
          </a:p>
          <a:p>
            <a:pPr algn="ctr">
              <a:spcBef>
                <a:spcPct val="0"/>
              </a:spcBef>
            </a:pPr>
            <a:r>
              <a:rPr lang="en-US" sz="2400" b="1" dirty="0">
                <a:solidFill>
                  <a:schemeClr val="bg1">
                    <a:alpha val="15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(</a:t>
            </a:r>
            <a:r>
              <a:rPr lang="en-US" sz="2400" b="1" dirty="0" err="1">
                <a:solidFill>
                  <a:schemeClr val="bg1">
                    <a:alpha val="15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Sensacionista</a:t>
            </a:r>
            <a:r>
              <a:rPr lang="en-US" sz="2400" b="1" dirty="0">
                <a:solidFill>
                  <a:schemeClr val="bg1">
                    <a:alpha val="15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)</a:t>
            </a: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28CC3E8C-5F1D-DBEB-FBAF-B5F0C363F80D}"/>
              </a:ext>
            </a:extLst>
          </p:cNvPr>
          <p:cNvSpPr/>
          <p:nvPr/>
        </p:nvSpPr>
        <p:spPr>
          <a:xfrm>
            <a:off x="1390636" y="3000186"/>
            <a:ext cx="2801131" cy="3191560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1A192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FB722683-D578-0458-5208-36178BE4A322}"/>
              </a:ext>
            </a:extLst>
          </p:cNvPr>
          <p:cNvSpPr txBox="1"/>
          <p:nvPr/>
        </p:nvSpPr>
        <p:spPr>
          <a:xfrm>
            <a:off x="1493108" y="3102285"/>
            <a:ext cx="25256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sz="1900" dirty="0">
                <a:solidFill>
                  <a:schemeClr val="bg1"/>
                </a:solidFill>
                <a:latin typeface="Avenir Next LT Pro" panose="020B0604020202020204" charset="0"/>
              </a:rPr>
              <a:t>Decadentismo e desespero perante a realidade.</a:t>
            </a:r>
          </a:p>
          <a:p>
            <a:pPr algn="l">
              <a:lnSpc>
                <a:spcPct val="120000"/>
              </a:lnSpc>
            </a:pPr>
            <a:endParaRPr lang="pt-BR" dirty="0">
              <a:solidFill>
                <a:schemeClr val="bg1"/>
              </a:solidFill>
              <a:latin typeface="Avenir Next LT Pro" panose="020B0604020202020204" charset="0"/>
            </a:endParaRPr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3BF8637B-967F-7B8A-54A4-D1781894E1A7}"/>
              </a:ext>
            </a:extLst>
          </p:cNvPr>
          <p:cNvSpPr/>
          <p:nvPr/>
        </p:nvSpPr>
        <p:spPr>
          <a:xfrm>
            <a:off x="8624214" y="1911575"/>
            <a:ext cx="2801132" cy="960585"/>
          </a:xfrm>
          <a:prstGeom prst="roundRect">
            <a:avLst>
              <a:gd name="adj" fmla="val 2280"/>
            </a:avLst>
          </a:prstGeom>
          <a:solidFill>
            <a:srgbClr val="056768">
              <a:alpha val="15000"/>
            </a:srgbClr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2400" b="1" dirty="0" err="1">
                <a:solidFill>
                  <a:schemeClr val="bg1">
                    <a:alpha val="15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Abulíca</a:t>
            </a:r>
            <a:endParaRPr lang="en-US" sz="2400" b="1" dirty="0">
              <a:solidFill>
                <a:schemeClr val="bg1">
                  <a:alpha val="15000"/>
                </a:schemeClr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7" name="Google Shape;472;p13">
            <a:extLst>
              <a:ext uri="{FF2B5EF4-FFF2-40B4-BE49-F238E27FC236}">
                <a16:creationId xmlns:a16="http://schemas.microsoft.com/office/drawing/2014/main" id="{779DEF11-D54A-57EC-8B51-79D2075C0156}"/>
              </a:ext>
            </a:extLst>
          </p:cNvPr>
          <p:cNvSpPr/>
          <p:nvPr/>
        </p:nvSpPr>
        <p:spPr>
          <a:xfrm>
            <a:off x="1390635" y="5647031"/>
            <a:ext cx="2801132" cy="672741"/>
          </a:xfrm>
          <a:custGeom>
            <a:avLst/>
            <a:gdLst/>
            <a:ahLst/>
            <a:cxnLst/>
            <a:rect l="l" t="t" r="r" b="b"/>
            <a:pathLst>
              <a:path w="4330643" h="5207082" fill="none" extrusionOk="0">
                <a:moveTo>
                  <a:pt x="0" y="0"/>
                </a:moveTo>
                <a:cubicBezTo>
                  <a:pt x="2027270" y="-49533"/>
                  <a:pt x="2659989" y="-14809"/>
                  <a:pt x="4330643" y="0"/>
                </a:cubicBezTo>
                <a:cubicBezTo>
                  <a:pt x="4418282" y="1550330"/>
                  <a:pt x="4257964" y="2828268"/>
                  <a:pt x="4330643" y="5207082"/>
                </a:cubicBezTo>
                <a:cubicBezTo>
                  <a:pt x="3496425" y="5158851"/>
                  <a:pt x="640357" y="5291537"/>
                  <a:pt x="0" y="5207082"/>
                </a:cubicBezTo>
                <a:cubicBezTo>
                  <a:pt x="-38581" y="4087512"/>
                  <a:pt x="63341" y="1584302"/>
                  <a:pt x="0" y="0"/>
                </a:cubicBezTo>
                <a:close/>
              </a:path>
              <a:path w="4330643" h="5207082" extrusionOk="0">
                <a:moveTo>
                  <a:pt x="0" y="0"/>
                </a:moveTo>
                <a:cubicBezTo>
                  <a:pt x="1442531" y="118645"/>
                  <a:pt x="3418264" y="116012"/>
                  <a:pt x="4330643" y="0"/>
                </a:cubicBezTo>
                <a:cubicBezTo>
                  <a:pt x="4197761" y="1366951"/>
                  <a:pt x="4415594" y="4234367"/>
                  <a:pt x="4330643" y="5207082"/>
                </a:cubicBezTo>
                <a:cubicBezTo>
                  <a:pt x="2352092" y="5341682"/>
                  <a:pt x="698714" y="5049886"/>
                  <a:pt x="0" y="5207082"/>
                </a:cubicBezTo>
                <a:cubicBezTo>
                  <a:pt x="-20187" y="4075861"/>
                  <a:pt x="-152480" y="2503574"/>
                  <a:pt x="0" y="0"/>
                </a:cubicBezTo>
                <a:close/>
              </a:path>
            </a:pathLst>
          </a:custGeom>
          <a:solidFill>
            <a:srgbClr val="056768">
              <a:alpha val="32000"/>
            </a:srgbClr>
          </a:solidFill>
          <a:ln>
            <a:solidFill>
              <a:srgbClr val="056768"/>
            </a:solidFill>
          </a:ln>
          <a:effectLst>
            <a:outerShdw blurRad="406400" dist="38100" dir="8100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700" b="1" dirty="0">
                <a:solidFill>
                  <a:schemeClr val="bg1"/>
                </a:solidFill>
                <a:latin typeface="Avenir Next LT Pro" panose="020B0504020202020204" pitchFamily="34" charset="0"/>
                <a:sym typeface="Arial"/>
              </a:rPr>
              <a:t>Destaque: </a:t>
            </a:r>
            <a:r>
              <a:rPr lang="pt-BR" sz="1700" dirty="0">
                <a:solidFill>
                  <a:schemeClr val="bg1"/>
                </a:solidFill>
                <a:latin typeface="Avenir Next LT Pro" panose="020B0504020202020204" pitchFamily="34" charset="0"/>
                <a:sym typeface="Arial"/>
              </a:rPr>
              <a:t>poema </a:t>
            </a:r>
            <a:r>
              <a:rPr lang="pt-BR" sz="1700" i="1" dirty="0">
                <a:solidFill>
                  <a:schemeClr val="bg1"/>
                </a:solidFill>
                <a:latin typeface="Avenir Next LT Pro" panose="020B0504020202020204" pitchFamily="34" charset="0"/>
                <a:sym typeface="Arial"/>
              </a:rPr>
              <a:t>“</a:t>
            </a:r>
            <a:r>
              <a:rPr lang="pt-BR" sz="1700" dirty="0">
                <a:solidFill>
                  <a:schemeClr val="bg1"/>
                </a:solidFill>
                <a:latin typeface="Avenir Next LT Pro" panose="020B0504020202020204" pitchFamily="34" charset="0"/>
                <a:sym typeface="Arial"/>
              </a:rPr>
              <a:t>Opiário”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908C476-F37A-750F-9405-36B4448978F5}"/>
              </a:ext>
            </a:extLst>
          </p:cNvPr>
          <p:cNvSpPr txBox="1"/>
          <p:nvPr/>
        </p:nvSpPr>
        <p:spPr>
          <a:xfrm>
            <a:off x="15405511" y="1911575"/>
            <a:ext cx="4674556" cy="484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ct val="0"/>
              </a:spcBef>
            </a:pPr>
            <a:r>
              <a:rPr lang="pt-BR" altLang="pt-BR" sz="24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Características da obra</a:t>
            </a:r>
            <a:endParaRPr lang="pt-BR" altLang="pt-BR" sz="2400" b="1" i="1" dirty="0">
              <a:solidFill>
                <a:schemeClr val="bg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FD08CAE0-A30E-A751-9976-6DAF4448CEBB}"/>
              </a:ext>
            </a:extLst>
          </p:cNvPr>
          <p:cNvSpPr/>
          <p:nvPr/>
        </p:nvSpPr>
        <p:spPr>
          <a:xfrm>
            <a:off x="15306679" y="1689855"/>
            <a:ext cx="3547867" cy="961177"/>
          </a:xfrm>
          <a:prstGeom prst="ellipse">
            <a:avLst/>
          </a:prstGeom>
          <a:noFill/>
          <a:ln>
            <a:gradFill>
              <a:gsLst>
                <a:gs pos="0">
                  <a:srgbClr val="056768">
                    <a:alpha val="82000"/>
                  </a:srgbClr>
                </a:gs>
                <a:gs pos="92000">
                  <a:srgbClr val="056768">
                    <a:alpha val="0"/>
                  </a:srgbClr>
                </a:gs>
              </a:gsLst>
              <a:lin ang="1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518D149D-A75E-DB77-992A-5897FB03B633}"/>
              </a:ext>
            </a:extLst>
          </p:cNvPr>
          <p:cNvSpPr/>
          <p:nvPr/>
        </p:nvSpPr>
        <p:spPr>
          <a:xfrm>
            <a:off x="15503143" y="2882898"/>
            <a:ext cx="2999517" cy="3042504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01D72BB6-47B0-233A-D218-DDD9AD797337}"/>
              </a:ext>
            </a:extLst>
          </p:cNvPr>
          <p:cNvSpPr txBox="1"/>
          <p:nvPr/>
        </p:nvSpPr>
        <p:spPr>
          <a:xfrm>
            <a:off x="15584083" y="4090637"/>
            <a:ext cx="2730432" cy="1408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Homem moderno</a:t>
            </a:r>
          </a:p>
          <a:p>
            <a:pPr algn="l">
              <a:lnSpc>
                <a:spcPct val="114000"/>
              </a:lnSpc>
            </a:pPr>
            <a:r>
              <a:rPr lang="pt-BR" sz="1400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Paradoxal, inconciliado, </a:t>
            </a:r>
            <a:r>
              <a:rPr lang="pt-BR" sz="1400" b="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neurótico,sadomasoquista,cosmopolita</a:t>
            </a:r>
            <a:r>
              <a:rPr lang="pt-BR" sz="1400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, niilista e muito inquieto existencialmente</a:t>
            </a:r>
            <a:endParaRPr lang="en-US" sz="1200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29" name="Straight Connector 17">
            <a:extLst>
              <a:ext uri="{FF2B5EF4-FFF2-40B4-BE49-F238E27FC236}">
                <a16:creationId xmlns:a16="http://schemas.microsoft.com/office/drawing/2014/main" id="{563CBCBF-4F65-14FE-0DB6-0176CFEB5432}"/>
              </a:ext>
            </a:extLst>
          </p:cNvPr>
          <p:cNvCxnSpPr>
            <a:cxnSpLocks/>
          </p:cNvCxnSpPr>
          <p:nvPr/>
        </p:nvCxnSpPr>
        <p:spPr>
          <a:xfrm>
            <a:off x="15687232" y="3874725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15">
            <a:extLst>
              <a:ext uri="{FF2B5EF4-FFF2-40B4-BE49-F238E27FC236}">
                <a16:creationId xmlns:a16="http://schemas.microsoft.com/office/drawing/2014/main" id="{7A24E339-E4E4-8BB7-670E-919854F3D560}"/>
              </a:ext>
            </a:extLst>
          </p:cNvPr>
          <p:cNvSpPr/>
          <p:nvPr/>
        </p:nvSpPr>
        <p:spPr>
          <a:xfrm>
            <a:off x="18948194" y="2868509"/>
            <a:ext cx="2999517" cy="3042504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16">
            <a:extLst>
              <a:ext uri="{FF2B5EF4-FFF2-40B4-BE49-F238E27FC236}">
                <a16:creationId xmlns:a16="http://schemas.microsoft.com/office/drawing/2014/main" id="{F7B5ABB0-BF60-762B-96BD-D3F40894C436}"/>
              </a:ext>
            </a:extLst>
          </p:cNvPr>
          <p:cNvSpPr txBox="1"/>
          <p:nvPr/>
        </p:nvSpPr>
        <p:spPr>
          <a:xfrm>
            <a:off x="19029134" y="4076248"/>
            <a:ext cx="2730432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Visão caótica de tudo</a:t>
            </a:r>
          </a:p>
          <a:p>
            <a:pPr algn="l">
              <a:lnSpc>
                <a:spcPct val="114000"/>
              </a:lnSpc>
            </a:pPr>
            <a:r>
              <a:rPr lang="pt-BR" sz="1400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Reflete-se na poesia com experiências frasais insólitas e moderníssimas, além de humor doloroso e corrosivo</a:t>
            </a:r>
            <a:endParaRPr lang="en-US" sz="1200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32" name="Straight Connector 17">
            <a:extLst>
              <a:ext uri="{FF2B5EF4-FFF2-40B4-BE49-F238E27FC236}">
                <a16:creationId xmlns:a16="http://schemas.microsoft.com/office/drawing/2014/main" id="{14E011A7-8EE1-A6D4-BE33-EB1240639ABA}"/>
              </a:ext>
            </a:extLst>
          </p:cNvPr>
          <p:cNvCxnSpPr>
            <a:cxnSpLocks/>
          </p:cNvCxnSpPr>
          <p:nvPr/>
        </p:nvCxnSpPr>
        <p:spPr>
          <a:xfrm>
            <a:off x="19132283" y="3860336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15">
            <a:extLst>
              <a:ext uri="{FF2B5EF4-FFF2-40B4-BE49-F238E27FC236}">
                <a16:creationId xmlns:a16="http://schemas.microsoft.com/office/drawing/2014/main" id="{A4C48A57-BCEA-E3F2-96B3-3EB336E57438}"/>
              </a:ext>
            </a:extLst>
          </p:cNvPr>
          <p:cNvSpPr/>
          <p:nvPr/>
        </p:nvSpPr>
        <p:spPr>
          <a:xfrm>
            <a:off x="22398720" y="2867855"/>
            <a:ext cx="2999517" cy="3042504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EEFB7B6A-E526-FAEC-F215-CFB10CB30AB1}"/>
              </a:ext>
            </a:extLst>
          </p:cNvPr>
          <p:cNvSpPr txBox="1"/>
          <p:nvPr/>
        </p:nvSpPr>
        <p:spPr>
          <a:xfrm>
            <a:off x="22479660" y="4075594"/>
            <a:ext cx="2730432" cy="11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Tendência à nostalgia da infância</a:t>
            </a:r>
            <a:endParaRPr lang="en-US" sz="1200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35" name="Straight Connector 17">
            <a:extLst>
              <a:ext uri="{FF2B5EF4-FFF2-40B4-BE49-F238E27FC236}">
                <a16:creationId xmlns:a16="http://schemas.microsoft.com/office/drawing/2014/main" id="{CB036BC5-7553-0F5B-609D-A89DD995CD50}"/>
              </a:ext>
            </a:extLst>
          </p:cNvPr>
          <p:cNvCxnSpPr>
            <a:cxnSpLocks/>
          </p:cNvCxnSpPr>
          <p:nvPr/>
        </p:nvCxnSpPr>
        <p:spPr>
          <a:xfrm>
            <a:off x="22582809" y="3859682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521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75E-6 1.11111E-6 L 3.75E-6 0.07245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66667E-6 -4.81481E-6 L -1.66667E-6 0.07246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75E-6 -3.7037E-6 L -0.06615 -3.7037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/>
      <p:bldP spid="13" grpId="1"/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EE16886-24C0-0EF7-7A78-DE84F08FA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"/>
            <a:ext cx="12844133" cy="952004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90000"/>
                </a:srgbClr>
              </a:gs>
              <a:gs pos="4000">
                <a:srgbClr val="01000E">
                  <a:alpha val="89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ctangle: Rounded Corners 7">
            <a:extLst>
              <a:ext uri="{FF2B5EF4-FFF2-40B4-BE49-F238E27FC236}">
                <a16:creationId xmlns:a16="http://schemas.microsoft.com/office/drawing/2014/main" id="{7C253134-7B5F-73CD-7338-2F7DB26CBAF2}"/>
              </a:ext>
            </a:extLst>
          </p:cNvPr>
          <p:cNvSpPr/>
          <p:nvPr/>
        </p:nvSpPr>
        <p:spPr>
          <a:xfrm>
            <a:off x="3125599" y="1911778"/>
            <a:ext cx="2801132" cy="960585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2400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Ortonímica</a:t>
            </a:r>
            <a:endParaRPr lang="en-US" sz="2400" b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2" name="Rectangle: Rounded Corners 7">
            <a:extLst>
              <a:ext uri="{FF2B5EF4-FFF2-40B4-BE49-F238E27FC236}">
                <a16:creationId xmlns:a16="http://schemas.microsoft.com/office/drawing/2014/main" id="{9F8688F5-FD37-802A-1518-BDA5014D7932}"/>
              </a:ext>
            </a:extLst>
          </p:cNvPr>
          <p:cNvSpPr/>
          <p:nvPr/>
        </p:nvSpPr>
        <p:spPr>
          <a:xfrm>
            <a:off x="6949449" y="1911778"/>
            <a:ext cx="2801132" cy="960585"/>
          </a:xfrm>
          <a:prstGeom prst="roundRect">
            <a:avLst>
              <a:gd name="adj" fmla="val 2280"/>
            </a:avLst>
          </a:prstGeom>
          <a:solidFill>
            <a:srgbClr val="056768">
              <a:alpha val="15000"/>
            </a:srgbClr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2400" b="1" dirty="0" err="1">
                <a:solidFill>
                  <a:schemeClr val="bg1">
                    <a:alpha val="15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Heteronímica</a:t>
            </a:r>
            <a:endParaRPr lang="en-US" sz="2400" b="1" dirty="0">
              <a:solidFill>
                <a:schemeClr val="bg1">
                  <a:alpha val="15000"/>
                </a:schemeClr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2" name="Rectangle 15">
            <a:extLst>
              <a:ext uri="{FF2B5EF4-FFF2-40B4-BE49-F238E27FC236}">
                <a16:creationId xmlns:a16="http://schemas.microsoft.com/office/drawing/2014/main" id="{76ECC5C1-FC74-B57A-277C-9BF39582EFD8}"/>
              </a:ext>
            </a:extLst>
          </p:cNvPr>
          <p:cNvSpPr/>
          <p:nvPr/>
        </p:nvSpPr>
        <p:spPr>
          <a:xfrm>
            <a:off x="6942648" y="3000186"/>
            <a:ext cx="2801131" cy="3191560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1A192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2CE93EC4-3446-BB87-586C-44C5B152FBCC}"/>
              </a:ext>
            </a:extLst>
          </p:cNvPr>
          <p:cNvSpPr txBox="1"/>
          <p:nvPr/>
        </p:nvSpPr>
        <p:spPr>
          <a:xfrm>
            <a:off x="7085460" y="3169520"/>
            <a:ext cx="26583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sz="2000" dirty="0">
                <a:solidFill>
                  <a:schemeClr val="bg1"/>
                </a:solidFill>
                <a:latin typeface="Avenir Next LT Pro" panose="020B0604020202020204" charset="0"/>
              </a:rPr>
              <a:t>Nomes, biografias </a:t>
            </a:r>
          </a:p>
          <a:p>
            <a:pPr algn="l">
              <a:lnSpc>
                <a:spcPct val="120000"/>
              </a:lnSpc>
            </a:pPr>
            <a:r>
              <a:rPr lang="pt-BR" sz="2000" dirty="0">
                <a:solidFill>
                  <a:schemeClr val="bg1"/>
                </a:solidFill>
                <a:latin typeface="Avenir Next LT Pro" panose="020B0604020202020204" charset="0"/>
              </a:rPr>
              <a:t>e estilos diversos:</a:t>
            </a:r>
          </a:p>
          <a:p>
            <a:pPr algn="l">
              <a:lnSpc>
                <a:spcPct val="120000"/>
              </a:lnSpc>
            </a:pPr>
            <a:r>
              <a:rPr lang="pt-BR" sz="2000" b="0" dirty="0">
                <a:solidFill>
                  <a:schemeClr val="bg1"/>
                </a:solidFill>
                <a:latin typeface="Avenir Next LT Pro" panose="020B0604020202020204" charset="0"/>
              </a:rPr>
              <a:t>- </a:t>
            </a:r>
            <a:r>
              <a:rPr lang="pt-BR" sz="2000" b="0" i="1" dirty="0">
                <a:solidFill>
                  <a:schemeClr val="bg1"/>
                </a:solidFill>
                <a:latin typeface="Avenir Next LT Pro" panose="020B0604020202020204" charset="0"/>
              </a:rPr>
              <a:t>Alberto Caeiro</a:t>
            </a:r>
            <a:r>
              <a:rPr lang="pt-BR" sz="600" b="0" i="1" dirty="0">
                <a:solidFill>
                  <a:schemeClr val="bg1"/>
                </a:solidFill>
                <a:latin typeface="Avenir Next LT Pro" panose="020B0604020202020204" charset="0"/>
              </a:rPr>
              <a:t> </a:t>
            </a:r>
            <a:r>
              <a:rPr lang="pt-BR" sz="2000" b="0" dirty="0">
                <a:solidFill>
                  <a:schemeClr val="bg1"/>
                </a:solidFill>
                <a:latin typeface="Avenir Next LT Pro" panose="020B0604020202020204" charset="0"/>
              </a:rPr>
              <a:t>;</a:t>
            </a:r>
          </a:p>
          <a:p>
            <a:pPr algn="l">
              <a:lnSpc>
                <a:spcPct val="120000"/>
              </a:lnSpc>
            </a:pPr>
            <a:r>
              <a:rPr lang="pt-BR" sz="2000" b="0" dirty="0">
                <a:solidFill>
                  <a:schemeClr val="bg1"/>
                </a:solidFill>
                <a:latin typeface="Avenir Next LT Pro" panose="020B0604020202020204" charset="0"/>
              </a:rPr>
              <a:t>- </a:t>
            </a:r>
            <a:r>
              <a:rPr lang="pt-BR" sz="2000" b="0" i="1" dirty="0">
                <a:solidFill>
                  <a:schemeClr val="bg1"/>
                </a:solidFill>
                <a:latin typeface="Avenir Next LT Pro" panose="020B0604020202020204" charset="0"/>
              </a:rPr>
              <a:t>Ricardo Reis</a:t>
            </a:r>
            <a:r>
              <a:rPr lang="pt-BR" sz="600" b="0" i="1" dirty="0">
                <a:solidFill>
                  <a:schemeClr val="bg1"/>
                </a:solidFill>
                <a:latin typeface="Avenir Next LT Pro" panose="020B0604020202020204" charset="0"/>
              </a:rPr>
              <a:t> </a:t>
            </a:r>
            <a:r>
              <a:rPr lang="pt-BR" sz="2000" b="0" dirty="0">
                <a:solidFill>
                  <a:schemeClr val="bg1"/>
                </a:solidFill>
                <a:latin typeface="Avenir Next LT Pro" panose="020B0604020202020204" charset="0"/>
              </a:rPr>
              <a:t>;</a:t>
            </a:r>
          </a:p>
          <a:p>
            <a:pPr algn="l">
              <a:lnSpc>
                <a:spcPct val="120000"/>
              </a:lnSpc>
            </a:pPr>
            <a:r>
              <a:rPr lang="pt-BR" sz="2000" b="0" dirty="0">
                <a:solidFill>
                  <a:schemeClr val="bg1"/>
                </a:solidFill>
                <a:latin typeface="Avenir Next LT Pro" panose="020B0604020202020204" charset="0"/>
              </a:rPr>
              <a:t>- </a:t>
            </a:r>
            <a:r>
              <a:rPr lang="pt-BR" sz="2000" b="0" i="1" dirty="0">
                <a:solidFill>
                  <a:schemeClr val="bg1"/>
                </a:solidFill>
                <a:latin typeface="Avenir Next LT Pro" panose="020B0604020202020204" charset="0"/>
              </a:rPr>
              <a:t>Álvaro de Campos</a:t>
            </a:r>
            <a:r>
              <a:rPr lang="pt-BR" sz="600" b="0" i="1" dirty="0">
                <a:solidFill>
                  <a:schemeClr val="bg1"/>
                </a:solidFill>
                <a:latin typeface="Avenir Next LT Pro" panose="020B0604020202020204" charset="0"/>
              </a:rPr>
              <a:t> </a:t>
            </a:r>
            <a:r>
              <a:rPr lang="pt-BR" sz="2000" b="0" dirty="0">
                <a:solidFill>
                  <a:schemeClr val="bg1"/>
                </a:solidFill>
                <a:latin typeface="Avenir Next LT Pro" panose="020B0604020202020204" charset="0"/>
              </a:rPr>
              <a:t>;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EB6D1D7D-521C-BEA2-79C7-D16B68089372}"/>
              </a:ext>
            </a:extLst>
          </p:cNvPr>
          <p:cNvSpPr txBox="1"/>
          <p:nvPr/>
        </p:nvSpPr>
        <p:spPr>
          <a:xfrm>
            <a:off x="986180" y="648663"/>
            <a:ext cx="7753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Modernismo português</a:t>
            </a:r>
          </a:p>
        </p:txBody>
      </p:sp>
      <p:pic>
        <p:nvPicPr>
          <p:cNvPr id="10" name="Imagem 9" descr="Foto preta e branca de homem de bigode e chapéu&#10;&#10;Descrição gerada automaticamente">
            <a:extLst>
              <a:ext uri="{FF2B5EF4-FFF2-40B4-BE49-F238E27FC236}">
                <a16:creationId xmlns:a16="http://schemas.microsoft.com/office/drawing/2014/main" id="{F13C9FEC-7F25-50D7-2A7E-D015BCD4B4C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848" y="-1905019"/>
            <a:ext cx="16984797" cy="955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23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91667E-6 7.40741E-7 L 2.91667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Uma imagem contendo no interior, coberto, muitos, mesa&#10;&#10;Descrição gerada automaticamente">
            <a:extLst>
              <a:ext uri="{FF2B5EF4-FFF2-40B4-BE49-F238E27FC236}">
                <a16:creationId xmlns:a16="http://schemas.microsoft.com/office/drawing/2014/main" id="{FBEC1DEB-DED0-27D1-5203-EC41553A5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738" y="-710411"/>
            <a:ext cx="13422110" cy="1012225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82000"/>
                </a:srgbClr>
              </a:gs>
              <a:gs pos="4000">
                <a:srgbClr val="01000E">
                  <a:alpha val="6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963181A-267A-E40B-DA68-CEB3BA39BB58}"/>
              </a:ext>
            </a:extLst>
          </p:cNvPr>
          <p:cNvSpPr txBox="1"/>
          <p:nvPr/>
        </p:nvSpPr>
        <p:spPr>
          <a:xfrm>
            <a:off x="986180" y="727041"/>
            <a:ext cx="6580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Álvaro de Campos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7B90546-CF56-3037-99B3-EB9C96DEAD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29E8F6C-BB09-96E7-2041-E82E7E3054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7BD0C91D-D32D-5387-FC2E-E02F33B286CC}"/>
              </a:ext>
            </a:extLst>
          </p:cNvPr>
          <p:cNvSpPr txBox="1"/>
          <p:nvPr/>
        </p:nvSpPr>
        <p:spPr>
          <a:xfrm>
            <a:off x="1166195" y="566127"/>
            <a:ext cx="7067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chemeClr val="bg1">
                    <a:alpha val="44000"/>
                  </a:schemeClr>
                </a:solidFill>
                <a:latin typeface="Causten Light" panose="00000400000000000000" pitchFamily="50" charset="0"/>
                <a:cs typeface="Sora ExtraBold" pitchFamily="2" charset="0"/>
              </a:rPr>
              <a:t>FASES DA SUA POÉTICA</a:t>
            </a:r>
          </a:p>
        </p:txBody>
      </p: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37B244DA-3312-CBF4-CD34-7F6609003CCB}"/>
              </a:ext>
            </a:extLst>
          </p:cNvPr>
          <p:cNvSpPr/>
          <p:nvPr/>
        </p:nvSpPr>
        <p:spPr>
          <a:xfrm>
            <a:off x="1378683" y="1911575"/>
            <a:ext cx="2801132" cy="960585"/>
          </a:xfrm>
          <a:prstGeom prst="roundRect">
            <a:avLst>
              <a:gd name="adj" fmla="val 2280"/>
            </a:avLst>
          </a:prstGeom>
          <a:solidFill>
            <a:srgbClr val="056768">
              <a:alpha val="15000"/>
            </a:srgbClr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2400" b="1" dirty="0" err="1">
                <a:solidFill>
                  <a:schemeClr val="bg1">
                    <a:alpha val="15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Simbolista</a:t>
            </a:r>
            <a:r>
              <a:rPr lang="en-US" sz="2400" b="1" dirty="0">
                <a:solidFill>
                  <a:schemeClr val="bg1">
                    <a:alpha val="15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 </a:t>
            </a: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0F0FFFA2-81F8-81D8-4E8E-1A5E2D2AB02B}"/>
              </a:ext>
            </a:extLst>
          </p:cNvPr>
          <p:cNvSpPr/>
          <p:nvPr/>
        </p:nvSpPr>
        <p:spPr>
          <a:xfrm>
            <a:off x="5001448" y="1911575"/>
            <a:ext cx="2801132" cy="960585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2400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Futurista</a:t>
            </a:r>
            <a:endParaRPr lang="en-US" sz="2400" b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  <a:p>
            <a:pPr algn="ctr">
              <a:spcBef>
                <a:spcPct val="0"/>
              </a:spcBef>
            </a:pPr>
            <a:r>
              <a:rPr lang="en-US" sz="24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(sensacionista)</a:t>
            </a: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28CC3E8C-5F1D-DBEB-FBAF-B5F0C363F80D}"/>
              </a:ext>
            </a:extLst>
          </p:cNvPr>
          <p:cNvSpPr/>
          <p:nvPr/>
        </p:nvSpPr>
        <p:spPr>
          <a:xfrm>
            <a:off x="4675441" y="3017777"/>
            <a:ext cx="3429359" cy="3191560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1A192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FB722683-D578-0458-5208-36178BE4A322}"/>
              </a:ext>
            </a:extLst>
          </p:cNvPr>
          <p:cNvSpPr txBox="1"/>
          <p:nvPr/>
        </p:nvSpPr>
        <p:spPr>
          <a:xfrm>
            <a:off x="4809516" y="3102285"/>
            <a:ext cx="3303905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sz="1700" dirty="0">
                <a:solidFill>
                  <a:schemeClr val="bg1"/>
                </a:solidFill>
                <a:latin typeface="Avenir Next LT Pro" panose="020B0604020202020204" charset="0"/>
              </a:rPr>
              <a:t>Inovações formais e temáticas, recursos tipográficos e linguagem coloquial, eufórica, com onomatopeias.</a:t>
            </a:r>
          </a:p>
          <a:p>
            <a:pPr algn="l">
              <a:lnSpc>
                <a:spcPct val="120000"/>
              </a:lnSpc>
            </a:pPr>
            <a:endParaRPr lang="pt-BR" sz="1200" dirty="0">
              <a:solidFill>
                <a:schemeClr val="bg1"/>
              </a:solidFill>
              <a:latin typeface="Avenir Next LT Pro" panose="020B0604020202020204" charset="0"/>
            </a:endParaRPr>
          </a:p>
          <a:p>
            <a:pPr algn="l">
              <a:lnSpc>
                <a:spcPct val="120000"/>
              </a:lnSpc>
            </a:pPr>
            <a:r>
              <a:rPr lang="pt-BR" sz="1600" b="0" dirty="0">
                <a:solidFill>
                  <a:schemeClr val="bg1"/>
                </a:solidFill>
                <a:latin typeface="Avenir Next LT Pro" panose="020B0604020202020204" charset="0"/>
              </a:rPr>
              <a:t>E mais: amor e ódio ao mundo moderno, ao progresso científico </a:t>
            </a:r>
          </a:p>
          <a:p>
            <a:pPr algn="l">
              <a:lnSpc>
                <a:spcPct val="120000"/>
              </a:lnSpc>
            </a:pPr>
            <a:r>
              <a:rPr lang="pt-BR" sz="1600" b="0" dirty="0">
                <a:solidFill>
                  <a:schemeClr val="bg1"/>
                </a:solidFill>
                <a:latin typeface="Avenir Next LT Pro" panose="020B0604020202020204" charset="0"/>
              </a:rPr>
              <a:t>e à industrialização.</a:t>
            </a:r>
            <a:endParaRPr lang="pt-BR" b="0" dirty="0">
              <a:solidFill>
                <a:schemeClr val="bg1"/>
              </a:solidFill>
              <a:latin typeface="Avenir Next LT Pro" panose="020B0604020202020204" charset="0"/>
            </a:endParaRPr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3BF8637B-967F-7B8A-54A4-D1781894E1A7}"/>
              </a:ext>
            </a:extLst>
          </p:cNvPr>
          <p:cNvSpPr/>
          <p:nvPr/>
        </p:nvSpPr>
        <p:spPr>
          <a:xfrm>
            <a:off x="8624214" y="1911575"/>
            <a:ext cx="2801132" cy="960585"/>
          </a:xfrm>
          <a:prstGeom prst="roundRect">
            <a:avLst>
              <a:gd name="adj" fmla="val 2280"/>
            </a:avLst>
          </a:prstGeom>
          <a:solidFill>
            <a:srgbClr val="056768">
              <a:alpha val="15000"/>
            </a:srgbClr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2400" b="1" dirty="0" err="1">
                <a:solidFill>
                  <a:schemeClr val="bg1">
                    <a:alpha val="15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Abulíca</a:t>
            </a:r>
            <a:endParaRPr lang="en-US" sz="2400" b="1" dirty="0">
              <a:solidFill>
                <a:schemeClr val="bg1">
                  <a:alpha val="15000"/>
                </a:schemeClr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7" name="Google Shape;472;p13">
            <a:extLst>
              <a:ext uri="{FF2B5EF4-FFF2-40B4-BE49-F238E27FC236}">
                <a16:creationId xmlns:a16="http://schemas.microsoft.com/office/drawing/2014/main" id="{779DEF11-D54A-57EC-8B51-79D2075C0156}"/>
              </a:ext>
            </a:extLst>
          </p:cNvPr>
          <p:cNvSpPr/>
          <p:nvPr/>
        </p:nvSpPr>
        <p:spPr>
          <a:xfrm>
            <a:off x="4714842" y="5750617"/>
            <a:ext cx="3429360" cy="895267"/>
          </a:xfrm>
          <a:custGeom>
            <a:avLst/>
            <a:gdLst/>
            <a:ahLst/>
            <a:cxnLst/>
            <a:rect l="l" t="t" r="r" b="b"/>
            <a:pathLst>
              <a:path w="4330643" h="5207082" fill="none" extrusionOk="0">
                <a:moveTo>
                  <a:pt x="0" y="0"/>
                </a:moveTo>
                <a:cubicBezTo>
                  <a:pt x="2027270" y="-49533"/>
                  <a:pt x="2659989" y="-14809"/>
                  <a:pt x="4330643" y="0"/>
                </a:cubicBezTo>
                <a:cubicBezTo>
                  <a:pt x="4418282" y="1550330"/>
                  <a:pt x="4257964" y="2828268"/>
                  <a:pt x="4330643" y="5207082"/>
                </a:cubicBezTo>
                <a:cubicBezTo>
                  <a:pt x="3496425" y="5158851"/>
                  <a:pt x="640357" y="5291537"/>
                  <a:pt x="0" y="5207082"/>
                </a:cubicBezTo>
                <a:cubicBezTo>
                  <a:pt x="-38581" y="4087512"/>
                  <a:pt x="63341" y="1584302"/>
                  <a:pt x="0" y="0"/>
                </a:cubicBezTo>
                <a:close/>
              </a:path>
              <a:path w="4330643" h="5207082" extrusionOk="0">
                <a:moveTo>
                  <a:pt x="0" y="0"/>
                </a:moveTo>
                <a:cubicBezTo>
                  <a:pt x="1442531" y="118645"/>
                  <a:pt x="3418264" y="116012"/>
                  <a:pt x="4330643" y="0"/>
                </a:cubicBezTo>
                <a:cubicBezTo>
                  <a:pt x="4197761" y="1366951"/>
                  <a:pt x="4415594" y="4234367"/>
                  <a:pt x="4330643" y="5207082"/>
                </a:cubicBezTo>
                <a:cubicBezTo>
                  <a:pt x="2352092" y="5341682"/>
                  <a:pt x="698714" y="5049886"/>
                  <a:pt x="0" y="5207082"/>
                </a:cubicBezTo>
                <a:cubicBezTo>
                  <a:pt x="-20187" y="4075861"/>
                  <a:pt x="-152480" y="2503574"/>
                  <a:pt x="0" y="0"/>
                </a:cubicBezTo>
                <a:close/>
              </a:path>
            </a:pathLst>
          </a:custGeom>
          <a:solidFill>
            <a:srgbClr val="056768">
              <a:alpha val="32000"/>
            </a:srgbClr>
          </a:solidFill>
          <a:ln>
            <a:solidFill>
              <a:srgbClr val="056768"/>
            </a:solidFill>
          </a:ln>
          <a:effectLst>
            <a:outerShdw blurRad="406400" dist="38100" dir="8100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venir Next LT Pro" panose="020B0504020202020204" pitchFamily="34" charset="0"/>
                <a:sym typeface="Arial"/>
              </a:rPr>
              <a:t>Destaque: </a:t>
            </a:r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  <a:sym typeface="Arial"/>
              </a:rPr>
              <a:t>“Ode marítima”,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  <a:sym typeface="Arial"/>
              </a:rPr>
              <a:t>“Ode triunfal” e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  <a:sym typeface="Arial"/>
              </a:rPr>
              <a:t>“Saudação a Walt Whitman”</a:t>
            </a:r>
            <a:endParaRPr lang="pt-BR" sz="1600" i="1" dirty="0">
              <a:solidFill>
                <a:schemeClr val="bg1"/>
              </a:solidFill>
              <a:latin typeface="Avenir Next LT Pro" panose="020B05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6603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6 7.40741E-7 L 2.08333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75E-6 -3.7037E-6 L -0.06614 -3.7037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7" grpId="0" animBg="1"/>
      <p:bldP spid="17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Uma imagem contendo no interior, coberto, muitos, mesa&#10;&#10;Descrição gerada automaticamente">
            <a:extLst>
              <a:ext uri="{FF2B5EF4-FFF2-40B4-BE49-F238E27FC236}">
                <a16:creationId xmlns:a16="http://schemas.microsoft.com/office/drawing/2014/main" id="{697ED1CA-1AD8-C1EE-BC05-5A861035A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738" y="-710411"/>
            <a:ext cx="13422110" cy="1012225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82000"/>
                </a:srgbClr>
              </a:gs>
              <a:gs pos="4000">
                <a:srgbClr val="01000E">
                  <a:alpha val="6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963181A-267A-E40B-DA68-CEB3BA39BB58}"/>
              </a:ext>
            </a:extLst>
          </p:cNvPr>
          <p:cNvSpPr txBox="1"/>
          <p:nvPr/>
        </p:nvSpPr>
        <p:spPr>
          <a:xfrm>
            <a:off x="986180" y="729345"/>
            <a:ext cx="6580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Álvaro de Campos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7B90546-CF56-3037-99B3-EB9C96DEAD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29E8F6C-BB09-96E7-2041-E82E7E3054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7BD0C91D-D32D-5387-FC2E-E02F33B286CC}"/>
              </a:ext>
            </a:extLst>
          </p:cNvPr>
          <p:cNvSpPr txBox="1"/>
          <p:nvPr/>
        </p:nvSpPr>
        <p:spPr>
          <a:xfrm>
            <a:off x="1166195" y="566127"/>
            <a:ext cx="7067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FASES DA SUA POÉTICA</a:t>
            </a:r>
          </a:p>
        </p:txBody>
      </p: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37B244DA-3312-CBF4-CD34-7F6609003CCB}"/>
              </a:ext>
            </a:extLst>
          </p:cNvPr>
          <p:cNvSpPr/>
          <p:nvPr/>
        </p:nvSpPr>
        <p:spPr>
          <a:xfrm>
            <a:off x="1378683" y="1911575"/>
            <a:ext cx="2801132" cy="960585"/>
          </a:xfrm>
          <a:prstGeom prst="roundRect">
            <a:avLst>
              <a:gd name="adj" fmla="val 2280"/>
            </a:avLst>
          </a:prstGeom>
          <a:solidFill>
            <a:srgbClr val="056768">
              <a:alpha val="15000"/>
            </a:srgbClr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2400" b="1">
                <a:solidFill>
                  <a:schemeClr val="bg1">
                    <a:alpha val="15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Simbolista</a:t>
            </a:r>
            <a:r>
              <a:rPr lang="en-US" sz="2400" b="1" dirty="0">
                <a:solidFill>
                  <a:schemeClr val="bg1">
                    <a:alpha val="15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 </a:t>
            </a: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0F0FFFA2-81F8-81D8-4E8E-1A5E2D2AB02B}"/>
              </a:ext>
            </a:extLst>
          </p:cNvPr>
          <p:cNvSpPr/>
          <p:nvPr/>
        </p:nvSpPr>
        <p:spPr>
          <a:xfrm>
            <a:off x="5001448" y="1911575"/>
            <a:ext cx="2801132" cy="960585"/>
          </a:xfrm>
          <a:prstGeom prst="roundRect">
            <a:avLst>
              <a:gd name="adj" fmla="val 2280"/>
            </a:avLst>
          </a:prstGeom>
          <a:solidFill>
            <a:srgbClr val="056768">
              <a:alpha val="15000"/>
            </a:srgbClr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2400" b="1" dirty="0" err="1">
                <a:solidFill>
                  <a:schemeClr val="bg1">
                    <a:alpha val="15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Futurista</a:t>
            </a:r>
            <a:endParaRPr lang="en-US" sz="2400" b="1" dirty="0">
              <a:solidFill>
                <a:schemeClr val="bg1">
                  <a:alpha val="15000"/>
                </a:schemeClr>
              </a:solidFill>
              <a:latin typeface="Avenir Next LT Pro" panose="020B0504020202020204" pitchFamily="34" charset="0"/>
              <a:cs typeface="Sora ExtraBold" pitchFamily="2" charset="0"/>
            </a:endParaRPr>
          </a:p>
          <a:p>
            <a:pPr algn="ctr">
              <a:spcBef>
                <a:spcPct val="0"/>
              </a:spcBef>
            </a:pPr>
            <a:r>
              <a:rPr lang="en-US" sz="2400" b="1" dirty="0">
                <a:solidFill>
                  <a:schemeClr val="bg1">
                    <a:alpha val="15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(</a:t>
            </a:r>
            <a:r>
              <a:rPr lang="en-US" sz="2400" b="1" dirty="0" err="1">
                <a:solidFill>
                  <a:schemeClr val="bg1">
                    <a:alpha val="15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Sensacionista</a:t>
            </a:r>
            <a:r>
              <a:rPr lang="en-US" sz="2400" b="1" dirty="0">
                <a:solidFill>
                  <a:schemeClr val="bg1">
                    <a:alpha val="15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)</a:t>
            </a: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28CC3E8C-5F1D-DBEB-FBAF-B5F0C363F80D}"/>
              </a:ext>
            </a:extLst>
          </p:cNvPr>
          <p:cNvSpPr/>
          <p:nvPr/>
        </p:nvSpPr>
        <p:spPr>
          <a:xfrm>
            <a:off x="8619655" y="3017777"/>
            <a:ext cx="2801131" cy="3191560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1A192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FB722683-D578-0458-5208-36178BE4A322}"/>
              </a:ext>
            </a:extLst>
          </p:cNvPr>
          <p:cNvSpPr txBox="1"/>
          <p:nvPr/>
        </p:nvSpPr>
        <p:spPr>
          <a:xfrm>
            <a:off x="8699567" y="3102285"/>
            <a:ext cx="27124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dirty="0">
                <a:solidFill>
                  <a:schemeClr val="bg1"/>
                </a:solidFill>
                <a:latin typeface="Avenir Next LT Pro" panose="020B0604020202020204" charset="0"/>
              </a:rPr>
              <a:t>Acentua o intimismo e </a:t>
            </a:r>
          </a:p>
          <a:p>
            <a:pPr algn="l">
              <a:lnSpc>
                <a:spcPct val="120000"/>
              </a:lnSpc>
            </a:pPr>
            <a:r>
              <a:rPr lang="pt-BR" dirty="0">
                <a:solidFill>
                  <a:schemeClr val="bg1"/>
                </a:solidFill>
                <a:latin typeface="Avenir Next LT Pro" panose="020B0604020202020204" charset="0"/>
              </a:rPr>
              <a:t>o niilismo da fase inicial.    </a:t>
            </a:r>
          </a:p>
          <a:p>
            <a:pPr algn="l">
              <a:lnSpc>
                <a:spcPct val="120000"/>
              </a:lnSpc>
            </a:pPr>
            <a:endParaRPr lang="pt-BR" sz="1600" dirty="0">
              <a:solidFill>
                <a:schemeClr val="bg1"/>
              </a:solidFill>
              <a:latin typeface="Avenir Next LT Pro" panose="020B0604020202020204" charset="0"/>
            </a:endParaRPr>
          </a:p>
          <a:p>
            <a:pPr algn="l">
              <a:lnSpc>
                <a:spcPct val="120000"/>
              </a:lnSpc>
            </a:pPr>
            <a:r>
              <a:rPr lang="pt-BR" sz="1600" b="0" dirty="0">
                <a:solidFill>
                  <a:schemeClr val="bg1"/>
                </a:solidFill>
                <a:latin typeface="Avenir Next LT Pro" panose="020B0604020202020204" charset="0"/>
              </a:rPr>
              <a:t>Temas: desilusão com a realidade e absoluto cansaço existencial.</a:t>
            </a:r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3BF8637B-967F-7B8A-54A4-D1781894E1A7}"/>
              </a:ext>
            </a:extLst>
          </p:cNvPr>
          <p:cNvSpPr/>
          <p:nvPr/>
        </p:nvSpPr>
        <p:spPr>
          <a:xfrm>
            <a:off x="8624214" y="1911575"/>
            <a:ext cx="2801132" cy="960585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2400" b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Abulíca</a:t>
            </a:r>
            <a:endParaRPr lang="en-US" sz="2400" b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7" name="Google Shape;472;p13">
            <a:extLst>
              <a:ext uri="{FF2B5EF4-FFF2-40B4-BE49-F238E27FC236}">
                <a16:creationId xmlns:a16="http://schemas.microsoft.com/office/drawing/2014/main" id="{779DEF11-D54A-57EC-8B51-79D2075C0156}"/>
              </a:ext>
            </a:extLst>
          </p:cNvPr>
          <p:cNvSpPr/>
          <p:nvPr/>
        </p:nvSpPr>
        <p:spPr>
          <a:xfrm>
            <a:off x="8659056" y="5333760"/>
            <a:ext cx="2801132" cy="1085047"/>
          </a:xfrm>
          <a:custGeom>
            <a:avLst/>
            <a:gdLst/>
            <a:ahLst/>
            <a:cxnLst/>
            <a:rect l="l" t="t" r="r" b="b"/>
            <a:pathLst>
              <a:path w="4330643" h="5207082" fill="none" extrusionOk="0">
                <a:moveTo>
                  <a:pt x="0" y="0"/>
                </a:moveTo>
                <a:cubicBezTo>
                  <a:pt x="2027270" y="-49533"/>
                  <a:pt x="2659989" y="-14809"/>
                  <a:pt x="4330643" y="0"/>
                </a:cubicBezTo>
                <a:cubicBezTo>
                  <a:pt x="4418282" y="1550330"/>
                  <a:pt x="4257964" y="2828268"/>
                  <a:pt x="4330643" y="5207082"/>
                </a:cubicBezTo>
                <a:cubicBezTo>
                  <a:pt x="3496425" y="5158851"/>
                  <a:pt x="640357" y="5291537"/>
                  <a:pt x="0" y="5207082"/>
                </a:cubicBezTo>
                <a:cubicBezTo>
                  <a:pt x="-38581" y="4087512"/>
                  <a:pt x="63341" y="1584302"/>
                  <a:pt x="0" y="0"/>
                </a:cubicBezTo>
                <a:close/>
              </a:path>
              <a:path w="4330643" h="5207082" extrusionOk="0">
                <a:moveTo>
                  <a:pt x="0" y="0"/>
                </a:moveTo>
                <a:cubicBezTo>
                  <a:pt x="1442531" y="118645"/>
                  <a:pt x="3418264" y="116012"/>
                  <a:pt x="4330643" y="0"/>
                </a:cubicBezTo>
                <a:cubicBezTo>
                  <a:pt x="4197761" y="1366951"/>
                  <a:pt x="4415594" y="4234367"/>
                  <a:pt x="4330643" y="5207082"/>
                </a:cubicBezTo>
                <a:cubicBezTo>
                  <a:pt x="2352092" y="5341682"/>
                  <a:pt x="698714" y="5049886"/>
                  <a:pt x="0" y="5207082"/>
                </a:cubicBezTo>
                <a:cubicBezTo>
                  <a:pt x="-20187" y="4075861"/>
                  <a:pt x="-152480" y="2503574"/>
                  <a:pt x="0" y="0"/>
                </a:cubicBezTo>
                <a:close/>
              </a:path>
            </a:pathLst>
          </a:custGeom>
          <a:solidFill>
            <a:srgbClr val="056768">
              <a:alpha val="32000"/>
            </a:srgbClr>
          </a:solidFill>
          <a:ln>
            <a:solidFill>
              <a:srgbClr val="056768"/>
            </a:solidFill>
          </a:ln>
          <a:effectLst>
            <a:outerShdw blurRad="406400" dist="38100" dir="8100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venir Next LT Pro" panose="020B0504020202020204" pitchFamily="34" charset="0"/>
                <a:sym typeface="Arial"/>
              </a:rPr>
              <a:t>Destaque: </a:t>
            </a:r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  <a:sym typeface="Arial"/>
              </a:rPr>
              <a:t>“Lisbon revisited”, “Poema em linha reta”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  <a:sym typeface="Arial"/>
              </a:rPr>
              <a:t>“Aniversário” e “Tabacaria”.</a:t>
            </a:r>
          </a:p>
        </p:txBody>
      </p:sp>
      <p:pic>
        <p:nvPicPr>
          <p:cNvPr id="25" name="Imagem 24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E3ECA9CF-A0DE-3F43-EF32-C5460292FC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0677" y="7926450"/>
            <a:ext cx="16693353" cy="10340411"/>
          </a:xfrm>
          <a:prstGeom prst="rect">
            <a:avLst/>
          </a:prstGeom>
        </p:spPr>
      </p:pic>
      <p:pic>
        <p:nvPicPr>
          <p:cNvPr id="26" name="Imagem 25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4A70C1C8-1374-66D1-0F30-CBB68D6D19D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169" y="15232819"/>
            <a:ext cx="2636314" cy="263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17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6 -3.7037E-6 L 4.16667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-3.7037E-6 L -0.06615 -3.7037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7" grpId="0" animBg="1"/>
      <p:bldP spid="17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1"/>
            <a:ext cx="11617853" cy="7196480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79" y="4963989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2080060" y="949605"/>
            <a:ext cx="9228916" cy="4968000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endParaRPr lang="pt-BR" b="1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7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pt-BR" sz="1700" b="1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TABACARIA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“Não sou nada. 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Nunca serei nada. 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Não posso querer ser nada. 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À parte isso, tenho em mim todos os sonhos 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                                    [do mundo. </a:t>
            </a:r>
          </a:p>
          <a:p>
            <a:pPr>
              <a:lnSpc>
                <a:spcPct val="114000"/>
              </a:lnSpc>
              <a:defRPr/>
            </a:pPr>
            <a:endParaRPr lang="pt-BR" sz="17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Janelas do meu quarto, 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Do meu quarto de um dos milhões do mundo que ninguém sabe quem é 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(E se soubessem quem é, o que 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               [saberiam?), 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Dais para o mistério de uma rua cruzada 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   [constantemente por gente, </a:t>
            </a:r>
          </a:p>
          <a:p>
            <a:pPr>
              <a:lnSpc>
                <a:spcPct val="114000"/>
              </a:lnSpc>
              <a:defRPr/>
            </a:pPr>
            <a:endParaRPr lang="pt-BR" sz="17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7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7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7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7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Para uma rua inacessível a todos os pensamentos [...] </a:t>
            </a:r>
          </a:p>
          <a:p>
            <a:pPr>
              <a:lnSpc>
                <a:spcPct val="114000"/>
              </a:lnSpc>
              <a:defRPr/>
            </a:pPr>
            <a:endParaRPr lang="pt-BR" sz="17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Estou hoje vencido, como se soubesse a 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                                   [verdade. 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Estou hoje lúcido, como se estivesse para 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                                       [morrer, 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não tivesse mais irmandade com as coisas </a:t>
            </a:r>
          </a:p>
          <a:p>
            <a:pPr>
              <a:lnSpc>
                <a:spcPct val="114000"/>
              </a:lnSpc>
              <a:defRPr/>
            </a:pPr>
            <a:r>
              <a:rPr lang="pt-BR" sz="17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Senão uma despedida [...]</a:t>
            </a:r>
          </a:p>
        </p:txBody>
      </p:sp>
    </p:spTree>
    <p:extLst>
      <p:ext uri="{BB962C8B-B14F-4D97-AF65-F5344CB8AC3E}">
        <p14:creationId xmlns:p14="http://schemas.microsoft.com/office/powerpoint/2010/main" val="606608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1"/>
            <a:ext cx="11617853" cy="7196480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79" y="4963989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2985247" y="949605"/>
            <a:ext cx="8151326" cy="3881832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Falhei em tudo.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Como não fiz propósito nenhum, talvez tudo fosse nada.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aprendizagem que me deram,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Desci dela pela janela das traseiras da casa,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Fui até ao campo com grandes propósitos.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Mas lá encontrei só ervas e árvores,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quando havia gente era igual à outra.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Saio da janela, sento-me numa cadeira. Em que </a:t>
            </a: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hei-de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pensar? 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sei eu do que serei, eu que não sei o que sou?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Ser o que penso? Mas penso ser tanta coisa! [...] 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C0AB5B70-500C-3121-2815-499D557D86DD}"/>
              </a:ext>
            </a:extLst>
          </p:cNvPr>
          <p:cNvSpPr txBox="1"/>
          <p:nvPr/>
        </p:nvSpPr>
        <p:spPr>
          <a:xfrm>
            <a:off x="2080060" y="7847089"/>
            <a:ext cx="9056513" cy="4968000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endParaRPr lang="pt-BR" b="1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TABACARIA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“Não sou nada.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Nunca serei nada.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Não posso querer ser nada.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À parte isso, tenho em mim todos os sonhos do mundo. 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Janelas do meu quarto,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Do meu quarto de um dos milhões do mundo que ninguém sabe quem é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(E se soubessem quem é, o que saberiam?),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Dais para o mistério de uma rua cruzada constantemente por gente, 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Para uma rua inacessível a todos os pensamentos [...] 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Estou hoje vencido, como se soubesse a verdade.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Estou hoje lúcido, como se estivesse para morrer,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não tivesse mais irmandade com as coisas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Senão uma despedida [...]</a:t>
            </a:r>
          </a:p>
        </p:txBody>
      </p:sp>
    </p:spTree>
    <p:extLst>
      <p:ext uri="{BB962C8B-B14F-4D97-AF65-F5344CB8AC3E}">
        <p14:creationId xmlns:p14="http://schemas.microsoft.com/office/powerpoint/2010/main" val="482340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2.91667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1"/>
            <a:ext cx="11617853" cy="7196480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79" y="4963989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2080060" y="949605"/>
            <a:ext cx="9056513" cy="4175823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mundo é para quem nasce para o conquistar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não para quem sonha que pode conquistá-lo, ainda que tenha razão.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Tenho sonhado mais que o que Napoleão fez.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Tenho apertado ao peito hipotético mais humanidades do que Cristo,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Tenho feito filosofias em segredo que nenhum Kant escreveu. [...]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Serei sempre o que não nasceu para isso;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Serei sempre só o que tinha qualidades;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Serei sempre o que esperou que lhe abrissem a porta ao pé de uma parede sem porta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cantou a cantiga do Infinito numa capoeira,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ouviu a voz de Deus num poço tapado.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Crer em mim? Não, nem em nada. [...]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CCE15FB1-95EA-82C2-369B-C2604B72097E}"/>
              </a:ext>
            </a:extLst>
          </p:cNvPr>
          <p:cNvSpPr txBox="1"/>
          <p:nvPr/>
        </p:nvSpPr>
        <p:spPr>
          <a:xfrm>
            <a:off x="1869876" y="8117812"/>
            <a:ext cx="9056513" cy="3544240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Falhei em tudo.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Como não fiz propósito nenhum, talvez tudo fosse nada.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aprendizagem que me deram,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Desci dela pela janela das traseiras da casa,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Fui até ao campo com grandes propósitos.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Mas lá encontrei só ervas e árvores,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quando havia gente era igual à outra.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Saio da janela, sento-me numa cadeira. Em que </a:t>
            </a: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hei-de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pensar? 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sei eu do que serei, eu que não sei o que sou?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Ser o que penso? Mas penso ser tanta coisa! [...] </a:t>
            </a:r>
          </a:p>
        </p:txBody>
      </p:sp>
    </p:spTree>
    <p:extLst>
      <p:ext uri="{BB962C8B-B14F-4D97-AF65-F5344CB8AC3E}">
        <p14:creationId xmlns:p14="http://schemas.microsoft.com/office/powerpoint/2010/main" val="3837697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07407E-6 L 2.91667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1"/>
            <a:ext cx="11617853" cy="7196480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79" y="4963989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2796140" y="1205098"/>
            <a:ext cx="8340433" cy="4175823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Mas o dono da Tabacaria chegou à porta e ficou à porta.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Olhou-o com o desconforto da cabeça mal voltada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com o desconforto da alma mal entendendo.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Ele morrerá e eu morrerei.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Ele deixará a tabuleta, e eu deixarei versos.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certa altura morrerá a tabuleta também, e os versos também.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Depois de certa altura morrerá a rua onde esteve a tabuleta,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a língua em que foram escritos os versos. [...]  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Mas um homem entrou na Tabacaria (para comprar tabaco?),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a realidade plausível cai de repente em cima de mim.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Semiergo-me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enérgico, convencido, humano,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vou tencionar escrever estes versos em que digo o contrário. 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7641DF24-DE02-120D-80E7-081A3A024807}"/>
              </a:ext>
            </a:extLst>
          </p:cNvPr>
          <p:cNvSpPr txBox="1"/>
          <p:nvPr/>
        </p:nvSpPr>
        <p:spPr>
          <a:xfrm>
            <a:off x="2080059" y="7699673"/>
            <a:ext cx="9056513" cy="4175823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mundo é para quem nasce para o conquistar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não para quem sonha que pode conquistá-lo, ainda que tenha razão.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Tenho sonhado mais que o que Napoleão fez.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Tenho apertado ao peito hipotético mais humanidades do que Cristo,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Tenho feito filosofias em segredo que nenhum Kant escreveu. [...]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Serei sempre o que não nasceu para isso;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Serei sempre só o que tinha qualidades;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Serei sempre o que esperou que lhe abrissem a porta ao pé de uma parede sem porta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cantou a cantiga do Infinito numa capoeira,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ouviu a voz de Deus num poço tapado.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Crer em mim? Não, nem em nada. [...]</a:t>
            </a:r>
          </a:p>
        </p:txBody>
      </p:sp>
    </p:spTree>
    <p:extLst>
      <p:ext uri="{BB962C8B-B14F-4D97-AF65-F5344CB8AC3E}">
        <p14:creationId xmlns:p14="http://schemas.microsoft.com/office/powerpoint/2010/main" val="370142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07407E-6 L 2.91667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1"/>
            <a:ext cx="11617853" cy="7196480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79" y="4963989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2796140" y="1729531"/>
            <a:ext cx="8340433" cy="2912657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Chego à janela e vejo a rua com uma nitidez absoluta.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Vejo as lojas, vejo os passeios, vejo os carros que passam,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Vejo os entes vivos vestidos que se cruzam,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Vejo os cães que também existem,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tudo isto me pesa como uma condenação ao degredo,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tudo isto é estrangeiro, como tudo.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Vivi, estudei, amei, e até cri,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hoje não há mendigo que eu não inveje só por não ser eu. [...]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429989F4-5E31-74AC-F9DA-8C7DE545FEBF}"/>
              </a:ext>
            </a:extLst>
          </p:cNvPr>
          <p:cNvSpPr txBox="1"/>
          <p:nvPr/>
        </p:nvSpPr>
        <p:spPr>
          <a:xfrm>
            <a:off x="1869876" y="8298206"/>
            <a:ext cx="9056513" cy="4175823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Mas o dono da Tabacaria chegou à porta e ficou à porta.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Olhou-o com o desconforto da cabeça mal voltada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com o desconforto da alma mal entendendo.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Ele morrerá e eu morrerei.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Ele deixará a tabuleta, e eu deixarei versos.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certa altura morrerá a tabuleta também, e os versos também.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Depois de certa altura morrerá a rua onde esteve a tabuleta,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a língua em que foram escritos os versos. [...]  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Mas um homem entrou na Tabacaria (para comprar tabaco?),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a realidade plausível cai de repente em cima de mim.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Semiergo-me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enérgico, convencido, humano,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vou tencionar escrever estes versos em que digo o contrário. </a:t>
            </a:r>
          </a:p>
        </p:txBody>
      </p:sp>
    </p:spTree>
    <p:extLst>
      <p:ext uri="{BB962C8B-B14F-4D97-AF65-F5344CB8AC3E}">
        <p14:creationId xmlns:p14="http://schemas.microsoft.com/office/powerpoint/2010/main" val="600161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2.91667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2"/>
            <a:ext cx="11617853" cy="7677031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79" y="4963989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2353235" y="949605"/>
            <a:ext cx="8783338" cy="5123197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Acendo um cigarro ao pensar em escrevê-los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saboreio no cigarro a libertação de todos os pensamentos. [...]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Depois deito-me para trás na cadeira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continuo fumando.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Enquanto o Destino me conceder, continuarei fumando.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(Se eu casasse com a filha da minha lavadeira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Talvez fosse feliz.)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Visto isto, levanto-me da cadeira. Vou à janela.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homem saiu da Tabacaria (metendo troco na algibeira das calças?).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Ah, conheço-o: é o Esteves sem metafísica.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(O dono da Tabacaria chegou à porta.)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Como por um instinto divino o Esteves voltou-se e viu-me.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Acenou-me adeus gritei-lhe Adeus ó Esteves!, e o universo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Reconstruiu-se-me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sem ideal nem esperança, e o dono da Tabacaria sorriu.”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A02E6583-F7D2-3A78-095C-DD5A4EA7EFF7}"/>
              </a:ext>
            </a:extLst>
          </p:cNvPr>
          <p:cNvSpPr txBox="1"/>
          <p:nvPr/>
        </p:nvSpPr>
        <p:spPr>
          <a:xfrm>
            <a:off x="2080060" y="8311168"/>
            <a:ext cx="9056513" cy="2912657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Chego à janela e vejo a rua com uma nitidez absoluta.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Vejo as lojas, vejo os passeios, vejo os carros que passam,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Vejo os entes vivos vestidos que se cruzam,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Vejo os cães que também existem,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tudo isto me pesa como uma condenação ao degredo,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tudo isto é estrangeiro, como tudo.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Vivi, estudei, amei, e até cri,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hoje não há mendigo que eu não inveje só por não ser eu. [...]</a:t>
            </a:r>
          </a:p>
        </p:txBody>
      </p:sp>
    </p:spTree>
    <p:extLst>
      <p:ext uri="{BB962C8B-B14F-4D97-AF65-F5344CB8AC3E}">
        <p14:creationId xmlns:p14="http://schemas.microsoft.com/office/powerpoint/2010/main" val="1768095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2.91667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2"/>
            <a:ext cx="11617853" cy="6428349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79" y="4963989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2996599" y="1057181"/>
            <a:ext cx="8005504" cy="3600986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</a:t>
            </a:r>
            <a:r>
              <a:rPr lang="pt-BR" sz="2000" b="1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MESTRE, MEU MESTRE QUERIDO</a:t>
            </a:r>
          </a:p>
          <a:p>
            <a:pPr>
              <a:lnSpc>
                <a:spcPct val="114000"/>
              </a:lnSpc>
              <a:defRPr/>
            </a:pPr>
            <a:endParaRPr lang="pt-BR" sz="1600" b="1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“[...] Meu mestre e meu guia!</a:t>
            </a:r>
          </a:p>
          <a:p>
            <a:pPr>
              <a:lnSpc>
                <a:spcPct val="114000"/>
              </a:lnSpc>
              <a:defRPr/>
            </a:pP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quem nenhuma coisa feriu, nem doeu, nem perturbou,</a:t>
            </a:r>
          </a:p>
          <a:p>
            <a:pPr>
              <a:lnSpc>
                <a:spcPct val="114000"/>
              </a:lnSpc>
              <a:defRPr/>
            </a:pP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Seguro como um sol fazendo o seu dia involuntariamente,</a:t>
            </a:r>
          </a:p>
          <a:p>
            <a:pPr>
              <a:lnSpc>
                <a:spcPct val="114000"/>
              </a:lnSpc>
              <a:defRPr/>
            </a:pP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Natural como um dia mostrando tudo,</a:t>
            </a:r>
          </a:p>
          <a:p>
            <a:pPr>
              <a:lnSpc>
                <a:spcPct val="114000"/>
              </a:lnSpc>
              <a:defRPr/>
            </a:pP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Meu mestre, meu coração não aprendeu a tua serenidade.</a:t>
            </a:r>
          </a:p>
          <a:p>
            <a:pPr>
              <a:lnSpc>
                <a:spcPct val="114000"/>
              </a:lnSpc>
              <a:defRPr/>
            </a:pP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Meu coração não aprendeu nada.</a:t>
            </a:r>
          </a:p>
          <a:p>
            <a:pPr>
              <a:lnSpc>
                <a:spcPct val="114000"/>
              </a:lnSpc>
              <a:defRPr/>
            </a:pP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Meu coração não é nada,</a:t>
            </a:r>
          </a:p>
          <a:p>
            <a:pPr>
              <a:lnSpc>
                <a:spcPct val="114000"/>
              </a:lnSpc>
              <a:defRPr/>
            </a:pP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Meu coração está perdido. [...]”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FB2E193C-DAD5-C38A-0DCC-ACFD8A777CC1}"/>
              </a:ext>
            </a:extLst>
          </p:cNvPr>
          <p:cNvSpPr txBox="1"/>
          <p:nvPr/>
        </p:nvSpPr>
        <p:spPr>
          <a:xfrm>
            <a:off x="1967702" y="7992833"/>
            <a:ext cx="9056513" cy="5123197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Acendo um cigarro ao pensar em escrevê-los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saboreio no cigarro a libertação de todos os pensamentos. [...]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Depois deito-me para trás na cadeira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continuo fumando.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Enquanto o Destino me conceder, continuarei fumando.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(Se eu casasse com a filha da minha lavadeira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Talvez fosse feliz.)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Visto isto, levanto-me da cadeira. Vou à janela.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homem saiu da Tabacaria (metendo troco na algibeira das calças?).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Ah, conheço-o: é o Esteves sem metafísica.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(O dono da Tabacaria chegou à porta.)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Como por um instinto divino o Esteves voltou-se e viu-me.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Acenou-me adeus gritei-lhe Adeus ó Esteves!, e o universo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Reconstruiu-se-me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sem ideal nem esperança, e o dono da Tabacaria sorriu.”</a:t>
            </a:r>
          </a:p>
        </p:txBody>
      </p:sp>
    </p:spTree>
    <p:extLst>
      <p:ext uri="{BB962C8B-B14F-4D97-AF65-F5344CB8AC3E}">
        <p14:creationId xmlns:p14="http://schemas.microsoft.com/office/powerpoint/2010/main" val="775309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2.91667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2"/>
            <a:ext cx="11617853" cy="6428349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79" y="4963989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3482788" y="815135"/>
            <a:ext cx="7653785" cy="4702313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16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                    </a:t>
            </a:r>
            <a:r>
              <a:rPr lang="pt-BR" sz="1600" b="1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ODE TRIUNFAL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“À dolorosa luz das grandes lâmpadas elétricas da fábrica    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Tenho febre e escrevo.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Escrevo rangendo os dentes, fera para a beleza disto,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Para a beleza disto totalmente desconhecida dos antigos.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Ó rodas, ó engrenagens, </a:t>
            </a:r>
            <a:r>
              <a:rPr lang="pt-BR" sz="1600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r-r-r-r-r-r-r-r</a:t>
            </a: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eterno!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Forte espasmo retido dos maquinismos em fúria!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Em fúria fora e dentro de mim,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Por todos os meus nervos dissecados fora,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Por todas as papilas fora de tudo com que eu sinto!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Tenho os lábios secos, ó grandes ruídos modernos,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 vos ouvir demasiadamente de perto,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arde-me a cabeça de vos querer cantar com um excesso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 expressão de todas as minhas sensações,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Com um excesso contemporâneo de vós, ó máquinas!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69498519-6161-0205-D1E0-3028169CA94E}"/>
              </a:ext>
            </a:extLst>
          </p:cNvPr>
          <p:cNvSpPr txBox="1"/>
          <p:nvPr/>
        </p:nvSpPr>
        <p:spPr>
          <a:xfrm>
            <a:off x="1869876" y="8540272"/>
            <a:ext cx="9056513" cy="3228448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MESTRE, MEU MESTRE QUERIDO</a:t>
            </a:r>
          </a:p>
          <a:p>
            <a:pPr>
              <a:lnSpc>
                <a:spcPct val="114000"/>
              </a:lnSpc>
              <a:defRPr/>
            </a:pPr>
            <a:endParaRPr lang="pt-BR" b="1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“[...] Meu mestre e meu guia!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quem nenhuma coisa feriu, nem doeu, nem perturbou,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Seguro como um sol fazendo o seu dia involuntariamente,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Natural como um dia mostrando tudo,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Meu mestre, meu coração não aprendeu a tua serenidade.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Meu coração não aprendeu nada.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Meu coração não é nada,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Meu coração está perdido. [...]”</a:t>
            </a:r>
          </a:p>
        </p:txBody>
      </p:sp>
    </p:spTree>
    <p:extLst>
      <p:ext uri="{BB962C8B-B14F-4D97-AF65-F5344CB8AC3E}">
        <p14:creationId xmlns:p14="http://schemas.microsoft.com/office/powerpoint/2010/main" val="3760673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2.91667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34A9C5C6-48CD-F8C3-09DE-8C8BD0C18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"/>
            <a:ext cx="12844133" cy="952004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80000">
                <a:srgbClr val="01000E">
                  <a:alpha val="63000"/>
                </a:srgbClr>
              </a:gs>
              <a:gs pos="48000">
                <a:srgbClr val="01000E">
                  <a:alpha val="97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1869876" y="4509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oup 29">
            <a:extLst>
              <a:ext uri="{FF2B5EF4-FFF2-40B4-BE49-F238E27FC236}">
                <a16:creationId xmlns:a16="http://schemas.microsoft.com/office/drawing/2014/main" id="{72914E74-1E82-458C-4D20-1FEB4BCAA57A}"/>
              </a:ext>
            </a:extLst>
          </p:cNvPr>
          <p:cNvGrpSpPr/>
          <p:nvPr/>
        </p:nvGrpSpPr>
        <p:grpSpPr>
          <a:xfrm>
            <a:off x="7787528" y="1093241"/>
            <a:ext cx="4590878" cy="1583268"/>
            <a:chOff x="4146865" y="1744707"/>
            <a:chExt cx="3573205" cy="1359474"/>
          </a:xfrm>
        </p:grpSpPr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DF3AEDC0-5A50-3A9A-9712-C0FD75F67FC4}"/>
                </a:ext>
              </a:extLst>
            </p:cNvPr>
            <p:cNvSpPr txBox="1"/>
            <p:nvPr/>
          </p:nvSpPr>
          <p:spPr>
            <a:xfrm>
              <a:off x="4146865" y="2271723"/>
              <a:ext cx="3573205" cy="832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F</a:t>
              </a: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icou órfão de pai aos cinco anos.</a:t>
              </a:r>
            </a:p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Ainda</a:t>
              </a:r>
              <a:r>
                <a:rPr kumimoji="0" lang="pt-BR" sz="16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 </a:t>
              </a: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adolescente, morou na África do Sul.</a:t>
              </a:r>
            </a:p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D05578EE-734E-1D7B-1A8A-55A321AFBDDE}"/>
                </a:ext>
              </a:extLst>
            </p:cNvPr>
            <p:cNvSpPr txBox="1"/>
            <p:nvPr/>
          </p:nvSpPr>
          <p:spPr>
            <a:xfrm>
              <a:off x="4146865" y="1744707"/>
              <a:ext cx="3296914" cy="475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Nasceu em Lisboa.</a:t>
              </a:r>
            </a:p>
          </p:txBody>
        </p:sp>
      </p:grpSp>
      <p:grpSp>
        <p:nvGrpSpPr>
          <p:cNvPr id="36" name="Group 21">
            <a:extLst>
              <a:ext uri="{FF2B5EF4-FFF2-40B4-BE49-F238E27FC236}">
                <a16:creationId xmlns:a16="http://schemas.microsoft.com/office/drawing/2014/main" id="{F5407B0C-64B5-2B41-7B44-B3ED733F099D}"/>
              </a:ext>
            </a:extLst>
          </p:cNvPr>
          <p:cNvGrpSpPr/>
          <p:nvPr/>
        </p:nvGrpSpPr>
        <p:grpSpPr>
          <a:xfrm>
            <a:off x="7050612" y="1236037"/>
            <a:ext cx="219075" cy="219075"/>
            <a:chOff x="3409949" y="1822187"/>
            <a:chExt cx="219075" cy="219075"/>
          </a:xfrm>
        </p:grpSpPr>
        <p:sp>
          <p:nvSpPr>
            <p:cNvPr id="37" name="Oval 4">
              <a:extLst>
                <a:ext uri="{FF2B5EF4-FFF2-40B4-BE49-F238E27FC236}">
                  <a16:creationId xmlns:a16="http://schemas.microsoft.com/office/drawing/2014/main" id="{C8790018-75D6-A15A-4DD6-CCF9E47FC320}"/>
                </a:ext>
              </a:extLst>
            </p:cNvPr>
            <p:cNvSpPr/>
            <p:nvPr/>
          </p:nvSpPr>
          <p:spPr>
            <a:xfrm>
              <a:off x="3409949" y="1822187"/>
              <a:ext cx="219075" cy="219075"/>
            </a:xfrm>
            <a:prstGeom prst="ellipse">
              <a:avLst/>
            </a:prstGeom>
            <a:solidFill>
              <a:srgbClr val="067875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38" name="Oval 5">
              <a:extLst>
                <a:ext uri="{FF2B5EF4-FFF2-40B4-BE49-F238E27FC236}">
                  <a16:creationId xmlns:a16="http://schemas.microsoft.com/office/drawing/2014/main" id="{8B64EE3F-7619-E3CE-07FB-4BD7D9CFDA6E}"/>
                </a:ext>
              </a:extLst>
            </p:cNvPr>
            <p:cNvSpPr/>
            <p:nvPr/>
          </p:nvSpPr>
          <p:spPr>
            <a:xfrm>
              <a:off x="3474241" y="1886479"/>
              <a:ext cx="90489" cy="90489"/>
            </a:xfrm>
            <a:prstGeom prst="ellipse">
              <a:avLst/>
            </a:prstGeom>
            <a:solidFill>
              <a:srgbClr val="067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40" name="Group 27">
            <a:extLst>
              <a:ext uri="{FF2B5EF4-FFF2-40B4-BE49-F238E27FC236}">
                <a16:creationId xmlns:a16="http://schemas.microsoft.com/office/drawing/2014/main" id="{09B8F9E7-A5DA-FB79-1417-2BC7F8493D81}"/>
              </a:ext>
            </a:extLst>
          </p:cNvPr>
          <p:cNvGrpSpPr/>
          <p:nvPr/>
        </p:nvGrpSpPr>
        <p:grpSpPr>
          <a:xfrm>
            <a:off x="7050611" y="2796061"/>
            <a:ext cx="219075" cy="219075"/>
            <a:chOff x="3409948" y="3452549"/>
            <a:chExt cx="219075" cy="219075"/>
          </a:xfrm>
        </p:grpSpPr>
        <p:sp>
          <p:nvSpPr>
            <p:cNvPr id="41" name="Oval 7">
              <a:extLst>
                <a:ext uri="{FF2B5EF4-FFF2-40B4-BE49-F238E27FC236}">
                  <a16:creationId xmlns:a16="http://schemas.microsoft.com/office/drawing/2014/main" id="{CB9EB796-C533-CD50-4AF8-F1712B826503}"/>
                </a:ext>
              </a:extLst>
            </p:cNvPr>
            <p:cNvSpPr/>
            <p:nvPr/>
          </p:nvSpPr>
          <p:spPr>
            <a:xfrm>
              <a:off x="3409948" y="3452549"/>
              <a:ext cx="219075" cy="219075"/>
            </a:xfrm>
            <a:prstGeom prst="ellipse">
              <a:avLst/>
            </a:prstGeom>
            <a:solidFill>
              <a:srgbClr val="067875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42" name="Oval 8">
              <a:extLst>
                <a:ext uri="{FF2B5EF4-FFF2-40B4-BE49-F238E27FC236}">
                  <a16:creationId xmlns:a16="http://schemas.microsoft.com/office/drawing/2014/main" id="{06FD1808-88DB-CF20-A8AF-5170C0EDBFBA}"/>
                </a:ext>
              </a:extLst>
            </p:cNvPr>
            <p:cNvSpPr/>
            <p:nvPr/>
          </p:nvSpPr>
          <p:spPr>
            <a:xfrm>
              <a:off x="3474240" y="3516841"/>
              <a:ext cx="90489" cy="90489"/>
            </a:xfrm>
            <a:prstGeom prst="ellipse">
              <a:avLst/>
            </a:prstGeom>
            <a:solidFill>
              <a:srgbClr val="067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43" name="Group 30">
            <a:extLst>
              <a:ext uri="{FF2B5EF4-FFF2-40B4-BE49-F238E27FC236}">
                <a16:creationId xmlns:a16="http://schemas.microsoft.com/office/drawing/2014/main" id="{2A374C54-DEE2-346D-636C-E15388466DAB}"/>
              </a:ext>
            </a:extLst>
          </p:cNvPr>
          <p:cNvGrpSpPr/>
          <p:nvPr/>
        </p:nvGrpSpPr>
        <p:grpSpPr>
          <a:xfrm>
            <a:off x="7787527" y="2578235"/>
            <a:ext cx="4150550" cy="1954398"/>
            <a:chOff x="4146865" y="3506026"/>
            <a:chExt cx="3647388" cy="1954398"/>
          </a:xfrm>
        </p:grpSpPr>
        <p:sp>
          <p:nvSpPr>
            <p:cNvPr id="44" name="TextBox 10">
              <a:extLst>
                <a:ext uri="{FF2B5EF4-FFF2-40B4-BE49-F238E27FC236}">
                  <a16:creationId xmlns:a16="http://schemas.microsoft.com/office/drawing/2014/main" id="{E4FBFE25-135B-D78F-04FE-EF716A2E3948}"/>
                </a:ext>
              </a:extLst>
            </p:cNvPr>
            <p:cNvSpPr txBox="1"/>
            <p:nvPr/>
          </p:nvSpPr>
          <p:spPr>
            <a:xfrm>
              <a:off x="4146866" y="4260095"/>
              <a:ext cx="36473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Todavia, logo o abandonou, passando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a trabalhar como tradutor de cartas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comerciais para empresas estrangeiras.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45" name="TextBox 11">
              <a:extLst>
                <a:ext uri="{FF2B5EF4-FFF2-40B4-BE49-F238E27FC236}">
                  <a16:creationId xmlns:a16="http://schemas.microsoft.com/office/drawing/2014/main" id="{436952E8-8460-28B4-372C-C82AEF11A482}"/>
                </a:ext>
              </a:extLst>
            </p:cNvPr>
            <p:cNvSpPr txBox="1"/>
            <p:nvPr/>
          </p:nvSpPr>
          <p:spPr>
            <a:xfrm>
              <a:off x="4146865" y="3506026"/>
              <a:ext cx="3307701" cy="794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Voltou a Portugal e iniciou o curso de Letras.</a:t>
              </a:r>
            </a:p>
          </p:txBody>
        </p:sp>
      </p:grpSp>
      <p:sp>
        <p:nvSpPr>
          <p:cNvPr id="46" name="TextBox 12">
            <a:extLst>
              <a:ext uri="{FF2B5EF4-FFF2-40B4-BE49-F238E27FC236}">
                <a16:creationId xmlns:a16="http://schemas.microsoft.com/office/drawing/2014/main" id="{3208DD48-6F76-5FA2-F60D-A1BC4AB28C56}"/>
              </a:ext>
            </a:extLst>
          </p:cNvPr>
          <p:cNvSpPr txBox="1"/>
          <p:nvPr/>
        </p:nvSpPr>
        <p:spPr>
          <a:xfrm>
            <a:off x="5171248" y="1345573"/>
            <a:ext cx="1584000" cy="360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1888</a:t>
            </a:r>
          </a:p>
        </p:txBody>
      </p:sp>
      <p:sp>
        <p:nvSpPr>
          <p:cNvPr id="47" name="TextBox 13">
            <a:extLst>
              <a:ext uri="{FF2B5EF4-FFF2-40B4-BE49-F238E27FC236}">
                <a16:creationId xmlns:a16="http://schemas.microsoft.com/office/drawing/2014/main" id="{134DF932-B8F5-1BC0-BA4D-C1E45A0E9B4E}"/>
              </a:ext>
            </a:extLst>
          </p:cNvPr>
          <p:cNvSpPr txBox="1"/>
          <p:nvPr/>
        </p:nvSpPr>
        <p:spPr>
          <a:xfrm>
            <a:off x="5171248" y="2860353"/>
            <a:ext cx="1584000" cy="360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1903</a:t>
            </a:r>
          </a:p>
        </p:txBody>
      </p:sp>
      <p:cxnSp>
        <p:nvCxnSpPr>
          <p:cNvPr id="55" name="Straight Connector 6">
            <a:extLst>
              <a:ext uri="{FF2B5EF4-FFF2-40B4-BE49-F238E27FC236}">
                <a16:creationId xmlns:a16="http://schemas.microsoft.com/office/drawing/2014/main" id="{B90E0FAC-5BF2-F79E-ECC5-5E6A64E31BAD}"/>
              </a:ext>
            </a:extLst>
          </p:cNvPr>
          <p:cNvCxnSpPr>
            <a:cxnSpLocks/>
          </p:cNvCxnSpPr>
          <p:nvPr/>
        </p:nvCxnSpPr>
        <p:spPr>
          <a:xfrm>
            <a:off x="7160148" y="1562526"/>
            <a:ext cx="0" cy="1038053"/>
          </a:xfrm>
          <a:prstGeom prst="line">
            <a:avLst/>
          </a:prstGeom>
          <a:ln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9">
            <a:extLst>
              <a:ext uri="{FF2B5EF4-FFF2-40B4-BE49-F238E27FC236}">
                <a16:creationId xmlns:a16="http://schemas.microsoft.com/office/drawing/2014/main" id="{BACFB4EF-6506-AD13-D5AA-E4CAD9176FFC}"/>
              </a:ext>
            </a:extLst>
          </p:cNvPr>
          <p:cNvCxnSpPr>
            <a:cxnSpLocks/>
          </p:cNvCxnSpPr>
          <p:nvPr/>
        </p:nvCxnSpPr>
        <p:spPr>
          <a:xfrm>
            <a:off x="7160148" y="3220773"/>
            <a:ext cx="0" cy="4743356"/>
          </a:xfrm>
          <a:prstGeom prst="line">
            <a:avLst/>
          </a:prstGeom>
          <a:ln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26">
            <a:extLst>
              <a:ext uri="{FF2B5EF4-FFF2-40B4-BE49-F238E27FC236}">
                <a16:creationId xmlns:a16="http://schemas.microsoft.com/office/drawing/2014/main" id="{B8FD39F0-876A-715A-57D5-0EFBFA34A4DF}"/>
              </a:ext>
            </a:extLst>
          </p:cNvPr>
          <p:cNvSpPr/>
          <p:nvPr/>
        </p:nvSpPr>
        <p:spPr>
          <a:xfrm>
            <a:off x="-826877" y="-661821"/>
            <a:ext cx="2726586" cy="2726586"/>
          </a:xfrm>
          <a:prstGeom prst="ellipse">
            <a:avLst/>
          </a:prstGeom>
          <a:solidFill>
            <a:srgbClr val="067875">
              <a:alpha val="20000"/>
            </a:srgbClr>
          </a:solidFill>
          <a:ln>
            <a:noFill/>
          </a:ln>
          <a:effectLst>
            <a:outerShdw blurRad="381000" algn="ctr" rotWithShape="0">
              <a:srgbClr val="000000">
                <a:alpha val="5000"/>
              </a:srgbClr>
            </a:outerShdw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2" name="Straight Connector 6">
            <a:extLst>
              <a:ext uri="{FF2B5EF4-FFF2-40B4-BE49-F238E27FC236}">
                <a16:creationId xmlns:a16="http://schemas.microsoft.com/office/drawing/2014/main" id="{BF56B9AC-8EB9-20B8-6FE0-5DD12022764F}"/>
              </a:ext>
            </a:extLst>
          </p:cNvPr>
          <p:cNvCxnSpPr>
            <a:cxnSpLocks/>
          </p:cNvCxnSpPr>
          <p:nvPr/>
        </p:nvCxnSpPr>
        <p:spPr>
          <a:xfrm>
            <a:off x="7160148" y="-2305257"/>
            <a:ext cx="0" cy="3398498"/>
          </a:xfrm>
          <a:prstGeom prst="line">
            <a:avLst/>
          </a:prstGeom>
          <a:ln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4FB0999-6EDE-CE08-9CE1-F5F764A2D607}"/>
              </a:ext>
            </a:extLst>
          </p:cNvPr>
          <p:cNvSpPr txBox="1"/>
          <p:nvPr/>
        </p:nvSpPr>
        <p:spPr>
          <a:xfrm>
            <a:off x="3942024" y="4290767"/>
            <a:ext cx="47779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Fernando Pessoa</a:t>
            </a:r>
          </a:p>
          <a:p>
            <a:pPr>
              <a:lnSpc>
                <a:spcPct val="80000"/>
              </a:lnSpc>
            </a:pPr>
            <a:r>
              <a:rPr lang="en-US" sz="3600" spc="-30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(1888-1935)</a:t>
            </a:r>
          </a:p>
        </p:txBody>
      </p: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996EC548-E002-FBFF-E006-728B07904831}"/>
              </a:ext>
            </a:extLst>
          </p:cNvPr>
          <p:cNvSpPr/>
          <p:nvPr/>
        </p:nvSpPr>
        <p:spPr>
          <a:xfrm>
            <a:off x="14523694" y="1911778"/>
            <a:ext cx="2801132" cy="960585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2400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Ortonímica</a:t>
            </a:r>
            <a:endParaRPr lang="en-US" sz="2400" b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B25318E8-F55F-A538-B145-B580CF242E1D}"/>
              </a:ext>
            </a:extLst>
          </p:cNvPr>
          <p:cNvSpPr/>
          <p:nvPr/>
        </p:nvSpPr>
        <p:spPr>
          <a:xfrm>
            <a:off x="18347544" y="1911778"/>
            <a:ext cx="2801132" cy="960585"/>
          </a:xfrm>
          <a:prstGeom prst="roundRect">
            <a:avLst>
              <a:gd name="adj" fmla="val 2280"/>
            </a:avLst>
          </a:prstGeom>
          <a:solidFill>
            <a:srgbClr val="056768">
              <a:alpha val="15000"/>
            </a:srgbClr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2400" b="1" dirty="0" err="1">
                <a:solidFill>
                  <a:schemeClr val="bg1">
                    <a:alpha val="15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Heteronímica</a:t>
            </a:r>
            <a:endParaRPr lang="en-US" sz="2400" b="1" dirty="0">
              <a:solidFill>
                <a:schemeClr val="bg1">
                  <a:alpha val="15000"/>
                </a:schemeClr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43AA1B45-93EB-16CC-9D6B-B0D2D7B6E31F}"/>
              </a:ext>
            </a:extLst>
          </p:cNvPr>
          <p:cNvSpPr/>
          <p:nvPr/>
        </p:nvSpPr>
        <p:spPr>
          <a:xfrm>
            <a:off x="18340743" y="3000186"/>
            <a:ext cx="2801131" cy="3191560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1A192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242B9D-6A88-305A-CBBF-7647CC782780}"/>
              </a:ext>
            </a:extLst>
          </p:cNvPr>
          <p:cNvSpPr txBox="1"/>
          <p:nvPr/>
        </p:nvSpPr>
        <p:spPr>
          <a:xfrm>
            <a:off x="18443215" y="3102285"/>
            <a:ext cx="2353056" cy="1728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dirty="0">
                <a:solidFill>
                  <a:schemeClr val="bg1"/>
                </a:solidFill>
                <a:latin typeface="Avenir Next LT Pro" panose="020B0604020202020204" charset="0"/>
              </a:rPr>
              <a:t>Nomes, biografias e estilos diversos</a:t>
            </a:r>
          </a:p>
          <a:p>
            <a:pPr algn="l">
              <a:lnSpc>
                <a:spcPct val="120000"/>
              </a:lnSpc>
            </a:pPr>
            <a:r>
              <a:rPr lang="pt-BR" b="0" i="1" dirty="0">
                <a:solidFill>
                  <a:schemeClr val="bg1"/>
                </a:solidFill>
                <a:latin typeface="Avenir Next LT Pro" panose="020B0604020202020204" charset="0"/>
              </a:rPr>
              <a:t>Alberto Caeiro</a:t>
            </a:r>
          </a:p>
          <a:p>
            <a:pPr algn="l">
              <a:lnSpc>
                <a:spcPct val="120000"/>
              </a:lnSpc>
            </a:pPr>
            <a:r>
              <a:rPr lang="pt-BR" b="0" i="1" dirty="0">
                <a:solidFill>
                  <a:schemeClr val="bg1"/>
                </a:solidFill>
                <a:latin typeface="Avenir Next LT Pro" panose="020B0604020202020204" charset="0"/>
              </a:rPr>
              <a:t>Ricardo Reis</a:t>
            </a:r>
          </a:p>
          <a:p>
            <a:pPr algn="l">
              <a:lnSpc>
                <a:spcPct val="120000"/>
              </a:lnSpc>
            </a:pPr>
            <a:r>
              <a:rPr lang="pt-BR" b="0" i="1" dirty="0">
                <a:solidFill>
                  <a:schemeClr val="bg1"/>
                </a:solidFill>
                <a:latin typeface="Avenir Next LT Pro" panose="020B0604020202020204" charset="0"/>
              </a:rPr>
              <a:t>Álvaro de Campos</a:t>
            </a:r>
          </a:p>
        </p:txBody>
      </p:sp>
      <p:pic>
        <p:nvPicPr>
          <p:cNvPr id="39" name="Imagem 38" descr="Foto preta e branca de homem de bigode e chapéu&#10;&#10;Descrição gerada automaticamente">
            <a:extLst>
              <a:ext uri="{FF2B5EF4-FFF2-40B4-BE49-F238E27FC236}">
                <a16:creationId xmlns:a16="http://schemas.microsoft.com/office/drawing/2014/main" id="{51BED7C7-A261-0A7F-340F-3B3A554762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949" y="1158084"/>
            <a:ext cx="10193452" cy="573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71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23773 L 4.16667E-7 -1.11111E-6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6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2"/>
            <a:ext cx="11617853" cy="6428349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79" y="4963989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2796140" y="1124416"/>
            <a:ext cx="8340433" cy="3860031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Em febre e olhando os motores como uma Natureza tropical -–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Grandes trópicos humanos de ferro e fogo e força –-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Canto e canto o presente, e também o passado e todo o futuro,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Porque o presente é todo o passado e todo o futuro [...].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Ah, poder exprimir-me todo como um motor se exprime!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Ser completo como uma máquina!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Pode ir na vida triunfante como um automóvel último-modelo!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Poder ao menos penetrar-me fisicamente de tudo isto,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Rasgar-me todo, abrir-me completamente, tornar-me passento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todos os perfumes de óleos e calores e carvões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Desta flora estupenda, negra, artificial e insaciável! [...]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1DC7E1E3-9544-A525-2477-54B11B312057}"/>
              </a:ext>
            </a:extLst>
          </p:cNvPr>
          <p:cNvSpPr txBox="1"/>
          <p:nvPr/>
        </p:nvSpPr>
        <p:spPr>
          <a:xfrm>
            <a:off x="1967702" y="8237643"/>
            <a:ext cx="9056513" cy="4702313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16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ODE TRIUNFAL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“À dolorosa luz das grandes lâmpadas elétricas da fábrica    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Tenho febre e escrevo.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Escrevo rangendo os dentes, fera para a beleza disto,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Para a beleza disto totalmente desconhecida dos antigos.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Ó rodas, ó engrenagens, r-r-r-r-r-r-r-r eterno!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Forte espasmo retido dos maquinismos em fúria!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Em fúria fora e dentro de mim,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Por todos os meus nervos dissecados fora,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Por todas as papilas fora de tudo com que eu sinto!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Tenho os lábios secos, ó grandes ruídos modernos,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 vos ouvir demasiadamente de perto,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arde-me a cabeça de vos querer cantar com um excesso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 expressão de todas as minhas sensações,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Com um excesso contemporâneo de vós, ó máquinas!</a:t>
            </a:r>
          </a:p>
        </p:txBody>
      </p:sp>
    </p:spTree>
    <p:extLst>
      <p:ext uri="{BB962C8B-B14F-4D97-AF65-F5344CB8AC3E}">
        <p14:creationId xmlns:p14="http://schemas.microsoft.com/office/powerpoint/2010/main" val="1559222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2.91667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2"/>
            <a:ext cx="11617853" cy="6428349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79" y="4963989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2957504" y="842029"/>
            <a:ext cx="8340433" cy="4807406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Eu podia morrer triturado por um motor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Com o sentimento de deliciosa entrega duma mulher possuída.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Atirem-me para dentro das fornalhas!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Metam-me debaixo dos comboios!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Espanquem-me a bordo de navios!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Masoquismo através dos maquinismos!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Sadismo de não sei quê moderno e eu e barulho! [...]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Eia! eia! eia!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Eia eletricidade, nervos doentes da Matéria!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Eia telegrafia-sem-fios, simpatia metálica do Inconsciente!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Eia túneis, eia canais, Panamá, Kiel, Suez!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Eia todo o passado dentro do presente!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Eia todo o futuro já dentro de nós! eia!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Eia! eia! eia!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08BD9954-B123-7E16-0CA1-0E281F9FC296}"/>
              </a:ext>
            </a:extLst>
          </p:cNvPr>
          <p:cNvSpPr txBox="1"/>
          <p:nvPr/>
        </p:nvSpPr>
        <p:spPr>
          <a:xfrm>
            <a:off x="1869876" y="8456180"/>
            <a:ext cx="9056513" cy="3860031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Em febre e olhando os motores como uma Natureza tropical –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Grandes trópicos humanos de ferro e fogo e força –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Canto e canto o presente, e também o passado e todo o futuro,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Porque o presente é todo o passado e todo o futuro [...].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Ah, poder exprimir-me todo como um motor se exprime!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Ser completo como uma máquina!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Pode ir na vida triunfante como um automóvel último-modelo!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Poder ao menos penetrar-me fisicamente de tudo isto,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Rasgar-me todo, abrir-me completamente, tornar-me passento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todos os perfumes de óleos e calores e carvões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Desta flora estupenda, negra, artificial e insaciável! [...]</a:t>
            </a:r>
          </a:p>
        </p:txBody>
      </p:sp>
    </p:spTree>
    <p:extLst>
      <p:ext uri="{BB962C8B-B14F-4D97-AF65-F5344CB8AC3E}">
        <p14:creationId xmlns:p14="http://schemas.microsoft.com/office/powerpoint/2010/main" val="828522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2.91667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2"/>
            <a:ext cx="11617853" cy="6428349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79" y="4963989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2940668" y="788241"/>
            <a:ext cx="9056513" cy="4807406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Frutos de ferro útil da árvore-fábrica cosmopolita!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Eia! eia! eia! </a:t>
            </a: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eia-hô-ô-ô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! [...]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Içam-me em todos os cais.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Giro dentro das hélices de todos os navios.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Eia! eia-</a:t>
            </a: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hô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eia!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Eia! sou o calor mecânico e a eletricidade! [...]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Eia e </a:t>
            </a: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hurrah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por mim-tudo e tudo, máquinas a trabalhar, eia!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Galgar com tudo por cima de tudo! </a:t>
            </a: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Hup-lá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Hup-lá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! </a:t>
            </a: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hup-lá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, </a:t>
            </a: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hup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-lá-</a:t>
            </a: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hô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, </a:t>
            </a: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hup-lá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! </a:t>
            </a:r>
          </a:p>
          <a:p>
            <a:pPr>
              <a:lnSpc>
                <a:spcPct val="114000"/>
              </a:lnSpc>
              <a:defRPr/>
            </a:pP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Hé-lá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! He-</a:t>
            </a: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hô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Ho-o-o-o-o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Z-z-z-z-z-z-z-z-z-z-z-z</a:t>
            </a:r>
            <a:r>
              <a:rPr lang="pt-BR" sz="700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Ah não ser eu toda a gente e toda a parte!”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EFF3D837-1D9D-6E47-EF78-2D4CEA989C42}"/>
              </a:ext>
            </a:extLst>
          </p:cNvPr>
          <p:cNvSpPr txBox="1"/>
          <p:nvPr/>
        </p:nvSpPr>
        <p:spPr>
          <a:xfrm>
            <a:off x="2141746" y="8488844"/>
            <a:ext cx="9056513" cy="4807406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Eu podia morrer triturado por um motor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Com o sentimento de deliciosa entrega duma mulher possuída.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Atirem-me para dentro das fornalhas!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Metam-me debaixo dos comboios!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Espanquem-me a bordo de navios!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Masoquismo através dos maquinismos!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Sadismo de não sei quê moderno e eu e barulho! [...]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Eia! eia! eia!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Eia eletricidade, nervos doentes da Matéria!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Eia telegrafia-sem-fios, simpatia metálica do Inconsciente!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Eia túneis, eia canais, Panamá, Kiel, Suez!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Eia todo o passado dentro do presente!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Eia todo o futuro já dentro de nós! eia!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Eia! eia! eia!</a:t>
            </a:r>
          </a:p>
        </p:txBody>
      </p:sp>
    </p:spTree>
    <p:extLst>
      <p:ext uri="{BB962C8B-B14F-4D97-AF65-F5344CB8AC3E}">
        <p14:creationId xmlns:p14="http://schemas.microsoft.com/office/powerpoint/2010/main" val="3268572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2.91667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2"/>
            <a:ext cx="11617853" cy="6428349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79" y="4963989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3048244" y="815135"/>
            <a:ext cx="9056513" cy="4491614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pt-BR" b="1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POEMA EM LINHA RETA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“Nunca conheci ninguém que tenha levado porrada.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Todos os meus conhecidos têm sido campeões em tudo?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eu, tantas vezes reles, tantas vezes porco, tantas vezes vil,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Eu tantas vezes irrespondivelmente parasita,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Indesculpavelmente sujo,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Eu, que tantas vezes não tenho tido paciência para tomar banho,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Eu, que tantas vezes tenho sido ridículo, absurdo,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tenho enrolado os pés publicamente nos tapetes das etiquetas,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tenho sido grotesco, mesquinho, submisso e arrogante,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tenho sofrido enxovalhos e calado,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quando não tenho calado, tenho sido mais ridículo ainda;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Eu, que tenho sido cômico às criadas de hotel,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DE6F13C1-EF75-A066-DF76-1756F56F7689}"/>
              </a:ext>
            </a:extLst>
          </p:cNvPr>
          <p:cNvSpPr txBox="1"/>
          <p:nvPr/>
        </p:nvSpPr>
        <p:spPr>
          <a:xfrm>
            <a:off x="2080060" y="7298809"/>
            <a:ext cx="9056513" cy="4807406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Frutos de ferro útil da árvore-fábrica cosmopolita!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Eia! eia! eia! </a:t>
            </a: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eia-hô-ô-ô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! [...]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Içam-me em todos os cais.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Giro dentro das hélices de todos os navios.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Eia! eia-</a:t>
            </a: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hô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eia!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Eia! sou o calor mecânico e a eletricidade! [...]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Eia e </a:t>
            </a: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hurrah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por mim-tudo e tudo, máquinas a trabalhar, eia!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Galgar com tudo por cima de tudo! </a:t>
            </a: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Hup-lá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Hup-lá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! </a:t>
            </a: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hup-lá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, </a:t>
            </a: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hup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-lá-</a:t>
            </a: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hô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, </a:t>
            </a: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hup-lá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! </a:t>
            </a:r>
          </a:p>
          <a:p>
            <a:pPr>
              <a:lnSpc>
                <a:spcPct val="114000"/>
              </a:lnSpc>
              <a:defRPr/>
            </a:pP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Hé-lá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! He-</a:t>
            </a: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hô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Ho-o-o-o-o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Z-z-z-z-z-z-z-z-z-z-z-z!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Ah não ser eu toda a gente e toda a parte!”</a:t>
            </a:r>
          </a:p>
        </p:txBody>
      </p:sp>
    </p:spTree>
    <p:extLst>
      <p:ext uri="{BB962C8B-B14F-4D97-AF65-F5344CB8AC3E}">
        <p14:creationId xmlns:p14="http://schemas.microsoft.com/office/powerpoint/2010/main" val="1986531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2.91667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2"/>
            <a:ext cx="11617853" cy="6428349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79" y="4963989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2796140" y="1124416"/>
            <a:ext cx="8340433" cy="3544240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Eu, que tenho sentido o piscar de olhos dos moços de fretes,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Eu, que tenho feito vergonhas financeiras, pedido emprestado sem pagar,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Eu, que, quando a hora do soco surgiu, me tenho agachado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Para fora da possibilidade do soco;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Eu, que tenho sofrido a angústia das pequenas coisas ridículas,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Eu verifico que não tenho par nisto tudo neste mundo.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Toda a gente que eu conheço e que fala comigo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Nunca teve um ato ridículo, nunca sofreu enxovalho,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Nunca foi senão príncipe –- todos eles príncipes -– na vida...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160B44FB-09B0-EDDC-9169-A7A2CBA6723C}"/>
              </a:ext>
            </a:extLst>
          </p:cNvPr>
          <p:cNvSpPr txBox="1"/>
          <p:nvPr/>
        </p:nvSpPr>
        <p:spPr>
          <a:xfrm>
            <a:off x="1869876" y="8460254"/>
            <a:ext cx="9056513" cy="4491614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POEMA EM LINHA RETA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“Nunca conheci ninguém que tenha levado porrada.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Todos os meus conhecidos têm sido campeões em tudo?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eu, tantas vezes reles, tantas vezes porco, tantas vezes vil,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Eu tantas vezes irrespondivelmente parasita,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Indesculpavelmente sujo,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Eu, que tantas vezes não tenho tido paciência para tomar banho,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Eu, que tantas vezes tenho sido ridículo, absurdo,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tenho enrolado os pés publicamente nos tapetes das etiquetas,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tenho sido grotesco, mesquinho, submisso e arrogante,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tenho sofrido enxovalhos e calado,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quando não tenho calado, tenho sido mais ridículo ainda;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Eu, que tenho sido cômico às criadas de hotel,</a:t>
            </a:r>
          </a:p>
        </p:txBody>
      </p:sp>
    </p:spTree>
    <p:extLst>
      <p:ext uri="{BB962C8B-B14F-4D97-AF65-F5344CB8AC3E}">
        <p14:creationId xmlns:p14="http://schemas.microsoft.com/office/powerpoint/2010/main" val="2438810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2.91667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2"/>
            <a:ext cx="11617853" cy="6556779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79" y="4963989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3397866" y="815135"/>
            <a:ext cx="9056513" cy="5263749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Quem me dera ouvir de alguém a voz humana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confessasse senão um pecado, mas uma infâmia;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contasse, não uma violência, mas uma cobardia!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Não, são todos o Ideal, se os ouço e me falam.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Quem há neste largo mundo que me confesse que uma vez foi vil?</a:t>
            </a:r>
          </a:p>
          <a:p>
            <a:pPr>
              <a:lnSpc>
                <a:spcPct val="114000"/>
              </a:lnSpc>
              <a:defRPr/>
            </a:pPr>
            <a:endParaRPr lang="pt-BR" sz="14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Ó príncipes, meus irmãos,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Arre, estou farto de semideuses!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Onde é que há gente no mundo?</a:t>
            </a:r>
          </a:p>
          <a:p>
            <a:pPr>
              <a:lnSpc>
                <a:spcPct val="114000"/>
              </a:lnSpc>
              <a:defRPr/>
            </a:pPr>
            <a:r>
              <a:rPr lang="pt-BR" sz="14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Então sou só eu que sou vil e errôneo nessa terra?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Poderão as mulheres não os terem amado,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Podem ter sido </a:t>
            </a:r>
            <a:r>
              <a:rPr lang="pt-BR" sz="160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traídos -- </a:t>
            </a: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mas ridículos nunca!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eu, que tenho sido ridículo sem ter sido traído,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Como posso eu falar com os meus superiores sem titubear?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Eu, que tenho sido vil, literalmente vil,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Vil no sentido mesquinho e infame da vileza.”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A4FBD954-76C2-391B-B2EC-944CFE446D84}"/>
              </a:ext>
            </a:extLst>
          </p:cNvPr>
          <p:cNvSpPr txBox="1"/>
          <p:nvPr/>
        </p:nvSpPr>
        <p:spPr>
          <a:xfrm>
            <a:off x="1974141" y="8316333"/>
            <a:ext cx="9056513" cy="3544240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Eu, que tenho sentido o piscar de olhos dos moços de fretes,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Eu, que tenho feito vergonhas financeiras, pedido emprestado sem pagar,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Eu, que, quando a hora do soco surgiu, me tenho agachado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Para fora da possibilidade do soco;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Eu, que tenho sofrido a angústia das pequenas coisas ridículas,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Eu verifico que não tenho par nisto tudo neste mundo.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Toda a gente que eu conheço e que fala comigo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Nunca teve um ato ridículo, nunca sofreu enxovalho,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Nunca foi senão príncipe – todos eles príncipes – na vida...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74012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2.91667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109186"/>
            <a:ext cx="11617853" cy="7727268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79" y="4963989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3182714" y="813527"/>
            <a:ext cx="9056513" cy="5968044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16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               </a:t>
            </a:r>
            <a:r>
              <a:rPr lang="pt-BR" sz="1600" b="1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LISBON REVISITED</a:t>
            </a:r>
            <a:r>
              <a:rPr lang="pt-BR" sz="16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(1923)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“Não: não quero nada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Já disse que não quero nada.</a:t>
            </a: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Não me venham com conclusões!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única conclusão é morrer.</a:t>
            </a: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Não me tragam estéticas!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Não me falem em moral!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Tirem-me daqui a metafísica!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Não me apregoem sistemas completos, não me enfileirem conquistas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Das ciências (das ciências, Deus meu, das ciências!) —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Das ciências, das artes, da civilização moderna! [...]</a:t>
            </a: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Queriam-me casado, fútil, quotidiano e tributável? [...]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 eu fosse outra pessoa, fazia-lhes, a todos, a vontade.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Assim, como sou, tenham paciência!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Vão para o diabo sem mim,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Ou deixem-me ir sozinho para o diabo! 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Para que havemos de ir juntos? [...]”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53754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2.91667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BBFFB43A-BF32-2B55-7F7F-27AA0BF46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"/>
            <a:ext cx="12844133" cy="952004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80000">
                <a:srgbClr val="01000E">
                  <a:alpha val="63000"/>
                </a:srgbClr>
              </a:gs>
              <a:gs pos="48000">
                <a:srgbClr val="01000E">
                  <a:alpha val="97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-81697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1869876" y="4509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oup 29">
            <a:extLst>
              <a:ext uri="{FF2B5EF4-FFF2-40B4-BE49-F238E27FC236}">
                <a16:creationId xmlns:a16="http://schemas.microsoft.com/office/drawing/2014/main" id="{72914E74-1E82-458C-4D20-1FEB4BCAA57A}"/>
              </a:ext>
            </a:extLst>
          </p:cNvPr>
          <p:cNvGrpSpPr/>
          <p:nvPr/>
        </p:nvGrpSpPr>
        <p:grpSpPr>
          <a:xfrm>
            <a:off x="7787528" y="1093241"/>
            <a:ext cx="4118623" cy="1849077"/>
            <a:chOff x="4146865" y="1744707"/>
            <a:chExt cx="3573205" cy="1849077"/>
          </a:xfrm>
        </p:grpSpPr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DF3AEDC0-5A50-3A9A-9712-C0FD75F67FC4}"/>
                </a:ext>
              </a:extLst>
            </p:cNvPr>
            <p:cNvSpPr txBox="1"/>
            <p:nvPr/>
          </p:nvSpPr>
          <p:spPr>
            <a:xfrm>
              <a:off x="4146865" y="2440135"/>
              <a:ext cx="3573205" cy="1153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1914: escreveu </a:t>
              </a:r>
              <a:r>
                <a:rPr lang="pt-BR" sz="1600" i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O guardador de rebanhos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e as obras de Álvaro de Campos e de Bernardo Soares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D05578EE-734E-1D7B-1A8A-55A321AFBDDE}"/>
                </a:ext>
              </a:extLst>
            </p:cNvPr>
            <p:cNvSpPr txBox="1"/>
            <p:nvPr/>
          </p:nvSpPr>
          <p:spPr>
            <a:xfrm>
              <a:off x="4146865" y="1744707"/>
              <a:ext cx="3296914" cy="794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Tornou-se amigo de Mário de Sá-Carneiro.</a:t>
              </a:r>
            </a:p>
          </p:txBody>
        </p:sp>
      </p:grpSp>
      <p:grpSp>
        <p:nvGrpSpPr>
          <p:cNvPr id="36" name="Group 21">
            <a:extLst>
              <a:ext uri="{FF2B5EF4-FFF2-40B4-BE49-F238E27FC236}">
                <a16:creationId xmlns:a16="http://schemas.microsoft.com/office/drawing/2014/main" id="{F5407B0C-64B5-2B41-7B44-B3ED733F099D}"/>
              </a:ext>
            </a:extLst>
          </p:cNvPr>
          <p:cNvGrpSpPr/>
          <p:nvPr/>
        </p:nvGrpSpPr>
        <p:grpSpPr>
          <a:xfrm>
            <a:off x="7050612" y="1236037"/>
            <a:ext cx="219075" cy="219075"/>
            <a:chOff x="3409949" y="1822187"/>
            <a:chExt cx="219075" cy="219075"/>
          </a:xfrm>
        </p:grpSpPr>
        <p:sp>
          <p:nvSpPr>
            <p:cNvPr id="37" name="Oval 4">
              <a:extLst>
                <a:ext uri="{FF2B5EF4-FFF2-40B4-BE49-F238E27FC236}">
                  <a16:creationId xmlns:a16="http://schemas.microsoft.com/office/drawing/2014/main" id="{C8790018-75D6-A15A-4DD6-CCF9E47FC320}"/>
                </a:ext>
              </a:extLst>
            </p:cNvPr>
            <p:cNvSpPr/>
            <p:nvPr/>
          </p:nvSpPr>
          <p:spPr>
            <a:xfrm>
              <a:off x="3409949" y="1822187"/>
              <a:ext cx="219075" cy="219075"/>
            </a:xfrm>
            <a:prstGeom prst="ellipse">
              <a:avLst/>
            </a:prstGeom>
            <a:solidFill>
              <a:srgbClr val="067875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38" name="Oval 5">
              <a:extLst>
                <a:ext uri="{FF2B5EF4-FFF2-40B4-BE49-F238E27FC236}">
                  <a16:creationId xmlns:a16="http://schemas.microsoft.com/office/drawing/2014/main" id="{8B64EE3F-7619-E3CE-07FB-4BD7D9CFDA6E}"/>
                </a:ext>
              </a:extLst>
            </p:cNvPr>
            <p:cNvSpPr/>
            <p:nvPr/>
          </p:nvSpPr>
          <p:spPr>
            <a:xfrm>
              <a:off x="3474241" y="1886479"/>
              <a:ext cx="90489" cy="90489"/>
            </a:xfrm>
            <a:prstGeom prst="ellipse">
              <a:avLst/>
            </a:prstGeom>
            <a:solidFill>
              <a:srgbClr val="067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40" name="Group 27">
            <a:extLst>
              <a:ext uri="{FF2B5EF4-FFF2-40B4-BE49-F238E27FC236}">
                <a16:creationId xmlns:a16="http://schemas.microsoft.com/office/drawing/2014/main" id="{09B8F9E7-A5DA-FB79-1417-2BC7F8493D81}"/>
              </a:ext>
            </a:extLst>
          </p:cNvPr>
          <p:cNvGrpSpPr/>
          <p:nvPr/>
        </p:nvGrpSpPr>
        <p:grpSpPr>
          <a:xfrm>
            <a:off x="7050611" y="3494153"/>
            <a:ext cx="219075" cy="219075"/>
            <a:chOff x="3409948" y="3452549"/>
            <a:chExt cx="219075" cy="219075"/>
          </a:xfrm>
        </p:grpSpPr>
        <p:sp>
          <p:nvSpPr>
            <p:cNvPr id="41" name="Oval 7">
              <a:extLst>
                <a:ext uri="{FF2B5EF4-FFF2-40B4-BE49-F238E27FC236}">
                  <a16:creationId xmlns:a16="http://schemas.microsoft.com/office/drawing/2014/main" id="{CB9EB796-C533-CD50-4AF8-F1712B826503}"/>
                </a:ext>
              </a:extLst>
            </p:cNvPr>
            <p:cNvSpPr/>
            <p:nvPr/>
          </p:nvSpPr>
          <p:spPr>
            <a:xfrm>
              <a:off x="3409948" y="3452549"/>
              <a:ext cx="219075" cy="219075"/>
            </a:xfrm>
            <a:prstGeom prst="ellipse">
              <a:avLst/>
            </a:prstGeom>
            <a:solidFill>
              <a:srgbClr val="067875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42" name="Oval 8">
              <a:extLst>
                <a:ext uri="{FF2B5EF4-FFF2-40B4-BE49-F238E27FC236}">
                  <a16:creationId xmlns:a16="http://schemas.microsoft.com/office/drawing/2014/main" id="{06FD1808-88DB-CF20-A8AF-5170C0EDBFBA}"/>
                </a:ext>
              </a:extLst>
            </p:cNvPr>
            <p:cNvSpPr/>
            <p:nvPr/>
          </p:nvSpPr>
          <p:spPr>
            <a:xfrm>
              <a:off x="3474240" y="3516841"/>
              <a:ext cx="90489" cy="90489"/>
            </a:xfrm>
            <a:prstGeom prst="ellipse">
              <a:avLst/>
            </a:prstGeom>
            <a:solidFill>
              <a:srgbClr val="067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43" name="Group 30">
            <a:extLst>
              <a:ext uri="{FF2B5EF4-FFF2-40B4-BE49-F238E27FC236}">
                <a16:creationId xmlns:a16="http://schemas.microsoft.com/office/drawing/2014/main" id="{2A374C54-DEE2-346D-636C-E15388466DAB}"/>
              </a:ext>
            </a:extLst>
          </p:cNvPr>
          <p:cNvGrpSpPr/>
          <p:nvPr/>
        </p:nvGrpSpPr>
        <p:grpSpPr>
          <a:xfrm>
            <a:off x="7787528" y="3276327"/>
            <a:ext cx="4150549" cy="2323729"/>
            <a:chOff x="4146865" y="3506026"/>
            <a:chExt cx="3698703" cy="2323729"/>
          </a:xfrm>
        </p:grpSpPr>
        <p:sp>
          <p:nvSpPr>
            <p:cNvPr id="44" name="TextBox 10">
              <a:extLst>
                <a:ext uri="{FF2B5EF4-FFF2-40B4-BE49-F238E27FC236}">
                  <a16:creationId xmlns:a16="http://schemas.microsoft.com/office/drawing/2014/main" id="{E4FBFE25-135B-D78F-04FE-EF716A2E3948}"/>
                </a:ext>
              </a:extLst>
            </p:cNvPr>
            <p:cNvSpPr txBox="1"/>
            <p:nvPr/>
          </p:nvSpPr>
          <p:spPr>
            <a:xfrm>
              <a:off x="4146866" y="4260095"/>
              <a:ext cx="36473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Publicou </a:t>
              </a:r>
              <a:r>
                <a:rPr lang="pt-BR" sz="1600" i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Antinuos </a:t>
              </a:r>
              <a:r>
                <a:rPr lang="pt-BR" sz="16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e </a:t>
              </a:r>
              <a:r>
                <a:rPr lang="pt-BR" sz="1600" i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35 Sonnets</a:t>
              </a:r>
              <a:r>
                <a:rPr lang="pt-BR" sz="16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 em 1918, dois volumes de poesias escritos em inglês. Caiu em total obscuridade até editar </a:t>
              </a:r>
              <a:r>
                <a:rPr lang="pt-BR" sz="1600" i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Mensagem</a:t>
              </a:r>
              <a:r>
                <a:rPr lang="pt-BR" sz="16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 (1934)</a:t>
              </a:r>
              <a:r>
                <a:rPr lang="pt-BR" sz="14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 </a:t>
              </a:r>
            </a:p>
          </p:txBody>
        </p:sp>
        <p:sp>
          <p:nvSpPr>
            <p:cNvPr id="45" name="TextBox 11">
              <a:extLst>
                <a:ext uri="{FF2B5EF4-FFF2-40B4-BE49-F238E27FC236}">
                  <a16:creationId xmlns:a16="http://schemas.microsoft.com/office/drawing/2014/main" id="{436952E8-8460-28B4-372C-C82AEF11A482}"/>
                </a:ext>
              </a:extLst>
            </p:cNvPr>
            <p:cNvSpPr txBox="1"/>
            <p:nvPr/>
          </p:nvSpPr>
          <p:spPr>
            <a:xfrm>
              <a:off x="4146865" y="3506026"/>
              <a:ext cx="3698703" cy="794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2000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F</a:t>
              </a: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ez-se popular ao escrever na revista Orpheu.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sp>
        <p:nvSpPr>
          <p:cNvPr id="46" name="TextBox 12">
            <a:extLst>
              <a:ext uri="{FF2B5EF4-FFF2-40B4-BE49-F238E27FC236}">
                <a16:creationId xmlns:a16="http://schemas.microsoft.com/office/drawing/2014/main" id="{3208DD48-6F76-5FA2-F60D-A1BC4AB28C56}"/>
              </a:ext>
            </a:extLst>
          </p:cNvPr>
          <p:cNvSpPr txBox="1"/>
          <p:nvPr/>
        </p:nvSpPr>
        <p:spPr>
          <a:xfrm>
            <a:off x="5171248" y="1345573"/>
            <a:ext cx="1584000" cy="360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1912</a:t>
            </a:r>
          </a:p>
        </p:txBody>
      </p:sp>
      <p:sp>
        <p:nvSpPr>
          <p:cNvPr id="47" name="TextBox 13">
            <a:extLst>
              <a:ext uri="{FF2B5EF4-FFF2-40B4-BE49-F238E27FC236}">
                <a16:creationId xmlns:a16="http://schemas.microsoft.com/office/drawing/2014/main" id="{134DF932-B8F5-1BC0-BA4D-C1E45A0E9B4E}"/>
              </a:ext>
            </a:extLst>
          </p:cNvPr>
          <p:cNvSpPr txBox="1"/>
          <p:nvPr/>
        </p:nvSpPr>
        <p:spPr>
          <a:xfrm>
            <a:off x="5171248" y="3558445"/>
            <a:ext cx="1584000" cy="360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1915</a:t>
            </a:r>
          </a:p>
        </p:txBody>
      </p:sp>
      <p:cxnSp>
        <p:nvCxnSpPr>
          <p:cNvPr id="55" name="Straight Connector 6">
            <a:extLst>
              <a:ext uri="{FF2B5EF4-FFF2-40B4-BE49-F238E27FC236}">
                <a16:creationId xmlns:a16="http://schemas.microsoft.com/office/drawing/2014/main" id="{B90E0FAC-5BF2-F79E-ECC5-5E6A64E31BAD}"/>
              </a:ext>
            </a:extLst>
          </p:cNvPr>
          <p:cNvCxnSpPr>
            <a:cxnSpLocks/>
          </p:cNvCxnSpPr>
          <p:nvPr/>
        </p:nvCxnSpPr>
        <p:spPr>
          <a:xfrm>
            <a:off x="7160148" y="1562526"/>
            <a:ext cx="0" cy="1713801"/>
          </a:xfrm>
          <a:prstGeom prst="line">
            <a:avLst/>
          </a:prstGeom>
          <a:ln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9">
            <a:extLst>
              <a:ext uri="{FF2B5EF4-FFF2-40B4-BE49-F238E27FC236}">
                <a16:creationId xmlns:a16="http://schemas.microsoft.com/office/drawing/2014/main" id="{BACFB4EF-6506-AD13-D5AA-E4CAD9176FFC}"/>
              </a:ext>
            </a:extLst>
          </p:cNvPr>
          <p:cNvCxnSpPr>
            <a:cxnSpLocks/>
          </p:cNvCxnSpPr>
          <p:nvPr/>
        </p:nvCxnSpPr>
        <p:spPr>
          <a:xfrm>
            <a:off x="7160148" y="3918865"/>
            <a:ext cx="0" cy="4743356"/>
          </a:xfrm>
          <a:prstGeom prst="line">
            <a:avLst/>
          </a:prstGeom>
          <a:ln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26">
            <a:extLst>
              <a:ext uri="{FF2B5EF4-FFF2-40B4-BE49-F238E27FC236}">
                <a16:creationId xmlns:a16="http://schemas.microsoft.com/office/drawing/2014/main" id="{B8FD39F0-876A-715A-57D5-0EFBFA34A4DF}"/>
              </a:ext>
            </a:extLst>
          </p:cNvPr>
          <p:cNvSpPr/>
          <p:nvPr/>
        </p:nvSpPr>
        <p:spPr>
          <a:xfrm>
            <a:off x="-826877" y="-661821"/>
            <a:ext cx="2726586" cy="2726586"/>
          </a:xfrm>
          <a:prstGeom prst="ellipse">
            <a:avLst/>
          </a:prstGeom>
          <a:solidFill>
            <a:srgbClr val="067875">
              <a:alpha val="20000"/>
            </a:srgbClr>
          </a:solidFill>
          <a:ln>
            <a:noFill/>
          </a:ln>
          <a:effectLst>
            <a:outerShdw blurRad="381000" algn="ctr" rotWithShape="0">
              <a:srgbClr val="000000">
                <a:alpha val="5000"/>
              </a:srgbClr>
            </a:outerShdw>
            <a:softEdge rad="508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2" name="Straight Connector 6">
            <a:extLst>
              <a:ext uri="{FF2B5EF4-FFF2-40B4-BE49-F238E27FC236}">
                <a16:creationId xmlns:a16="http://schemas.microsoft.com/office/drawing/2014/main" id="{BF56B9AC-8EB9-20B8-6FE0-5DD12022764F}"/>
              </a:ext>
            </a:extLst>
          </p:cNvPr>
          <p:cNvCxnSpPr>
            <a:cxnSpLocks/>
          </p:cNvCxnSpPr>
          <p:nvPr/>
        </p:nvCxnSpPr>
        <p:spPr>
          <a:xfrm>
            <a:off x="7160148" y="-2305257"/>
            <a:ext cx="0" cy="3398498"/>
          </a:xfrm>
          <a:prstGeom prst="line">
            <a:avLst/>
          </a:prstGeom>
          <a:ln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FE1389B2-EE8C-F579-969B-11FED527E3DD}"/>
              </a:ext>
            </a:extLst>
          </p:cNvPr>
          <p:cNvSpPr txBox="1"/>
          <p:nvPr/>
        </p:nvSpPr>
        <p:spPr>
          <a:xfrm>
            <a:off x="3942024" y="4290767"/>
            <a:ext cx="47779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Fernando Pessoa</a:t>
            </a:r>
          </a:p>
          <a:p>
            <a:pPr>
              <a:lnSpc>
                <a:spcPct val="80000"/>
              </a:lnSpc>
            </a:pPr>
            <a:r>
              <a:rPr lang="en-US" sz="3600" spc="-30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(1888-1935)</a:t>
            </a:r>
          </a:p>
        </p:txBody>
      </p:sp>
      <p:grpSp>
        <p:nvGrpSpPr>
          <p:cNvPr id="11" name="Group 29">
            <a:extLst>
              <a:ext uri="{FF2B5EF4-FFF2-40B4-BE49-F238E27FC236}">
                <a16:creationId xmlns:a16="http://schemas.microsoft.com/office/drawing/2014/main" id="{A7729C63-C1AC-CF4A-840F-67497A053833}"/>
              </a:ext>
            </a:extLst>
          </p:cNvPr>
          <p:cNvGrpSpPr/>
          <p:nvPr/>
        </p:nvGrpSpPr>
        <p:grpSpPr>
          <a:xfrm>
            <a:off x="7787528" y="7238846"/>
            <a:ext cx="3573205" cy="1171593"/>
            <a:chOff x="4146865" y="1744707"/>
            <a:chExt cx="3573205" cy="1171593"/>
          </a:xfrm>
        </p:grpSpPr>
        <p:sp>
          <p:nvSpPr>
            <p:cNvPr id="12" name="TextBox 2">
              <a:extLst>
                <a:ext uri="{FF2B5EF4-FFF2-40B4-BE49-F238E27FC236}">
                  <a16:creationId xmlns:a16="http://schemas.microsoft.com/office/drawing/2014/main" id="{E22D618E-849F-1B68-BC7B-AC3AC04BCDE7}"/>
                </a:ext>
              </a:extLst>
            </p:cNvPr>
            <p:cNvSpPr txBox="1"/>
            <p:nvPr/>
          </p:nvSpPr>
          <p:spPr>
            <a:xfrm>
              <a:off x="4146865" y="2213992"/>
              <a:ext cx="3573205" cy="702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4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F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icou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 órfão de pai aos cinco anos. Ainda adolescente, morou na África do Sul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7220D82A-D1E5-5FC3-D991-7BF5BB7980E6}"/>
                </a:ext>
              </a:extLst>
            </p:cNvPr>
            <p:cNvSpPr txBox="1"/>
            <p:nvPr/>
          </p:nvSpPr>
          <p:spPr>
            <a:xfrm>
              <a:off x="4146865" y="1744707"/>
              <a:ext cx="3296914" cy="50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Nasceu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 em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Lisboa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24" name="Group 21">
            <a:extLst>
              <a:ext uri="{FF2B5EF4-FFF2-40B4-BE49-F238E27FC236}">
                <a16:creationId xmlns:a16="http://schemas.microsoft.com/office/drawing/2014/main" id="{539992DF-1C8C-C927-EEAC-B625E3ECF8CE}"/>
              </a:ext>
            </a:extLst>
          </p:cNvPr>
          <p:cNvGrpSpPr/>
          <p:nvPr/>
        </p:nvGrpSpPr>
        <p:grpSpPr>
          <a:xfrm>
            <a:off x="7050612" y="7381642"/>
            <a:ext cx="219075" cy="219075"/>
            <a:chOff x="3409949" y="1822187"/>
            <a:chExt cx="219075" cy="219075"/>
          </a:xfrm>
        </p:grpSpPr>
        <p:sp>
          <p:nvSpPr>
            <p:cNvPr id="25" name="Oval 4">
              <a:extLst>
                <a:ext uri="{FF2B5EF4-FFF2-40B4-BE49-F238E27FC236}">
                  <a16:creationId xmlns:a16="http://schemas.microsoft.com/office/drawing/2014/main" id="{28ACE8E8-AD4B-9389-7C86-71DE39A3A4BD}"/>
                </a:ext>
              </a:extLst>
            </p:cNvPr>
            <p:cNvSpPr/>
            <p:nvPr/>
          </p:nvSpPr>
          <p:spPr>
            <a:xfrm>
              <a:off x="3409949" y="1822187"/>
              <a:ext cx="219075" cy="219075"/>
            </a:xfrm>
            <a:prstGeom prst="ellipse">
              <a:avLst/>
            </a:prstGeom>
            <a:solidFill>
              <a:srgbClr val="067875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26" name="Oval 5">
              <a:extLst>
                <a:ext uri="{FF2B5EF4-FFF2-40B4-BE49-F238E27FC236}">
                  <a16:creationId xmlns:a16="http://schemas.microsoft.com/office/drawing/2014/main" id="{F79401EE-343D-2B02-4A8B-33A62CFBE143}"/>
                </a:ext>
              </a:extLst>
            </p:cNvPr>
            <p:cNvSpPr/>
            <p:nvPr/>
          </p:nvSpPr>
          <p:spPr>
            <a:xfrm>
              <a:off x="3474241" y="1886479"/>
              <a:ext cx="90489" cy="90489"/>
            </a:xfrm>
            <a:prstGeom prst="ellipse">
              <a:avLst/>
            </a:prstGeom>
            <a:solidFill>
              <a:srgbClr val="067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09DE885A-32CA-98A3-CA6D-9427498BA3BF}"/>
              </a:ext>
            </a:extLst>
          </p:cNvPr>
          <p:cNvGrpSpPr/>
          <p:nvPr/>
        </p:nvGrpSpPr>
        <p:grpSpPr>
          <a:xfrm>
            <a:off x="7050611" y="8941666"/>
            <a:ext cx="219075" cy="219075"/>
            <a:chOff x="3409948" y="3452549"/>
            <a:chExt cx="219075" cy="219075"/>
          </a:xfrm>
        </p:grpSpPr>
        <p:sp>
          <p:nvSpPr>
            <p:cNvPr id="28" name="Oval 7">
              <a:extLst>
                <a:ext uri="{FF2B5EF4-FFF2-40B4-BE49-F238E27FC236}">
                  <a16:creationId xmlns:a16="http://schemas.microsoft.com/office/drawing/2014/main" id="{88DF6978-DCDB-6D81-DCBF-DB0251FA6CBB}"/>
                </a:ext>
              </a:extLst>
            </p:cNvPr>
            <p:cNvSpPr/>
            <p:nvPr/>
          </p:nvSpPr>
          <p:spPr>
            <a:xfrm>
              <a:off x="3409948" y="3452549"/>
              <a:ext cx="219075" cy="219075"/>
            </a:xfrm>
            <a:prstGeom prst="ellipse">
              <a:avLst/>
            </a:prstGeom>
            <a:solidFill>
              <a:srgbClr val="067875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29" name="Oval 8">
              <a:extLst>
                <a:ext uri="{FF2B5EF4-FFF2-40B4-BE49-F238E27FC236}">
                  <a16:creationId xmlns:a16="http://schemas.microsoft.com/office/drawing/2014/main" id="{E5C9CAAA-3C21-5784-C108-95DE7E1D0BF4}"/>
                </a:ext>
              </a:extLst>
            </p:cNvPr>
            <p:cNvSpPr/>
            <p:nvPr/>
          </p:nvSpPr>
          <p:spPr>
            <a:xfrm>
              <a:off x="3474240" y="3516841"/>
              <a:ext cx="90489" cy="90489"/>
            </a:xfrm>
            <a:prstGeom prst="ellipse">
              <a:avLst/>
            </a:prstGeom>
            <a:solidFill>
              <a:srgbClr val="067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30" name="Group 30">
            <a:extLst>
              <a:ext uri="{FF2B5EF4-FFF2-40B4-BE49-F238E27FC236}">
                <a16:creationId xmlns:a16="http://schemas.microsoft.com/office/drawing/2014/main" id="{29376355-8564-F601-E859-97AD09613C61}"/>
              </a:ext>
            </a:extLst>
          </p:cNvPr>
          <p:cNvGrpSpPr/>
          <p:nvPr/>
        </p:nvGrpSpPr>
        <p:grpSpPr>
          <a:xfrm>
            <a:off x="7787528" y="8723840"/>
            <a:ext cx="3647388" cy="1779543"/>
            <a:chOff x="4146865" y="3506026"/>
            <a:chExt cx="3647388" cy="1779543"/>
          </a:xfrm>
        </p:grpSpPr>
        <p:sp>
          <p:nvSpPr>
            <p:cNvPr id="31" name="TextBox 10">
              <a:extLst>
                <a:ext uri="{FF2B5EF4-FFF2-40B4-BE49-F238E27FC236}">
                  <a16:creationId xmlns:a16="http://schemas.microsoft.com/office/drawing/2014/main" id="{B1E6F367-F71C-2DB4-03F7-FF3247B8C680}"/>
                </a:ext>
              </a:extLst>
            </p:cNvPr>
            <p:cNvSpPr txBox="1"/>
            <p:nvPr/>
          </p:nvSpPr>
          <p:spPr>
            <a:xfrm>
              <a:off x="4146866" y="4260095"/>
              <a:ext cx="3647387" cy="1025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4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O qual logo abandonou, passando a trabalhar como tradutor de cartas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4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comerciais para empresas estrangeira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32" name="TextBox 11">
              <a:extLst>
                <a:ext uri="{FF2B5EF4-FFF2-40B4-BE49-F238E27FC236}">
                  <a16:creationId xmlns:a16="http://schemas.microsoft.com/office/drawing/2014/main" id="{BEA43756-1FB9-9087-C443-CFAABB4FE6CD}"/>
                </a:ext>
              </a:extLst>
            </p:cNvPr>
            <p:cNvSpPr txBox="1"/>
            <p:nvPr/>
          </p:nvSpPr>
          <p:spPr>
            <a:xfrm>
              <a:off x="4146865" y="3506026"/>
              <a:ext cx="3307701" cy="769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Voltou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 a Portugal e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iniciou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 o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curso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 de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Letras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sp>
        <p:nvSpPr>
          <p:cNvPr id="33" name="TextBox 12">
            <a:extLst>
              <a:ext uri="{FF2B5EF4-FFF2-40B4-BE49-F238E27FC236}">
                <a16:creationId xmlns:a16="http://schemas.microsoft.com/office/drawing/2014/main" id="{85DF9F58-DC50-F7EA-1C32-307134024689}"/>
              </a:ext>
            </a:extLst>
          </p:cNvPr>
          <p:cNvSpPr txBox="1"/>
          <p:nvPr/>
        </p:nvSpPr>
        <p:spPr>
          <a:xfrm>
            <a:off x="5171248" y="7491178"/>
            <a:ext cx="1584000" cy="360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1888</a:t>
            </a:r>
          </a:p>
        </p:txBody>
      </p:sp>
      <p:sp>
        <p:nvSpPr>
          <p:cNvPr id="34" name="TextBox 13">
            <a:extLst>
              <a:ext uri="{FF2B5EF4-FFF2-40B4-BE49-F238E27FC236}">
                <a16:creationId xmlns:a16="http://schemas.microsoft.com/office/drawing/2014/main" id="{9C0EB37D-B9AD-64A6-6E95-DB3DB402E11E}"/>
              </a:ext>
            </a:extLst>
          </p:cNvPr>
          <p:cNvSpPr txBox="1"/>
          <p:nvPr/>
        </p:nvSpPr>
        <p:spPr>
          <a:xfrm>
            <a:off x="5171248" y="9005958"/>
            <a:ext cx="1584000" cy="360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1903</a:t>
            </a:r>
          </a:p>
        </p:txBody>
      </p:sp>
      <p:cxnSp>
        <p:nvCxnSpPr>
          <p:cNvPr id="35" name="Straight Connector 6">
            <a:extLst>
              <a:ext uri="{FF2B5EF4-FFF2-40B4-BE49-F238E27FC236}">
                <a16:creationId xmlns:a16="http://schemas.microsoft.com/office/drawing/2014/main" id="{FA0B793D-80BA-5CFF-44BB-C8AB828851C4}"/>
              </a:ext>
            </a:extLst>
          </p:cNvPr>
          <p:cNvCxnSpPr>
            <a:cxnSpLocks/>
          </p:cNvCxnSpPr>
          <p:nvPr/>
        </p:nvCxnSpPr>
        <p:spPr>
          <a:xfrm>
            <a:off x="7160148" y="7708131"/>
            <a:ext cx="0" cy="1038053"/>
          </a:xfrm>
          <a:prstGeom prst="line">
            <a:avLst/>
          </a:prstGeom>
          <a:ln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9">
            <a:extLst>
              <a:ext uri="{FF2B5EF4-FFF2-40B4-BE49-F238E27FC236}">
                <a16:creationId xmlns:a16="http://schemas.microsoft.com/office/drawing/2014/main" id="{48984AD9-8DC2-B337-CB38-D106BCAE209F}"/>
              </a:ext>
            </a:extLst>
          </p:cNvPr>
          <p:cNvCxnSpPr>
            <a:cxnSpLocks/>
          </p:cNvCxnSpPr>
          <p:nvPr/>
        </p:nvCxnSpPr>
        <p:spPr>
          <a:xfrm>
            <a:off x="7160148" y="9366378"/>
            <a:ext cx="0" cy="4743356"/>
          </a:xfrm>
          <a:prstGeom prst="line">
            <a:avLst/>
          </a:prstGeom>
          <a:ln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magem 47" descr="Fundo preto com letras brancas&#10;&#10;Descrição gerada automaticamente">
            <a:extLst>
              <a:ext uri="{FF2B5EF4-FFF2-40B4-BE49-F238E27FC236}">
                <a16:creationId xmlns:a16="http://schemas.microsoft.com/office/drawing/2014/main" id="{F66D6BA6-E5A2-B32D-541F-8604E319E4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2" t="7897" r="33141" b="9459"/>
          <a:stretch/>
        </p:blipFill>
        <p:spPr>
          <a:xfrm>
            <a:off x="-7631847" y="-1748626"/>
            <a:ext cx="6166678" cy="9456757"/>
          </a:xfrm>
          <a:prstGeom prst="rect">
            <a:avLst/>
          </a:prstGeom>
        </p:spPr>
      </p:pic>
      <p:pic>
        <p:nvPicPr>
          <p:cNvPr id="51" name="Imagem 50" descr="Foto preta e branca de homem de bigode e chapéu&#10;&#10;Descrição gerada automaticamente">
            <a:extLst>
              <a:ext uri="{FF2B5EF4-FFF2-40B4-BE49-F238E27FC236}">
                <a16:creationId xmlns:a16="http://schemas.microsoft.com/office/drawing/2014/main" id="{20C015F1-ECC6-22F6-FF55-344D65566AA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949" y="1158084"/>
            <a:ext cx="10193452" cy="573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89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23773 L 4.16667E-7 -1.11111E-6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15A68EEC-8FAE-F809-A78C-0AE0F2597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"/>
            <a:ext cx="12844133" cy="952004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82000"/>
                </a:srgbClr>
              </a:gs>
              <a:gs pos="4000">
                <a:srgbClr val="01000E">
                  <a:alpha val="6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963181A-267A-E40B-DA68-CEB3BA39BB58}"/>
              </a:ext>
            </a:extLst>
          </p:cNvPr>
          <p:cNvSpPr txBox="1"/>
          <p:nvPr/>
        </p:nvSpPr>
        <p:spPr>
          <a:xfrm>
            <a:off x="986180" y="742792"/>
            <a:ext cx="6580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Fernando Pessoa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7B90546-CF56-3037-99B3-EB9C96DEAD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29E8F6C-BB09-96E7-2041-E82E7E3054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7BD0C91D-D32D-5387-FC2E-E02F33B286CC}"/>
              </a:ext>
            </a:extLst>
          </p:cNvPr>
          <p:cNvSpPr txBox="1"/>
          <p:nvPr/>
        </p:nvSpPr>
        <p:spPr>
          <a:xfrm>
            <a:off x="1166195" y="566127"/>
            <a:ext cx="7067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MODERNISMO PORTUGUÊS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808C0CD-0504-F933-EA30-D465B10FADD5}"/>
              </a:ext>
            </a:extLst>
          </p:cNvPr>
          <p:cNvSpPr txBox="1"/>
          <p:nvPr/>
        </p:nvSpPr>
        <p:spPr>
          <a:xfrm>
            <a:off x="4167681" y="1816717"/>
            <a:ext cx="4674556" cy="484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ct val="0"/>
              </a:spcBef>
            </a:pPr>
            <a:r>
              <a:rPr lang="pt-BR" altLang="pt-BR" sz="24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Características de </a:t>
            </a:r>
            <a:r>
              <a:rPr lang="pt-BR" altLang="pt-BR" sz="2400" b="1" i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Mensagem</a:t>
            </a: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DA6E1AD3-11E1-C9B5-1B34-4E41E450C69B}"/>
              </a:ext>
            </a:extLst>
          </p:cNvPr>
          <p:cNvSpPr/>
          <p:nvPr/>
        </p:nvSpPr>
        <p:spPr>
          <a:xfrm>
            <a:off x="4068849" y="1594997"/>
            <a:ext cx="3547867" cy="961177"/>
          </a:xfrm>
          <a:prstGeom prst="ellipse">
            <a:avLst/>
          </a:prstGeom>
          <a:noFill/>
          <a:ln>
            <a:gradFill>
              <a:gsLst>
                <a:gs pos="0">
                  <a:srgbClr val="056768">
                    <a:alpha val="82000"/>
                  </a:srgbClr>
                </a:gs>
                <a:gs pos="92000">
                  <a:srgbClr val="056768">
                    <a:alpha val="0"/>
                  </a:srgbClr>
                </a:gs>
              </a:gsLst>
              <a:lin ang="1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C31CEC49-2A2B-D078-A09D-95D9908B6AAD}"/>
              </a:ext>
            </a:extLst>
          </p:cNvPr>
          <p:cNvSpPr/>
          <p:nvPr/>
        </p:nvSpPr>
        <p:spPr>
          <a:xfrm>
            <a:off x="4265313" y="2788040"/>
            <a:ext cx="2999517" cy="3042504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16">
            <a:extLst>
              <a:ext uri="{FF2B5EF4-FFF2-40B4-BE49-F238E27FC236}">
                <a16:creationId xmlns:a16="http://schemas.microsoft.com/office/drawing/2014/main" id="{5EEED25E-2FC9-F127-5D39-894A1DD3A1D9}"/>
              </a:ext>
            </a:extLst>
          </p:cNvPr>
          <p:cNvSpPr txBox="1"/>
          <p:nvPr/>
        </p:nvSpPr>
        <p:spPr>
          <a:xfrm>
            <a:off x="4346253" y="4050371"/>
            <a:ext cx="2691443" cy="41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Elogio a Portugal</a:t>
            </a:r>
            <a:endParaRPr lang="en-US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36" name="Straight Connector 17">
            <a:extLst>
              <a:ext uri="{FF2B5EF4-FFF2-40B4-BE49-F238E27FC236}">
                <a16:creationId xmlns:a16="http://schemas.microsoft.com/office/drawing/2014/main" id="{4EFECDB5-A785-DEB4-BE3F-0D398FFF16A4}"/>
              </a:ext>
            </a:extLst>
          </p:cNvPr>
          <p:cNvCxnSpPr>
            <a:cxnSpLocks/>
          </p:cNvCxnSpPr>
          <p:nvPr/>
        </p:nvCxnSpPr>
        <p:spPr>
          <a:xfrm>
            <a:off x="4449402" y="3834459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6E9104D9-BF3C-82F8-3BDB-7BEEF8D925CD}"/>
              </a:ext>
            </a:extLst>
          </p:cNvPr>
          <p:cNvSpPr/>
          <p:nvPr/>
        </p:nvSpPr>
        <p:spPr>
          <a:xfrm>
            <a:off x="7525151" y="4259398"/>
            <a:ext cx="3835583" cy="1571146"/>
          </a:xfrm>
          <a:prstGeom prst="roundRect">
            <a:avLst>
              <a:gd name="adj" fmla="val 1860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Seus versos, contudo, não </a:t>
            </a:r>
          </a:p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foram entendidos e a obra </a:t>
            </a:r>
          </a:p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ganhou, como menção honrosa, </a:t>
            </a:r>
          </a:p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o prêmio de Categoria B</a:t>
            </a:r>
          </a:p>
          <a:p>
            <a:pPr algn="ctr">
              <a:lnSpc>
                <a:spcPct val="114000"/>
              </a:lnSpc>
              <a:spcBef>
                <a:spcPct val="0"/>
              </a:spcBef>
            </a:pPr>
            <a:endParaRPr lang="pt-BR" altLang="pt-BR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B3342F1F-60CD-B3CF-B6BA-9E5CDAEFE598}"/>
              </a:ext>
            </a:extLst>
          </p:cNvPr>
          <p:cNvSpPr/>
          <p:nvPr/>
        </p:nvSpPr>
        <p:spPr>
          <a:xfrm>
            <a:off x="7525152" y="2788040"/>
            <a:ext cx="3835582" cy="1600842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Foi inscrito em um concurso organizado pelo órgão de propaganda da ditadura salazarista</a:t>
            </a:r>
            <a:endParaRPr lang="en-US" sz="2000" b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pic>
        <p:nvPicPr>
          <p:cNvPr id="25" name="Imagem 24" descr="Fundo preto com letras brancas&#10;&#10;Descrição gerada automaticamente">
            <a:extLst>
              <a:ext uri="{FF2B5EF4-FFF2-40B4-BE49-F238E27FC236}">
                <a16:creationId xmlns:a16="http://schemas.microsoft.com/office/drawing/2014/main" id="{61C7CAF0-A366-2CF2-6B03-2C25CD4A7C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2" t="7897" r="33141" b="9459"/>
          <a:stretch/>
        </p:blipFill>
        <p:spPr>
          <a:xfrm>
            <a:off x="930099" y="1603649"/>
            <a:ext cx="3173864" cy="4867201"/>
          </a:xfrm>
          <a:prstGeom prst="rect">
            <a:avLst/>
          </a:prstGeom>
        </p:spPr>
      </p:pic>
      <p:pic>
        <p:nvPicPr>
          <p:cNvPr id="26" name="Imagem 25" descr="Foto preta e branca de homem de bigode e chapéu&#10;&#10;Descrição gerada automaticamente">
            <a:extLst>
              <a:ext uri="{FF2B5EF4-FFF2-40B4-BE49-F238E27FC236}">
                <a16:creationId xmlns:a16="http://schemas.microsoft.com/office/drawing/2014/main" id="{013F7178-EB7B-A1A6-7CC5-838968C701C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2879" y="-492720"/>
            <a:ext cx="12863580" cy="7235764"/>
          </a:xfrm>
          <a:prstGeom prst="rect">
            <a:avLst/>
          </a:prstGeom>
        </p:spPr>
      </p:pic>
      <p:grpSp>
        <p:nvGrpSpPr>
          <p:cNvPr id="27" name="Group 29">
            <a:extLst>
              <a:ext uri="{FF2B5EF4-FFF2-40B4-BE49-F238E27FC236}">
                <a16:creationId xmlns:a16="http://schemas.microsoft.com/office/drawing/2014/main" id="{E02B2A0B-7A0F-F0DE-EA52-1DBEF1ED8D57}"/>
              </a:ext>
            </a:extLst>
          </p:cNvPr>
          <p:cNvGrpSpPr/>
          <p:nvPr/>
        </p:nvGrpSpPr>
        <p:grpSpPr>
          <a:xfrm>
            <a:off x="7787529" y="7872066"/>
            <a:ext cx="3573205" cy="1720902"/>
            <a:chOff x="4146865" y="1744707"/>
            <a:chExt cx="3573205" cy="1720902"/>
          </a:xfrm>
        </p:grpSpPr>
        <p:sp>
          <p:nvSpPr>
            <p:cNvPr id="28" name="TextBox 2">
              <a:extLst>
                <a:ext uri="{FF2B5EF4-FFF2-40B4-BE49-F238E27FC236}">
                  <a16:creationId xmlns:a16="http://schemas.microsoft.com/office/drawing/2014/main" id="{2939A9B9-7349-43A9-21F1-A7E458CCE2BB}"/>
                </a:ext>
              </a:extLst>
            </p:cNvPr>
            <p:cNvSpPr txBox="1"/>
            <p:nvPr/>
          </p:nvSpPr>
          <p:spPr>
            <a:xfrm>
              <a:off x="4146865" y="2440135"/>
              <a:ext cx="3573205" cy="1025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4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Escreveu O guardador de rebanhos e as obras de Álvaro de Campos e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4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de Bernardo Soares em 1914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29" name="TextBox 3">
              <a:extLst>
                <a:ext uri="{FF2B5EF4-FFF2-40B4-BE49-F238E27FC236}">
                  <a16:creationId xmlns:a16="http://schemas.microsoft.com/office/drawing/2014/main" id="{393E0E86-137A-8B04-A74B-A5403AF6DBEB}"/>
                </a:ext>
              </a:extLst>
            </p:cNvPr>
            <p:cNvSpPr txBox="1"/>
            <p:nvPr/>
          </p:nvSpPr>
          <p:spPr>
            <a:xfrm>
              <a:off x="4146865" y="1744707"/>
              <a:ext cx="3296914" cy="769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Tornou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-se amigo de Mário de Sá-Carneiro</a:t>
              </a:r>
            </a:p>
          </p:txBody>
        </p:sp>
      </p:grpSp>
      <p:grpSp>
        <p:nvGrpSpPr>
          <p:cNvPr id="30" name="Group 21">
            <a:extLst>
              <a:ext uri="{FF2B5EF4-FFF2-40B4-BE49-F238E27FC236}">
                <a16:creationId xmlns:a16="http://schemas.microsoft.com/office/drawing/2014/main" id="{9D1B9FB0-D48B-C81D-646A-B3EFF011B0EB}"/>
              </a:ext>
            </a:extLst>
          </p:cNvPr>
          <p:cNvGrpSpPr/>
          <p:nvPr/>
        </p:nvGrpSpPr>
        <p:grpSpPr>
          <a:xfrm>
            <a:off x="7050613" y="8014862"/>
            <a:ext cx="219075" cy="219075"/>
            <a:chOff x="3409949" y="1822187"/>
            <a:chExt cx="219075" cy="219075"/>
          </a:xfrm>
        </p:grpSpPr>
        <p:sp>
          <p:nvSpPr>
            <p:cNvPr id="31" name="Oval 4">
              <a:extLst>
                <a:ext uri="{FF2B5EF4-FFF2-40B4-BE49-F238E27FC236}">
                  <a16:creationId xmlns:a16="http://schemas.microsoft.com/office/drawing/2014/main" id="{D2AD650C-F70B-89BF-61DF-C61A02092686}"/>
                </a:ext>
              </a:extLst>
            </p:cNvPr>
            <p:cNvSpPr/>
            <p:nvPr/>
          </p:nvSpPr>
          <p:spPr>
            <a:xfrm>
              <a:off x="3409949" y="1822187"/>
              <a:ext cx="219075" cy="219075"/>
            </a:xfrm>
            <a:prstGeom prst="ellipse">
              <a:avLst/>
            </a:prstGeom>
            <a:solidFill>
              <a:srgbClr val="067875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33" name="Oval 5">
              <a:extLst>
                <a:ext uri="{FF2B5EF4-FFF2-40B4-BE49-F238E27FC236}">
                  <a16:creationId xmlns:a16="http://schemas.microsoft.com/office/drawing/2014/main" id="{D8182757-DE62-7E20-46E3-6B6BDF43A20B}"/>
                </a:ext>
              </a:extLst>
            </p:cNvPr>
            <p:cNvSpPr/>
            <p:nvPr/>
          </p:nvSpPr>
          <p:spPr>
            <a:xfrm>
              <a:off x="3474241" y="1886479"/>
              <a:ext cx="90489" cy="90489"/>
            </a:xfrm>
            <a:prstGeom prst="ellipse">
              <a:avLst/>
            </a:prstGeom>
            <a:solidFill>
              <a:srgbClr val="067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37" name="Group 27">
            <a:extLst>
              <a:ext uri="{FF2B5EF4-FFF2-40B4-BE49-F238E27FC236}">
                <a16:creationId xmlns:a16="http://schemas.microsoft.com/office/drawing/2014/main" id="{36FA9754-887A-FFC2-073B-3E4AC058C609}"/>
              </a:ext>
            </a:extLst>
          </p:cNvPr>
          <p:cNvGrpSpPr/>
          <p:nvPr/>
        </p:nvGrpSpPr>
        <p:grpSpPr>
          <a:xfrm>
            <a:off x="7050612" y="10272978"/>
            <a:ext cx="219075" cy="219075"/>
            <a:chOff x="3409948" y="3452549"/>
            <a:chExt cx="219075" cy="219075"/>
          </a:xfrm>
        </p:grpSpPr>
        <p:sp>
          <p:nvSpPr>
            <p:cNvPr id="38" name="Oval 7">
              <a:extLst>
                <a:ext uri="{FF2B5EF4-FFF2-40B4-BE49-F238E27FC236}">
                  <a16:creationId xmlns:a16="http://schemas.microsoft.com/office/drawing/2014/main" id="{09847E9C-BA89-0529-32AF-76E96EFDA99A}"/>
                </a:ext>
              </a:extLst>
            </p:cNvPr>
            <p:cNvSpPr/>
            <p:nvPr/>
          </p:nvSpPr>
          <p:spPr>
            <a:xfrm>
              <a:off x="3409948" y="3452549"/>
              <a:ext cx="219075" cy="219075"/>
            </a:xfrm>
            <a:prstGeom prst="ellipse">
              <a:avLst/>
            </a:prstGeom>
            <a:solidFill>
              <a:srgbClr val="067875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  <p:sp>
          <p:nvSpPr>
            <p:cNvPr id="39" name="Oval 8">
              <a:extLst>
                <a:ext uri="{FF2B5EF4-FFF2-40B4-BE49-F238E27FC236}">
                  <a16:creationId xmlns:a16="http://schemas.microsoft.com/office/drawing/2014/main" id="{101BB5BC-6038-54DD-96EB-483C865B25AB}"/>
                </a:ext>
              </a:extLst>
            </p:cNvPr>
            <p:cNvSpPr/>
            <p:nvPr/>
          </p:nvSpPr>
          <p:spPr>
            <a:xfrm>
              <a:off x="3474240" y="3516841"/>
              <a:ext cx="90489" cy="90489"/>
            </a:xfrm>
            <a:prstGeom prst="ellipse">
              <a:avLst/>
            </a:prstGeom>
            <a:solidFill>
              <a:srgbClr val="0678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grpSp>
        <p:nvGrpSpPr>
          <p:cNvPr id="40" name="Group 30">
            <a:extLst>
              <a:ext uri="{FF2B5EF4-FFF2-40B4-BE49-F238E27FC236}">
                <a16:creationId xmlns:a16="http://schemas.microsoft.com/office/drawing/2014/main" id="{73C7552D-6079-8E36-8990-E507C8B63DA3}"/>
              </a:ext>
            </a:extLst>
          </p:cNvPr>
          <p:cNvGrpSpPr/>
          <p:nvPr/>
        </p:nvGrpSpPr>
        <p:grpSpPr>
          <a:xfrm>
            <a:off x="7787529" y="10055152"/>
            <a:ext cx="3698703" cy="2102708"/>
            <a:chOff x="4146865" y="3506026"/>
            <a:chExt cx="3698703" cy="2102708"/>
          </a:xfrm>
        </p:grpSpPr>
        <p:sp>
          <p:nvSpPr>
            <p:cNvPr id="41" name="TextBox 10">
              <a:extLst>
                <a:ext uri="{FF2B5EF4-FFF2-40B4-BE49-F238E27FC236}">
                  <a16:creationId xmlns:a16="http://schemas.microsoft.com/office/drawing/2014/main" id="{CDCD1D55-DBEE-4229-A4C4-68443DF851B0}"/>
                </a:ext>
              </a:extLst>
            </p:cNvPr>
            <p:cNvSpPr txBox="1"/>
            <p:nvPr/>
          </p:nvSpPr>
          <p:spPr>
            <a:xfrm>
              <a:off x="4146866" y="4260095"/>
              <a:ext cx="3647387" cy="1348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4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Publicou </a:t>
              </a:r>
              <a:r>
                <a:rPr lang="pt-BR" sz="1400" dirty="0" err="1">
                  <a:solidFill>
                    <a:schemeClr val="bg1"/>
                  </a:solidFill>
                  <a:latin typeface="Avenir Next LT Pro" panose="020B0504020202020204" pitchFamily="34" charset="0"/>
                </a:rPr>
                <a:t>Antinuos</a:t>
              </a:r>
              <a:r>
                <a:rPr lang="pt-BR" sz="14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 e 35 </a:t>
              </a:r>
              <a:r>
                <a:rPr lang="pt-BR" sz="1400" dirty="0" err="1">
                  <a:solidFill>
                    <a:schemeClr val="bg1"/>
                  </a:solidFill>
                  <a:latin typeface="Avenir Next LT Pro" panose="020B0504020202020204" pitchFamily="34" charset="0"/>
                </a:rPr>
                <a:t>Sonnets</a:t>
              </a:r>
              <a:r>
                <a:rPr lang="pt-BR" sz="1400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 em 1918, dois volumes de poesias em Inglês. Caiu em total obscuridade até editar Mensagem (1934). </a:t>
              </a:r>
            </a:p>
          </p:txBody>
        </p:sp>
        <p:sp>
          <p:nvSpPr>
            <p:cNvPr id="42" name="TextBox 11">
              <a:extLst>
                <a:ext uri="{FF2B5EF4-FFF2-40B4-BE49-F238E27FC236}">
                  <a16:creationId xmlns:a16="http://schemas.microsoft.com/office/drawing/2014/main" id="{1D5EE9AD-68F7-AF6D-6A70-78EF8F2BDCD3}"/>
                </a:ext>
              </a:extLst>
            </p:cNvPr>
            <p:cNvSpPr txBox="1"/>
            <p:nvPr/>
          </p:nvSpPr>
          <p:spPr>
            <a:xfrm>
              <a:off x="4146865" y="3506026"/>
              <a:ext cx="3698703" cy="769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2000" b="1" dirty="0">
                  <a:solidFill>
                    <a:schemeClr val="bg1"/>
                  </a:solidFill>
                  <a:latin typeface="Avenir Next LT Pro" panose="020B0504020202020204" pitchFamily="34" charset="0"/>
                </a:rPr>
                <a:t>F</a:t>
              </a:r>
              <a:r>
                <a:rPr kumimoji="0" lang="pt-B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ez-se</a:t>
              </a: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 popular ao escrever na revista Orpheu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sp>
        <p:nvSpPr>
          <p:cNvPr id="43" name="TextBox 12">
            <a:extLst>
              <a:ext uri="{FF2B5EF4-FFF2-40B4-BE49-F238E27FC236}">
                <a16:creationId xmlns:a16="http://schemas.microsoft.com/office/drawing/2014/main" id="{E8068A5D-8E8B-54B9-798E-D334B1202ABE}"/>
              </a:ext>
            </a:extLst>
          </p:cNvPr>
          <p:cNvSpPr txBox="1"/>
          <p:nvPr/>
        </p:nvSpPr>
        <p:spPr>
          <a:xfrm>
            <a:off x="5171249" y="8124398"/>
            <a:ext cx="1584000" cy="360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1912</a:t>
            </a:r>
          </a:p>
        </p:txBody>
      </p:sp>
      <p:sp>
        <p:nvSpPr>
          <p:cNvPr id="44" name="TextBox 13">
            <a:extLst>
              <a:ext uri="{FF2B5EF4-FFF2-40B4-BE49-F238E27FC236}">
                <a16:creationId xmlns:a16="http://schemas.microsoft.com/office/drawing/2014/main" id="{3D3DD8B9-6A0E-01EC-5BE0-2DC56ABF4103}"/>
              </a:ext>
            </a:extLst>
          </p:cNvPr>
          <p:cNvSpPr txBox="1"/>
          <p:nvPr/>
        </p:nvSpPr>
        <p:spPr>
          <a:xfrm>
            <a:off x="5171249" y="10337270"/>
            <a:ext cx="1584000" cy="360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1915</a:t>
            </a:r>
          </a:p>
        </p:txBody>
      </p:sp>
      <p:cxnSp>
        <p:nvCxnSpPr>
          <p:cNvPr id="45" name="Straight Connector 6">
            <a:extLst>
              <a:ext uri="{FF2B5EF4-FFF2-40B4-BE49-F238E27FC236}">
                <a16:creationId xmlns:a16="http://schemas.microsoft.com/office/drawing/2014/main" id="{3264293E-C63E-4547-AABB-85B3984A2E61}"/>
              </a:ext>
            </a:extLst>
          </p:cNvPr>
          <p:cNvCxnSpPr>
            <a:cxnSpLocks/>
          </p:cNvCxnSpPr>
          <p:nvPr/>
        </p:nvCxnSpPr>
        <p:spPr>
          <a:xfrm>
            <a:off x="7160149" y="8341351"/>
            <a:ext cx="0" cy="1713801"/>
          </a:xfrm>
          <a:prstGeom prst="line">
            <a:avLst/>
          </a:prstGeom>
          <a:ln>
            <a:solidFill>
              <a:srgbClr val="067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2">
            <a:extLst>
              <a:ext uri="{FF2B5EF4-FFF2-40B4-BE49-F238E27FC236}">
                <a16:creationId xmlns:a16="http://schemas.microsoft.com/office/drawing/2014/main" id="{CD5C1683-972A-A80C-2F31-26FCD9F4F25F}"/>
              </a:ext>
            </a:extLst>
          </p:cNvPr>
          <p:cNvSpPr txBox="1"/>
          <p:nvPr/>
        </p:nvSpPr>
        <p:spPr>
          <a:xfrm>
            <a:off x="4245103" y="3454718"/>
            <a:ext cx="809175" cy="360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834179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59259E-6 L 6.25E-7 0.07246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8.33333E-7 3.7037E-7 L -0.06615 3.7037E-7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7 2.59259E-6 L 2.08333E-7 0.07245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3.75E-6 0.07245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/>
      <p:bldP spid="35" grpId="1"/>
      <p:bldP spid="11" grpId="0" animBg="1"/>
      <p:bldP spid="10" grpId="0" animBg="1"/>
      <p:bldP spid="10" grpId="1" animBg="1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35F86147-63B2-E080-F2A4-B69D85231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"/>
            <a:ext cx="12844133" cy="952004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82000"/>
                </a:srgbClr>
              </a:gs>
              <a:gs pos="4000">
                <a:srgbClr val="01000E">
                  <a:alpha val="6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963181A-267A-E40B-DA68-CEB3BA39BB58}"/>
              </a:ext>
            </a:extLst>
          </p:cNvPr>
          <p:cNvSpPr txBox="1"/>
          <p:nvPr/>
        </p:nvSpPr>
        <p:spPr>
          <a:xfrm>
            <a:off x="986180" y="740104"/>
            <a:ext cx="6580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Fernando Pessoa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7B90546-CF56-3037-99B3-EB9C96DEAD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29E8F6C-BB09-96E7-2041-E82E7E3054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7BD0C91D-D32D-5387-FC2E-E02F33B286CC}"/>
              </a:ext>
            </a:extLst>
          </p:cNvPr>
          <p:cNvSpPr txBox="1"/>
          <p:nvPr/>
        </p:nvSpPr>
        <p:spPr>
          <a:xfrm>
            <a:off x="1166195" y="566127"/>
            <a:ext cx="7067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MODERNISMO PORTUGUÊS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808C0CD-0504-F933-EA30-D465B10FADD5}"/>
              </a:ext>
            </a:extLst>
          </p:cNvPr>
          <p:cNvSpPr txBox="1"/>
          <p:nvPr/>
        </p:nvSpPr>
        <p:spPr>
          <a:xfrm>
            <a:off x="4167681" y="1816717"/>
            <a:ext cx="4674556" cy="484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ct val="0"/>
              </a:spcBef>
            </a:pPr>
            <a:r>
              <a:rPr lang="pt-BR" altLang="pt-BR" sz="24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Características de </a:t>
            </a:r>
            <a:r>
              <a:rPr lang="pt-BR" altLang="pt-BR" sz="2400" b="1" i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Mensagem</a:t>
            </a: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DA6E1AD3-11E1-C9B5-1B34-4E41E450C69B}"/>
              </a:ext>
            </a:extLst>
          </p:cNvPr>
          <p:cNvSpPr/>
          <p:nvPr/>
        </p:nvSpPr>
        <p:spPr>
          <a:xfrm>
            <a:off x="4068849" y="1594997"/>
            <a:ext cx="3547867" cy="961177"/>
          </a:xfrm>
          <a:prstGeom prst="ellipse">
            <a:avLst/>
          </a:prstGeom>
          <a:noFill/>
          <a:ln>
            <a:gradFill>
              <a:gsLst>
                <a:gs pos="0">
                  <a:srgbClr val="056768">
                    <a:alpha val="82000"/>
                  </a:srgbClr>
                </a:gs>
                <a:gs pos="92000">
                  <a:srgbClr val="056768">
                    <a:alpha val="0"/>
                  </a:srgbClr>
                </a:gs>
              </a:gsLst>
              <a:lin ang="1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C31CEC49-2A2B-D078-A09D-95D9908B6AAD}"/>
              </a:ext>
            </a:extLst>
          </p:cNvPr>
          <p:cNvSpPr/>
          <p:nvPr/>
        </p:nvSpPr>
        <p:spPr>
          <a:xfrm>
            <a:off x="4265313" y="2788039"/>
            <a:ext cx="2999517" cy="3421297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16">
            <a:extLst>
              <a:ext uri="{FF2B5EF4-FFF2-40B4-BE49-F238E27FC236}">
                <a16:creationId xmlns:a16="http://schemas.microsoft.com/office/drawing/2014/main" id="{5EEED25E-2FC9-F127-5D39-894A1DD3A1D9}"/>
              </a:ext>
            </a:extLst>
          </p:cNvPr>
          <p:cNvSpPr txBox="1"/>
          <p:nvPr/>
        </p:nvSpPr>
        <p:spPr>
          <a:xfrm>
            <a:off x="4346253" y="4050371"/>
            <a:ext cx="2691443" cy="769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Influência simbolista</a:t>
            </a:r>
            <a:endParaRPr lang="en-US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36" name="Straight Connector 17">
            <a:extLst>
              <a:ext uri="{FF2B5EF4-FFF2-40B4-BE49-F238E27FC236}">
                <a16:creationId xmlns:a16="http://schemas.microsoft.com/office/drawing/2014/main" id="{4EFECDB5-A785-DEB4-BE3F-0D398FFF16A4}"/>
              </a:ext>
            </a:extLst>
          </p:cNvPr>
          <p:cNvCxnSpPr>
            <a:cxnSpLocks/>
          </p:cNvCxnSpPr>
          <p:nvPr/>
        </p:nvCxnSpPr>
        <p:spPr>
          <a:xfrm>
            <a:off x="4449402" y="3834459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6E9104D9-BF3C-82F8-3BDB-7BEEF8D925CD}"/>
              </a:ext>
            </a:extLst>
          </p:cNvPr>
          <p:cNvSpPr/>
          <p:nvPr/>
        </p:nvSpPr>
        <p:spPr>
          <a:xfrm>
            <a:off x="7525152" y="3951509"/>
            <a:ext cx="4166104" cy="1208434"/>
          </a:xfrm>
          <a:prstGeom prst="roundRect">
            <a:avLst>
              <a:gd name="adj" fmla="val 1860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Sente-se tomado pela nostalgia de um bem perdido, tentando recuperá-lo através de uma atmosfera de sonhos e sugestões</a:t>
            </a:r>
          </a:p>
        </p:txBody>
      </p: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B3342F1F-60CD-B3CF-B6BA-9E5CDAEFE598}"/>
              </a:ext>
            </a:extLst>
          </p:cNvPr>
          <p:cNvSpPr/>
          <p:nvPr/>
        </p:nvSpPr>
        <p:spPr>
          <a:xfrm>
            <a:off x="7525151" y="2831665"/>
            <a:ext cx="4166105" cy="1208434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Fugindo ao tédio e ao decadentismo, </a:t>
            </a:r>
          </a:p>
          <a:p>
            <a:pPr algn="ctr">
              <a:spcBef>
                <a:spcPct val="0"/>
              </a:spcBef>
            </a:pPr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o eu poético busca misticamente </a:t>
            </a:r>
          </a:p>
          <a:p>
            <a:pPr algn="ctr">
              <a:spcBef>
                <a:spcPct val="0"/>
              </a:spcBef>
            </a:pPr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os anseios mais inefáveis da alma </a:t>
            </a:r>
            <a:endParaRPr lang="en-US" b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CE5A5BA2-B661-627B-FF87-105497704AD4}"/>
              </a:ext>
            </a:extLst>
          </p:cNvPr>
          <p:cNvSpPr/>
          <p:nvPr/>
        </p:nvSpPr>
        <p:spPr>
          <a:xfrm>
            <a:off x="7525152" y="5310707"/>
            <a:ext cx="4166104" cy="898630"/>
          </a:xfrm>
          <a:prstGeom prst="roundRect">
            <a:avLst>
              <a:gd name="adj" fmla="val 1860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Há ainda marcas sensacionistas </a:t>
            </a:r>
          </a:p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na poesia ortônima pessoana</a:t>
            </a:r>
          </a:p>
        </p:txBody>
      </p:sp>
      <p:pic>
        <p:nvPicPr>
          <p:cNvPr id="15" name="Imagem 14" descr="Fundo preto com letras brancas&#10;&#10;Descrição gerada automaticamente">
            <a:extLst>
              <a:ext uri="{FF2B5EF4-FFF2-40B4-BE49-F238E27FC236}">
                <a16:creationId xmlns:a16="http://schemas.microsoft.com/office/drawing/2014/main" id="{90FCA817-B469-C095-3526-E402C8FE0C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2" t="7897" r="33141" b="9459"/>
          <a:stretch/>
        </p:blipFill>
        <p:spPr>
          <a:xfrm>
            <a:off x="930099" y="1603649"/>
            <a:ext cx="3173864" cy="4867201"/>
          </a:xfrm>
          <a:prstGeom prst="rect">
            <a:avLst/>
          </a:prstGeom>
        </p:spPr>
      </p:pic>
      <p:sp>
        <p:nvSpPr>
          <p:cNvPr id="17" name="Rectangle 15">
            <a:extLst>
              <a:ext uri="{FF2B5EF4-FFF2-40B4-BE49-F238E27FC236}">
                <a16:creationId xmlns:a16="http://schemas.microsoft.com/office/drawing/2014/main" id="{7276B424-A268-4726-8F6E-16F3944B1FD7}"/>
              </a:ext>
            </a:extLst>
          </p:cNvPr>
          <p:cNvSpPr/>
          <p:nvPr/>
        </p:nvSpPr>
        <p:spPr>
          <a:xfrm>
            <a:off x="4265313" y="7746606"/>
            <a:ext cx="2999517" cy="3042504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16345569-6C24-CA04-21D0-071ADEFE2D56}"/>
              </a:ext>
            </a:extLst>
          </p:cNvPr>
          <p:cNvSpPr txBox="1"/>
          <p:nvPr/>
        </p:nvSpPr>
        <p:spPr>
          <a:xfrm>
            <a:off x="4346253" y="9008937"/>
            <a:ext cx="2691443" cy="41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Elogio a Portugal</a:t>
            </a:r>
            <a:endParaRPr lang="en-US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26" name="Straight Connector 17">
            <a:extLst>
              <a:ext uri="{FF2B5EF4-FFF2-40B4-BE49-F238E27FC236}">
                <a16:creationId xmlns:a16="http://schemas.microsoft.com/office/drawing/2014/main" id="{4B198DC4-4CBA-C53B-94A0-6AF3AA684393}"/>
              </a:ext>
            </a:extLst>
          </p:cNvPr>
          <p:cNvCxnSpPr>
            <a:cxnSpLocks/>
          </p:cNvCxnSpPr>
          <p:nvPr/>
        </p:nvCxnSpPr>
        <p:spPr>
          <a:xfrm>
            <a:off x="4449402" y="8793025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BE19E210-B84E-CE21-6B26-A6155008A7D8}"/>
              </a:ext>
            </a:extLst>
          </p:cNvPr>
          <p:cNvSpPr/>
          <p:nvPr/>
        </p:nvSpPr>
        <p:spPr>
          <a:xfrm>
            <a:off x="7525152" y="8833875"/>
            <a:ext cx="3835582" cy="1208434"/>
          </a:xfrm>
          <a:prstGeom prst="roundRect">
            <a:avLst>
              <a:gd name="adj" fmla="val 1860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sz="14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Porém, seus versos não foram entendidos e a obra ganhou o prêmio de Categoria B, como menção honrosa.</a:t>
            </a:r>
          </a:p>
        </p:txBody>
      </p:sp>
      <p:sp>
        <p:nvSpPr>
          <p:cNvPr id="28" name="Rectangle: Rounded Corners 7">
            <a:extLst>
              <a:ext uri="{FF2B5EF4-FFF2-40B4-BE49-F238E27FC236}">
                <a16:creationId xmlns:a16="http://schemas.microsoft.com/office/drawing/2014/main" id="{358C6323-DE86-4F8C-1141-5331360106C4}"/>
              </a:ext>
            </a:extLst>
          </p:cNvPr>
          <p:cNvSpPr/>
          <p:nvPr/>
        </p:nvSpPr>
        <p:spPr>
          <a:xfrm>
            <a:off x="7525152" y="7790231"/>
            <a:ext cx="3835582" cy="1208434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16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Foi inscrito num concurso organizado pelo órgão de propaganda da ditadura salazarista</a:t>
            </a:r>
            <a:endParaRPr lang="en-US" sz="1600" b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CD5C1683-972A-A80C-2F31-26FCD9F4F25F}"/>
              </a:ext>
            </a:extLst>
          </p:cNvPr>
          <p:cNvSpPr txBox="1"/>
          <p:nvPr/>
        </p:nvSpPr>
        <p:spPr>
          <a:xfrm>
            <a:off x="4245103" y="3454718"/>
            <a:ext cx="809175" cy="360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125942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59259E-6 L 6.25E-7 0.07246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8.33333E-7 3.7037E-7 L -0.06615 3.7037E-7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7 2.59259E-6 L 2.08333E-7 0.07245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3.75E-6 0.07245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/>
      <p:bldP spid="35" grpId="1"/>
      <p:bldP spid="11" grpId="0" animBg="1"/>
      <p:bldP spid="10" grpId="0" animBg="1"/>
      <p:bldP spid="10" grpId="1" animBg="1"/>
      <p:bldP spid="12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7BEDE36F-C9DB-BEBF-6BFC-5957E29DC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"/>
            <a:ext cx="12844133" cy="952004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82000"/>
                </a:srgbClr>
              </a:gs>
              <a:gs pos="4000">
                <a:srgbClr val="01000E">
                  <a:alpha val="6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963181A-267A-E40B-DA68-CEB3BA39BB58}"/>
              </a:ext>
            </a:extLst>
          </p:cNvPr>
          <p:cNvSpPr txBox="1"/>
          <p:nvPr/>
        </p:nvSpPr>
        <p:spPr>
          <a:xfrm>
            <a:off x="986180" y="740104"/>
            <a:ext cx="6580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Fernando Pessoa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7B90546-CF56-3037-99B3-EB9C96DEAD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29E8F6C-BB09-96E7-2041-E82E7E3054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">
            <a:extLst>
              <a:ext uri="{FF2B5EF4-FFF2-40B4-BE49-F238E27FC236}">
                <a16:creationId xmlns:a16="http://schemas.microsoft.com/office/drawing/2014/main" id="{7BD0C91D-D32D-5387-FC2E-E02F33B286CC}"/>
              </a:ext>
            </a:extLst>
          </p:cNvPr>
          <p:cNvSpPr txBox="1"/>
          <p:nvPr/>
        </p:nvSpPr>
        <p:spPr>
          <a:xfrm>
            <a:off x="1166195" y="566127"/>
            <a:ext cx="7067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chemeClr val="bg1">
                    <a:alpha val="44000"/>
                  </a:schemeClr>
                </a:solidFill>
                <a:latin typeface="Causten Light" panose="00000400000000000000" pitchFamily="50" charset="0"/>
                <a:cs typeface="Sora ExtraBold" pitchFamily="2" charset="0"/>
              </a:rPr>
              <a:t>MODERNISMO PORTUGUÊS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808C0CD-0504-F933-EA30-D465B10FADD5}"/>
              </a:ext>
            </a:extLst>
          </p:cNvPr>
          <p:cNvSpPr txBox="1"/>
          <p:nvPr/>
        </p:nvSpPr>
        <p:spPr>
          <a:xfrm>
            <a:off x="4167681" y="1816717"/>
            <a:ext cx="4674556" cy="484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ct val="0"/>
              </a:spcBef>
            </a:pPr>
            <a:r>
              <a:rPr lang="pt-BR" altLang="pt-BR" sz="2400" b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Características de </a:t>
            </a:r>
            <a:r>
              <a:rPr lang="pt-BR" altLang="pt-BR" sz="2400" b="1" i="1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Mensagem</a:t>
            </a: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DA6E1AD3-11E1-C9B5-1B34-4E41E450C69B}"/>
              </a:ext>
            </a:extLst>
          </p:cNvPr>
          <p:cNvSpPr/>
          <p:nvPr/>
        </p:nvSpPr>
        <p:spPr>
          <a:xfrm>
            <a:off x="4068849" y="1594997"/>
            <a:ext cx="3547867" cy="961177"/>
          </a:xfrm>
          <a:prstGeom prst="ellipse">
            <a:avLst/>
          </a:prstGeom>
          <a:noFill/>
          <a:ln>
            <a:gradFill>
              <a:gsLst>
                <a:gs pos="0">
                  <a:srgbClr val="056768">
                    <a:alpha val="82000"/>
                  </a:srgbClr>
                </a:gs>
                <a:gs pos="92000">
                  <a:srgbClr val="056768">
                    <a:alpha val="0"/>
                  </a:srgbClr>
                </a:gs>
              </a:gsLst>
              <a:lin ang="1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C31CEC49-2A2B-D078-A09D-95D9908B6AAD}"/>
              </a:ext>
            </a:extLst>
          </p:cNvPr>
          <p:cNvSpPr/>
          <p:nvPr/>
        </p:nvSpPr>
        <p:spPr>
          <a:xfrm>
            <a:off x="4265313" y="2788039"/>
            <a:ext cx="2999517" cy="3421297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16">
            <a:extLst>
              <a:ext uri="{FF2B5EF4-FFF2-40B4-BE49-F238E27FC236}">
                <a16:creationId xmlns:a16="http://schemas.microsoft.com/office/drawing/2014/main" id="{5EEED25E-2FC9-F127-5D39-894A1DD3A1D9}"/>
              </a:ext>
            </a:extLst>
          </p:cNvPr>
          <p:cNvSpPr txBox="1"/>
          <p:nvPr/>
        </p:nvSpPr>
        <p:spPr>
          <a:xfrm>
            <a:off x="4346253" y="4050371"/>
            <a:ext cx="2691443" cy="769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Nacionalismo místico</a:t>
            </a:r>
            <a:endParaRPr lang="en-US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36" name="Straight Connector 17">
            <a:extLst>
              <a:ext uri="{FF2B5EF4-FFF2-40B4-BE49-F238E27FC236}">
                <a16:creationId xmlns:a16="http://schemas.microsoft.com/office/drawing/2014/main" id="{4EFECDB5-A785-DEB4-BE3F-0D398FFF16A4}"/>
              </a:ext>
            </a:extLst>
          </p:cNvPr>
          <p:cNvCxnSpPr>
            <a:cxnSpLocks/>
          </p:cNvCxnSpPr>
          <p:nvPr/>
        </p:nvCxnSpPr>
        <p:spPr>
          <a:xfrm>
            <a:off x="4449402" y="3834459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6E9104D9-BF3C-82F8-3BDB-7BEEF8D925CD}"/>
              </a:ext>
            </a:extLst>
          </p:cNvPr>
          <p:cNvSpPr/>
          <p:nvPr/>
        </p:nvSpPr>
        <p:spPr>
          <a:xfrm>
            <a:off x="7525152" y="3951509"/>
            <a:ext cx="3835582" cy="1208434"/>
          </a:xfrm>
          <a:prstGeom prst="roundRect">
            <a:avLst>
              <a:gd name="adj" fmla="val 1860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Por meio da releitura de </a:t>
            </a:r>
            <a:r>
              <a:rPr lang="pt-BR" altLang="pt-BR" sz="1600" i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Os Lusíadas</a:t>
            </a:r>
            <a:r>
              <a:rPr lang="pt-BR" alt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, analisado com mais de três séculos </a:t>
            </a:r>
          </a:p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de distanciamento</a:t>
            </a:r>
          </a:p>
        </p:txBody>
      </p: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B3342F1F-60CD-B3CF-B6BA-9E5CDAEFE598}"/>
              </a:ext>
            </a:extLst>
          </p:cNvPr>
          <p:cNvSpPr/>
          <p:nvPr/>
        </p:nvSpPr>
        <p:spPr>
          <a:xfrm>
            <a:off x="7525152" y="2831665"/>
            <a:ext cx="3835582" cy="1208434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19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Propõe um revisionismo crítico </a:t>
            </a:r>
          </a:p>
          <a:p>
            <a:pPr algn="ctr">
              <a:spcBef>
                <a:spcPct val="0"/>
              </a:spcBef>
            </a:pPr>
            <a:r>
              <a:rPr lang="pt-BR" sz="19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da História portuguesa</a:t>
            </a:r>
            <a:endParaRPr lang="en-US" sz="1900" b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0B9FEA79-32AA-2ADB-27E9-825C4FC45675}"/>
              </a:ext>
            </a:extLst>
          </p:cNvPr>
          <p:cNvSpPr/>
          <p:nvPr/>
        </p:nvSpPr>
        <p:spPr>
          <a:xfrm>
            <a:off x="7525152" y="5310707"/>
            <a:ext cx="3835582" cy="898630"/>
          </a:xfrm>
          <a:prstGeom prst="roundRect">
            <a:avLst>
              <a:gd name="adj" fmla="val 1860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Os poemas fundem elementos </a:t>
            </a:r>
          </a:p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épicos e líricos</a:t>
            </a:r>
          </a:p>
        </p:txBody>
      </p:sp>
      <p:pic>
        <p:nvPicPr>
          <p:cNvPr id="15" name="Imagem 14" descr="Fundo preto com letras brancas&#10;&#10;Descrição gerada automaticamente">
            <a:extLst>
              <a:ext uri="{FF2B5EF4-FFF2-40B4-BE49-F238E27FC236}">
                <a16:creationId xmlns:a16="http://schemas.microsoft.com/office/drawing/2014/main" id="{D31933BB-D41E-2008-0811-967730BCC1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2" t="7897" r="33141" b="9459"/>
          <a:stretch/>
        </p:blipFill>
        <p:spPr>
          <a:xfrm>
            <a:off x="930099" y="1603649"/>
            <a:ext cx="3173864" cy="4867201"/>
          </a:xfrm>
          <a:prstGeom prst="rect">
            <a:avLst/>
          </a:prstGeom>
        </p:spPr>
      </p:pic>
      <p:sp>
        <p:nvSpPr>
          <p:cNvPr id="17" name="Rectangle 15">
            <a:extLst>
              <a:ext uri="{FF2B5EF4-FFF2-40B4-BE49-F238E27FC236}">
                <a16:creationId xmlns:a16="http://schemas.microsoft.com/office/drawing/2014/main" id="{0474B811-E375-0F57-9266-1141367E3884}"/>
              </a:ext>
            </a:extLst>
          </p:cNvPr>
          <p:cNvSpPr/>
          <p:nvPr/>
        </p:nvSpPr>
        <p:spPr>
          <a:xfrm>
            <a:off x="4265313" y="8005377"/>
            <a:ext cx="2999517" cy="3421297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DAE76FBD-0796-8553-154A-E930B1BD9D50}"/>
              </a:ext>
            </a:extLst>
          </p:cNvPr>
          <p:cNvSpPr txBox="1"/>
          <p:nvPr/>
        </p:nvSpPr>
        <p:spPr>
          <a:xfrm>
            <a:off x="4346253" y="9267709"/>
            <a:ext cx="2691443" cy="769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pt-BR" sz="2000">
                <a:solidFill>
                  <a:schemeClr val="bg1"/>
                </a:solidFill>
                <a:latin typeface="Avenir Next LT Pro" panose="020B0504020202020204" pitchFamily="34" charset="0"/>
              </a:rPr>
              <a:t>Influência simbolista</a:t>
            </a:r>
            <a:endParaRPr lang="en-US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26" name="Straight Connector 17">
            <a:extLst>
              <a:ext uri="{FF2B5EF4-FFF2-40B4-BE49-F238E27FC236}">
                <a16:creationId xmlns:a16="http://schemas.microsoft.com/office/drawing/2014/main" id="{3248DD94-269C-CEEB-1F58-9C4C1DFECAB7}"/>
              </a:ext>
            </a:extLst>
          </p:cNvPr>
          <p:cNvCxnSpPr>
            <a:cxnSpLocks/>
          </p:cNvCxnSpPr>
          <p:nvPr/>
        </p:nvCxnSpPr>
        <p:spPr>
          <a:xfrm>
            <a:off x="4449402" y="9051797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8316E0C6-C12A-73FC-78BD-418C433B7CE2}"/>
              </a:ext>
            </a:extLst>
          </p:cNvPr>
          <p:cNvSpPr/>
          <p:nvPr/>
        </p:nvSpPr>
        <p:spPr>
          <a:xfrm>
            <a:off x="7525152" y="9168847"/>
            <a:ext cx="3835582" cy="1208434"/>
          </a:xfrm>
          <a:prstGeom prst="roundRect">
            <a:avLst>
              <a:gd name="adj" fmla="val 1860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sz="14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Sente-se ser tomado pela nostalgia de um bem perdido, tentando recuperá-lo através de uma atmosfera de sonhos e sugestões</a:t>
            </a:r>
          </a:p>
        </p:txBody>
      </p:sp>
      <p:sp>
        <p:nvSpPr>
          <p:cNvPr id="28" name="Rectangle: Rounded Corners 7">
            <a:extLst>
              <a:ext uri="{FF2B5EF4-FFF2-40B4-BE49-F238E27FC236}">
                <a16:creationId xmlns:a16="http://schemas.microsoft.com/office/drawing/2014/main" id="{AF86215B-0154-BD7B-FDB8-AE72BE9A1D56}"/>
              </a:ext>
            </a:extLst>
          </p:cNvPr>
          <p:cNvSpPr/>
          <p:nvPr/>
        </p:nvSpPr>
        <p:spPr>
          <a:xfrm>
            <a:off x="7525152" y="8049003"/>
            <a:ext cx="3835582" cy="1208434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16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Fugindo ao tédio e ao decadentismo, o eu poético busca misticamente os anseios mais  inefáveis de alma </a:t>
            </a:r>
            <a:endParaRPr lang="en-US" sz="1600" b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FF0EBEFE-04B0-5348-9AA1-201E18EF51A8}"/>
              </a:ext>
            </a:extLst>
          </p:cNvPr>
          <p:cNvSpPr/>
          <p:nvPr/>
        </p:nvSpPr>
        <p:spPr>
          <a:xfrm>
            <a:off x="7525152" y="10528045"/>
            <a:ext cx="3835582" cy="898630"/>
          </a:xfrm>
          <a:prstGeom prst="roundRect">
            <a:avLst>
              <a:gd name="adj" fmla="val 1860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sz="14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Há ainda marcas sensacionistas na poesia </a:t>
            </a:r>
            <a:r>
              <a:rPr lang="pt-BR" altLang="pt-BR" sz="1400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ortônima</a:t>
            </a:r>
            <a:r>
              <a:rPr lang="pt-BR" altLang="pt-BR" sz="14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pessoana</a:t>
            </a: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CD5C1683-972A-A80C-2F31-26FCD9F4F25F}"/>
              </a:ext>
            </a:extLst>
          </p:cNvPr>
          <p:cNvSpPr txBox="1"/>
          <p:nvPr/>
        </p:nvSpPr>
        <p:spPr>
          <a:xfrm>
            <a:off x="4245103" y="3454718"/>
            <a:ext cx="809175" cy="360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267457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59259E-6 L 6.25E-7 0.07246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8.33333E-7 3.7037E-7 L -0.06615 3.7037E-7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7 2.59259E-6 L 2.08333E-7 0.07245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3.75E-6 0.07245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/>
      <p:bldP spid="35" grpId="1"/>
      <p:bldP spid="11" grpId="0" animBg="1"/>
      <p:bldP spid="10" grpId="0" animBg="1"/>
      <p:bldP spid="10" grpId="1" animBg="1"/>
      <p:bldP spid="13" grpId="0" animBg="1"/>
      <p:bldP spid="37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4605</TotalTime>
  <Words>6973</Words>
  <Application>Microsoft Office PowerPoint</Application>
  <PresentationFormat>Widescreen</PresentationFormat>
  <Paragraphs>1016</Paragraphs>
  <Slides>56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56</vt:i4>
      </vt:variant>
    </vt:vector>
  </HeadingPairs>
  <TitlesOfParts>
    <vt:vector size="65" baseType="lpstr">
      <vt:lpstr>Arial</vt:lpstr>
      <vt:lpstr>Avenir Next LT Pro</vt:lpstr>
      <vt:lpstr>Calibri</vt:lpstr>
      <vt:lpstr>Calibri Light</vt:lpstr>
      <vt:lpstr>Causten Bold</vt:lpstr>
      <vt:lpstr>Causten Light</vt:lpstr>
      <vt:lpstr>Causten Semi Bold</vt:lpstr>
      <vt:lpstr>Century Gothic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Giovanna Harzer</dc:creator>
  <cp:lastModifiedBy>FERNANDO PEREIRA DOS SANTOS</cp:lastModifiedBy>
  <cp:revision>93</cp:revision>
  <dcterms:created xsi:type="dcterms:W3CDTF">2023-04-05T18:51:47Z</dcterms:created>
  <dcterms:modified xsi:type="dcterms:W3CDTF">2024-03-26T20:14:05Z</dcterms:modified>
</cp:coreProperties>
</file>