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5" r:id="rId13"/>
    <p:sldId id="274" r:id="rId14"/>
    <p:sldId id="278" r:id="rId15"/>
    <p:sldId id="280" r:id="rId16"/>
    <p:sldId id="279" r:id="rId17"/>
    <p:sldId id="276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5123F-3596-4A37-3075-00C7FB71E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B06B6F-172E-9A47-5DE5-F723BCA5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CF57F7-891C-0A3F-CA3B-AF37E6BC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2B80C3-0253-6C8E-4827-10A54E88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8BE071-259C-0CC6-C539-C70CF8D0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05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F2288-E5F8-B0AD-BFC8-B601D32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A4D0E0-9ABF-941B-512A-446AE7851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7B906-C632-5703-DCA5-AB8F6236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BDB3C-E78D-72C6-BBB2-47ED691B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C89199-7CB1-16F9-DA3A-A2FCFEEA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6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E7D245-472E-7912-C3E0-760855529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ADBEBF-F8C1-86C9-F269-734B6D6B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6238EA-E02D-6BC8-E7BA-3605FD06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BA173-EECC-F4AF-202E-50914D37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6D3D78-8C27-4FBB-FFA3-67E818C8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6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E8F13-1444-0507-A368-82FBF43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09D832-FAD3-B90E-C7D3-5126CDDAB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8B426-60B6-008C-05A7-DE95B9B2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62EF45-8D06-E79E-FCA5-13B99E5E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710173-BFF0-BF69-0657-C6A3D645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0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2337-1C21-6C37-B160-57D043EFD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A6A755-5009-BBF1-A2DC-DAE82BC7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1A24D2-DDAE-6507-1C76-93A62D1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4FA534-DCFA-0CC1-BA4E-1154827F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E8AF82-33FC-DCCA-50E3-312A3E86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72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8DF04-13F8-17FC-1677-36FFCEF2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69E383-574B-19F9-D2AD-0A2015711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E76481-734C-6537-362B-E245858AE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A30AE7-8213-BE54-94FB-7B5E3DEF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CBA8F5-15A6-07CC-B8AC-A8DD22A7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88F3DE-8A52-D8EA-C5F7-05A8A91E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94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AF44C-7652-751A-1CC6-873650A8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7523D3-ECA2-ED40-4FA9-AAD3FBDDA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6BEFA-0363-AC1D-B1E1-24F5FF01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DFF83-AC24-CE19-B1C2-BCA0FD1A8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34B44AA-9457-EAB2-5BCC-63EFAF1BD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D3A24B-7354-2CBC-A508-53EC0FE6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E499A2F-9374-FE15-47AD-71758B4B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E45B0D2-E9BF-BF86-9563-6059AC6D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9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87A01-F741-48B1-CD58-2350FB55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766EDB-EBEA-4E51-3ED5-03ECA8B9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FEAC3D-EDD4-C661-3275-61F2152B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496BA9-932D-5463-2313-5CD2EF57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1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215F30D-1B42-D36F-71C4-3ECB30BD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5D33C3-1B0B-4061-7FE2-BC31CD93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20B206-3AD2-53BD-B07F-8FB3518C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86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33730-87B9-A7AD-3AEB-39CC887A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47BC77-D19B-0EF3-5788-751A0C27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1751E2-5853-2845-FCAD-5CDAA775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E8F97E-D7E4-8931-A2C1-D1E953E8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F1C0C0-AC85-0610-D852-9D0BB7FA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7AFCBD-42D2-98A1-6032-DFF70DAC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40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CBFA0-324B-6214-5A72-8C997E19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D821CA-4B14-F4B1-49AE-64C551393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1AFBD1-4F73-35E2-99B1-C39354B7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D7D01-CD76-2833-FE62-4957F26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5DACD8-1B21-32BF-E353-92843193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0F036-C1DE-BA07-BE3E-DDC833BE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1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862C47-04C5-0519-BDB2-31DCC345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C420AB-A30C-9F5C-CFC3-803F82D2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7CB17E-E53A-9F1E-AF6B-A087E9149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A621-1E3A-4E78-B2FD-B8791BE6B0E1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53F888-3CE4-F4A0-A9B0-99948B2C4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4088D5-83FD-EC8D-18E1-DCBE27B8B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3CB1A-5E90-44E7-B253-B8BAA395B5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9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7D739A-D1AE-7D60-3A1B-8561B59F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38C2A-C33C-A250-12BD-E60F1829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32FBCD4-6CCA-7AF2-AEB8-B24C2AC9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7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72D53-2252-E40A-1194-063100DC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AB2052-FA95-E14D-A3F2-09756CBA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78306A0-AB6B-FDCF-99AE-F46B547A9836}"/>
              </a:ext>
            </a:extLst>
          </p:cNvPr>
          <p:cNvSpPr/>
          <p:nvPr/>
        </p:nvSpPr>
        <p:spPr>
          <a:xfrm>
            <a:off x="6537960" y="250317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A3C10A-7EFE-949D-F56A-4EF685ED9F66}"/>
              </a:ext>
            </a:extLst>
          </p:cNvPr>
          <p:cNvSpPr/>
          <p:nvPr/>
        </p:nvSpPr>
        <p:spPr>
          <a:xfrm>
            <a:off x="6419850" y="4107180"/>
            <a:ext cx="1954530" cy="48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30539AD-758D-34C5-11B6-530E8A87375E}"/>
              </a:ext>
            </a:extLst>
          </p:cNvPr>
          <p:cNvSpPr/>
          <p:nvPr/>
        </p:nvSpPr>
        <p:spPr>
          <a:xfrm>
            <a:off x="6419850" y="5006340"/>
            <a:ext cx="2225040" cy="784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2714636-8A37-D1AF-92B7-34513E788394}"/>
              </a:ext>
            </a:extLst>
          </p:cNvPr>
          <p:cNvSpPr txBox="1"/>
          <p:nvPr/>
        </p:nvSpPr>
        <p:spPr>
          <a:xfrm>
            <a:off x="9521190" y="5657670"/>
            <a:ext cx="267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*** Cromátide irmã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*** Alelo dominante, recessivo, homozigótico, heterozigótico</a:t>
            </a:r>
          </a:p>
        </p:txBody>
      </p:sp>
    </p:spTree>
    <p:extLst>
      <p:ext uri="{BB962C8B-B14F-4D97-AF65-F5344CB8AC3E}">
        <p14:creationId xmlns:p14="http://schemas.microsoft.com/office/powerpoint/2010/main" val="250684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B02C-1C18-8F9B-AA65-1C0F9285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30A5A3-0A7B-DFA0-9C60-98BF9FA3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AC. NÚCLEICOS - DNA x RNA (bases nitrogenadas, complementariedade de bases)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DD6843-C081-4815-85CE-655A2FD7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0" y="1097280"/>
            <a:ext cx="5429464" cy="55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5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abela comparativa entre mitose e meiose">
            <a:extLst>
              <a:ext uri="{FF2B5EF4-FFF2-40B4-BE49-F238E27FC236}">
                <a16:creationId xmlns:a16="http://schemas.microsoft.com/office/drawing/2014/main" id="{6F3D3FFB-CD56-4B6C-AE5B-CA5EFE0B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415" y="1320456"/>
            <a:ext cx="8166518" cy="54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1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808977" y="319373"/>
            <a:ext cx="11383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Mitose x meiose</a:t>
            </a:r>
          </a:p>
          <a:p>
            <a:pPr marL="285750" indent="-285750">
              <a:buFontTx/>
              <a:buChar char="-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presentação das diferenças entre mitose e meiose.">
            <a:extLst>
              <a:ext uri="{FF2B5EF4-FFF2-40B4-BE49-F238E27FC236}">
                <a16:creationId xmlns:a16="http://schemas.microsoft.com/office/drawing/2014/main" id="{ECFC907D-B57F-4598-AC22-2D87F15F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476711"/>
            <a:ext cx="5061916" cy="50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2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E64B5F0-1FD8-E1A8-0C9E-CA2C9C6FEC05}"/>
              </a:ext>
            </a:extLst>
          </p:cNvPr>
          <p:cNvSpPr txBox="1"/>
          <p:nvPr/>
        </p:nvSpPr>
        <p:spPr>
          <a:xfrm>
            <a:off x="487399" y="226608"/>
            <a:ext cx="113830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(Caderno):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Mutação cromossomial</a:t>
            </a:r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A mutação cromossômica refere-se a </a:t>
            </a:r>
            <a:r>
              <a:rPr lang="pt-BR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qualquer alteração no número ou estrutura dos cromossomos</a:t>
            </a:r>
            <a:r>
              <a:rPr lang="pt-BR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mutação cromossômica pode ser de dois tipos: 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Mutações numéricas: podem ser classificadas em aneuploidias e euploidias.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 Aneuploidia ocorre quando há perda ou acréscimo de um, ou mais cromossomos, devido a erros na distribuição dos cromossomos durante a mitose ou meiose. Este tipo de mutação é responsável por causar distúrbios e doenças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Euploidia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 quando há perda ou acréscimo de genomas completos. Surge quando os cromossomos se duplicam e a célula não se divide. Neste tipo de mutação podem ser formados indivíduos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(3n),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tetraplóides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(4n), entre outros casos de poliploidia.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Mutações estruturais: São alterações que afetam a estrutura dos cromossomos, ou seja, o número ou o arranjo dos genes.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ser classificadas em alguns tipos: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Deficiência ou deleção: quando falta um pedaço ao cromossomo;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Duplicação: quando o cromossomo tem um pedaço repetido;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Inversão: quando o cromossomo tem um pedaço invertido;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Translocação: quando um cromossomo tem um pedaço proveniente de outro cromossomo.</a:t>
            </a:r>
          </a:p>
        </p:txBody>
      </p:sp>
    </p:spTree>
    <p:extLst>
      <p:ext uri="{BB962C8B-B14F-4D97-AF65-F5344CB8AC3E}">
        <p14:creationId xmlns:p14="http://schemas.microsoft.com/office/powerpoint/2010/main" val="6461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3045706" y="5354945"/>
            <a:ext cx="610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Alterações anatômicas geradas pela síndrome de </a:t>
            </a:r>
            <a:r>
              <a:rPr lang="pt-BR" dirty="0" err="1"/>
              <a:t>Klinefelter</a:t>
            </a:r>
            <a:endParaRPr lang="pt-BR" dirty="0"/>
          </a:p>
        </p:txBody>
      </p:sp>
      <p:pic>
        <p:nvPicPr>
          <p:cNvPr id="1030" name="Picture 6" descr="Síndrome de Klinefelter">
            <a:extLst>
              <a:ext uri="{FF2B5EF4-FFF2-40B4-BE49-F238E27FC236}">
                <a16:creationId xmlns:a16="http://schemas.microsoft.com/office/drawing/2014/main" id="{A5CEF15D-0FD5-4624-AC84-55CC7ADB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46" y="662250"/>
            <a:ext cx="8388507" cy="4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2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ACC30-FA97-A91B-0688-483690BD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tações estruturais">
            <a:extLst>
              <a:ext uri="{FF2B5EF4-FFF2-40B4-BE49-F238E27FC236}">
                <a16:creationId xmlns:a16="http://schemas.microsoft.com/office/drawing/2014/main" id="{C084A6B7-2F38-4470-AC74-C54C83CE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42" y="3246059"/>
            <a:ext cx="6524625" cy="360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ploidias">
            <a:extLst>
              <a:ext uri="{FF2B5EF4-FFF2-40B4-BE49-F238E27FC236}">
                <a16:creationId xmlns:a16="http://schemas.microsoft.com/office/drawing/2014/main" id="{DF12BC1A-9BCE-4C6F-9C64-3CFFB1C6F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65246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15D92D-BA7F-4C23-9BC8-B3B5C53C7A90}"/>
              </a:ext>
            </a:extLst>
          </p:cNvPr>
          <p:cNvSpPr txBox="1"/>
          <p:nvPr/>
        </p:nvSpPr>
        <p:spPr>
          <a:xfrm>
            <a:off x="0" y="3002779"/>
            <a:ext cx="65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euploidias (mutação numérica)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1560E1-C0DA-4F37-B05F-A0EC2574AC5F}"/>
              </a:ext>
            </a:extLst>
          </p:cNvPr>
          <p:cNvSpPr txBox="1"/>
          <p:nvPr/>
        </p:nvSpPr>
        <p:spPr>
          <a:xfrm>
            <a:off x="5459442" y="6423979"/>
            <a:ext cx="551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Ilustração que exemplifica as mutações estruturais</a:t>
            </a:r>
          </a:p>
        </p:txBody>
      </p:sp>
    </p:spTree>
    <p:extLst>
      <p:ext uri="{BB962C8B-B14F-4D97-AF65-F5344CB8AC3E}">
        <p14:creationId xmlns:p14="http://schemas.microsoft.com/office/powerpoint/2010/main" val="18718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3A7EE0D-BFD7-495D-6B48-D417061A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D207-89C0-CE61-B4E6-4D99752FC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4E5E6A-25A5-C47E-34DE-255D7283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7A3F4-9AD8-6F4E-36D1-DA9E6E72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FC393A-B974-929A-BDEC-766282A4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" y="0"/>
            <a:ext cx="12272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B17E-0343-D889-A7A8-8241B323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742C48-5328-B0E1-C1F3-BB782338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9BC65-85EE-1B9B-87B6-D4410CEAC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673E07-28B9-583D-C94E-565A598D6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6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90F59-06A9-0089-77B2-14518C8C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C7BD2F-DDCE-A8FF-E9B9-CFB7FB4B6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6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5FF57-C4CE-8E2B-FCE7-FDEF4B726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4614971-48C5-8174-66A5-FCD19B3DF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8BFB4-9C65-F02F-486B-DD2B454E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52074E-7B90-9B9D-361E-774A84D22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3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5FD9A54-F414-B8FB-5929-5F2EF0C3CB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00"/>
          <a:stretch/>
        </p:blipFill>
        <p:spPr>
          <a:xfrm>
            <a:off x="0" y="1143001"/>
            <a:ext cx="121919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12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272</Words>
  <Application>Microsoft Office PowerPoint</Application>
  <PresentationFormat>Widescreen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Camorim</dc:creator>
  <cp:lastModifiedBy>Coordenacao fund II e Ens. Médio</cp:lastModifiedBy>
  <cp:revision>8</cp:revision>
  <dcterms:created xsi:type="dcterms:W3CDTF">2024-02-29T16:58:16Z</dcterms:created>
  <dcterms:modified xsi:type="dcterms:W3CDTF">2024-03-08T14:49:42Z</dcterms:modified>
</cp:coreProperties>
</file>