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1" r:id="rId10"/>
    <p:sldId id="276" r:id="rId11"/>
    <p:sldId id="278" r:id="rId12"/>
    <p:sldId id="280" r:id="rId13"/>
  </p:sldIdLst>
  <p:sldSz cx="10083800" cy="7562850"/>
  <p:notesSz cx="100838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75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914" y="1736090"/>
            <a:ext cx="7878445" cy="188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4380"/>
            <a:ext cx="10081260" cy="6804659"/>
          </a:xfrm>
          <a:custGeom>
            <a:avLst/>
            <a:gdLst/>
            <a:ahLst/>
            <a:cxnLst/>
            <a:rect l="l" t="t" r="r" b="b"/>
            <a:pathLst>
              <a:path w="10081260" h="6804659">
                <a:moveTo>
                  <a:pt x="0" y="6804659"/>
                </a:moveTo>
                <a:lnTo>
                  <a:pt x="10081260" y="6804659"/>
                </a:lnTo>
                <a:lnTo>
                  <a:pt x="10081260" y="0"/>
                </a:lnTo>
                <a:lnTo>
                  <a:pt x="0" y="0"/>
                </a:lnTo>
                <a:lnTo>
                  <a:pt x="0" y="680465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0929" y="-20954"/>
            <a:ext cx="5361940" cy="675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200" y="1175321"/>
            <a:ext cx="6798309" cy="2813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1259" cy="755903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2500" y="2922903"/>
            <a:ext cx="5897880" cy="171323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8000" spc="-10" dirty="0">
                <a:solidFill>
                  <a:srgbClr val="FF0000"/>
                </a:solidFill>
              </a:rPr>
              <a:t>MOLUSCOS</a:t>
            </a:r>
            <a:endParaRPr sz="8000" dirty="0"/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lang="pt-BR" sz="2500" dirty="0">
                <a:solidFill>
                  <a:srgbClr val="000000"/>
                </a:solidFill>
              </a:rPr>
              <a:t>CAP 9 </a:t>
            </a:r>
            <a:endParaRPr sz="2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5179" y="0"/>
              <a:ext cx="3423920" cy="8712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Gastrópodes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6077" y="922972"/>
            <a:ext cx="942022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7540" indent="-62484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637540" algn="l"/>
              </a:tabLst>
            </a:pPr>
            <a:r>
              <a:rPr sz="2800" dirty="0">
                <a:latin typeface="Arial MT"/>
                <a:cs typeface="Arial MT"/>
              </a:rPr>
              <a:t>Apresentam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maior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número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espécies;</a:t>
            </a:r>
            <a:endParaRPr sz="2800" dirty="0">
              <a:latin typeface="Arial MT"/>
              <a:cs typeface="Arial MT"/>
            </a:endParaRPr>
          </a:p>
          <a:p>
            <a:pPr marL="558800" indent="-5461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58800" algn="l"/>
              </a:tabLst>
            </a:pPr>
            <a:r>
              <a:rPr sz="2800" dirty="0">
                <a:latin typeface="Arial MT"/>
                <a:cs typeface="Arial MT"/>
              </a:rPr>
              <a:t>Podem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ter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concha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reduzida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ou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não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apresentar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concha;</a:t>
            </a:r>
            <a:endParaRPr sz="2800" dirty="0">
              <a:latin typeface="Arial MT"/>
              <a:cs typeface="Arial MT"/>
            </a:endParaRPr>
          </a:p>
          <a:p>
            <a:pPr marL="558800" indent="-546100">
              <a:lnSpc>
                <a:spcPct val="100000"/>
              </a:lnSpc>
              <a:buFont typeface="Wingdings"/>
              <a:buChar char=""/>
              <a:tabLst>
                <a:tab pos="558800" algn="l"/>
              </a:tabLst>
            </a:pPr>
            <a:r>
              <a:rPr sz="2800" dirty="0">
                <a:latin typeface="Arial MT"/>
                <a:cs typeface="Arial MT"/>
              </a:rPr>
              <a:t>Pé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bem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desenvolvido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utilizado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locomoção;</a:t>
            </a:r>
            <a:endParaRPr sz="2800" dirty="0">
              <a:latin typeface="Arial MT"/>
              <a:cs typeface="Arial MT"/>
            </a:endParaRPr>
          </a:p>
          <a:p>
            <a:pPr marL="558800" indent="-546100">
              <a:lnSpc>
                <a:spcPct val="100000"/>
              </a:lnSpc>
              <a:buFont typeface="Wingdings"/>
              <a:buChar char=""/>
              <a:tabLst>
                <a:tab pos="558800" algn="l"/>
              </a:tabLst>
            </a:pPr>
            <a:r>
              <a:rPr sz="2800" spc="-25" dirty="0">
                <a:latin typeface="Arial MT"/>
                <a:cs typeface="Arial MT"/>
              </a:rPr>
              <a:t>São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os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caramujos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(aquáticos),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caracóis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0" dirty="0">
                <a:latin typeface="Arial MT"/>
                <a:cs typeface="Arial MT"/>
              </a:rPr>
              <a:t>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lesmas (terrestres)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519" y="4612640"/>
            <a:ext cx="2951480" cy="23037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5059" y="3530600"/>
            <a:ext cx="3040380" cy="20243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9119" y="4716780"/>
            <a:ext cx="2936239" cy="2199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1260" cy="7543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51300" y="0"/>
            <a:ext cx="53619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Bivalves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4640" y="922972"/>
            <a:ext cx="942149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180" indent="-53848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551180" algn="l"/>
              </a:tabLst>
            </a:pPr>
            <a:r>
              <a:rPr sz="2800" dirty="0">
                <a:latin typeface="Arial MT"/>
                <a:cs typeface="Arial MT"/>
              </a:rPr>
              <a:t>Podem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encontrados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mar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ou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água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doce;</a:t>
            </a:r>
            <a:endParaRPr sz="2800">
              <a:latin typeface="Arial MT"/>
              <a:cs typeface="Arial MT"/>
            </a:endParaRPr>
          </a:p>
          <a:p>
            <a:pPr marL="551180" marR="7620" indent="-53911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51180" algn="l"/>
                <a:tab pos="1778000" algn="l"/>
                <a:tab pos="3523615" algn="l"/>
                <a:tab pos="4712335" algn="l"/>
                <a:tab pos="6079490" algn="l"/>
                <a:tab pos="7684770" algn="l"/>
              </a:tabLst>
            </a:pPr>
            <a:r>
              <a:rPr sz="2800" spc="-25" dirty="0">
                <a:latin typeface="Arial MT"/>
                <a:cs typeface="Arial MT"/>
              </a:rPr>
              <a:t>Sua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concha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tem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duas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valvas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articuladas elasticamentes;</a:t>
            </a:r>
            <a:endParaRPr sz="2800">
              <a:latin typeface="Arial MT"/>
              <a:cs typeface="Arial MT"/>
            </a:endParaRPr>
          </a:p>
          <a:p>
            <a:pPr marL="551180" marR="5080" indent="-539115">
              <a:lnSpc>
                <a:spcPct val="100000"/>
              </a:lnSpc>
              <a:buFont typeface="Wingdings"/>
              <a:buChar char=""/>
              <a:tabLst>
                <a:tab pos="551180" algn="l"/>
                <a:tab pos="1008380" algn="l"/>
                <a:tab pos="2397760" algn="l"/>
                <a:tab pos="3432175" algn="l"/>
                <a:tab pos="5378450" algn="l"/>
                <a:tab pos="6948170" algn="l"/>
                <a:tab pos="9011285" algn="l"/>
              </a:tabLst>
            </a:pPr>
            <a:r>
              <a:rPr sz="2800" spc="-50" dirty="0">
                <a:latin typeface="Arial MT"/>
                <a:cs typeface="Arial MT"/>
              </a:rPr>
              <a:t>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concha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pode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apresentar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diversas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tonalidades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de </a:t>
            </a:r>
            <a:r>
              <a:rPr sz="2800" spc="-10" dirty="0">
                <a:latin typeface="Arial MT"/>
                <a:cs typeface="Arial MT"/>
              </a:rPr>
              <a:t>cores.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144520"/>
            <a:ext cx="4439920" cy="32232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4820" y="3141980"/>
            <a:ext cx="4234180" cy="31978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9" y="0"/>
              <a:ext cx="3347720" cy="8712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Cefalópodes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6077" y="925512"/>
            <a:ext cx="935228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659" indent="-441959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54659" algn="l"/>
              </a:tabLst>
            </a:pPr>
            <a:r>
              <a:rPr sz="2400" dirty="0">
                <a:latin typeface="Arial MT"/>
                <a:cs typeface="Arial MT"/>
              </a:rPr>
              <a:t>Vivem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apenas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mar;</a:t>
            </a:r>
            <a:endParaRPr sz="2400" dirty="0">
              <a:latin typeface="Arial MT"/>
              <a:cs typeface="Arial MT"/>
            </a:endParaRPr>
          </a:p>
          <a:p>
            <a:pPr marL="454659" indent="-441959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54659" algn="l"/>
                <a:tab pos="1989455" algn="l"/>
                <a:tab pos="3203575" algn="l"/>
                <a:tab pos="5114290" algn="l"/>
                <a:tab pos="6785609" algn="l"/>
                <a:tab pos="8828405" algn="l"/>
              </a:tabLst>
            </a:pPr>
            <a:r>
              <a:rPr sz="2400" spc="-10" dirty="0">
                <a:latin typeface="Arial MT"/>
                <a:cs typeface="Arial MT"/>
              </a:rPr>
              <a:t>Possuem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 err="1">
                <a:latin typeface="Arial MT"/>
                <a:cs typeface="Arial MT"/>
              </a:rPr>
              <a:t>células</a:t>
            </a:r>
            <a:r>
              <a:rPr lang="pt-BR" sz="2400" spc="-10" dirty="0">
                <a:latin typeface="Arial MT"/>
                <a:cs typeface="Arial MT"/>
              </a:rPr>
              <a:t> </a:t>
            </a:r>
            <a:r>
              <a:rPr sz="2400" spc="-10" dirty="0" err="1">
                <a:latin typeface="Arial MT"/>
                <a:cs typeface="Arial MT"/>
              </a:rPr>
              <a:t>chamadas</a:t>
            </a:r>
            <a:r>
              <a:rPr lang="pt-BR" sz="2400" spc="-10" dirty="0">
                <a:latin typeface="Arial MT"/>
                <a:cs typeface="Arial MT"/>
              </a:rPr>
              <a:t> de </a:t>
            </a:r>
            <a:r>
              <a:rPr sz="2400" spc="-10" dirty="0" err="1">
                <a:latin typeface="Arial MT"/>
                <a:cs typeface="Arial MT"/>
              </a:rPr>
              <a:t>cromatóforos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que</a:t>
            </a:r>
            <a:r>
              <a:rPr lang="pt-BR" sz="2400" spc="-25" dirty="0">
                <a:latin typeface="Arial MT"/>
                <a:cs typeface="Arial MT"/>
              </a:rPr>
              <a:t> </a:t>
            </a:r>
            <a:r>
              <a:rPr sz="2400" dirty="0" err="1">
                <a:latin typeface="Arial MT"/>
                <a:cs typeface="Arial MT"/>
              </a:rPr>
              <a:t>permite</a:t>
            </a:r>
            <a:r>
              <a:rPr lang="pt-BR" sz="2400" dirty="0">
                <a:latin typeface="Arial MT"/>
                <a:cs typeface="Arial MT"/>
              </a:rPr>
              <a:t>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mudança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" dirty="0" err="1">
                <a:latin typeface="Arial MT"/>
                <a:cs typeface="Arial MT"/>
              </a:rPr>
              <a:t>cor</a:t>
            </a:r>
            <a:r>
              <a:rPr lang="pt-BR"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camuflagem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ambiente;</a:t>
            </a:r>
            <a:endParaRPr sz="2400" dirty="0">
              <a:latin typeface="Arial MT"/>
              <a:cs typeface="Arial MT"/>
            </a:endParaRPr>
          </a:p>
          <a:p>
            <a:pPr marL="454659" indent="-441959">
              <a:lnSpc>
                <a:spcPct val="100000"/>
              </a:lnSpc>
              <a:buFont typeface="Wingdings"/>
              <a:buChar char=""/>
              <a:tabLst>
                <a:tab pos="454659" algn="l"/>
                <a:tab pos="4728210" algn="l"/>
              </a:tabLst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cabeça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é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diretamente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ligada</a:t>
            </a:r>
            <a:r>
              <a:rPr sz="2400" dirty="0">
                <a:latin typeface="Arial MT"/>
                <a:cs typeface="Arial MT"/>
              </a:rPr>
              <a:t>	ao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pé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que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é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bem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desenvolvido;</a:t>
            </a:r>
            <a:endParaRPr sz="2400" dirty="0">
              <a:latin typeface="Arial MT"/>
              <a:cs typeface="Arial MT"/>
            </a:endParaRPr>
          </a:p>
          <a:p>
            <a:pPr marL="454659" indent="-441959">
              <a:lnSpc>
                <a:spcPct val="100000"/>
              </a:lnSpc>
              <a:buFont typeface="Wingdings"/>
              <a:buChar char=""/>
              <a:tabLst>
                <a:tab pos="454659" algn="l"/>
              </a:tabLst>
            </a:pPr>
            <a:r>
              <a:rPr sz="2400" dirty="0">
                <a:latin typeface="Arial MT"/>
                <a:cs typeface="Arial MT"/>
              </a:rPr>
              <a:t>Seus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tentáculos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são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fortes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musculosos,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ventosas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adesivas</a:t>
            </a:r>
            <a:endParaRPr sz="2400" dirty="0">
              <a:latin typeface="Arial MT"/>
              <a:cs typeface="Arial MT"/>
            </a:endParaRPr>
          </a:p>
          <a:p>
            <a:pPr marL="454659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úteis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para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locomoção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caçar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presas.</a:t>
            </a:r>
            <a:endParaRPr sz="2400" dirty="0">
              <a:latin typeface="Arial MT"/>
              <a:cs typeface="Arial MT"/>
            </a:endParaRPr>
          </a:p>
          <a:p>
            <a:pPr marL="454659" indent="-441959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54659" algn="l"/>
              </a:tabLst>
            </a:pPr>
            <a:r>
              <a:rPr sz="2400" dirty="0">
                <a:latin typeface="Arial MT"/>
                <a:cs typeface="Arial MT"/>
              </a:rPr>
              <a:t>São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polvos,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lulas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náutilos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020" y="3843020"/>
            <a:ext cx="2768600" cy="1828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2159" y="4871720"/>
            <a:ext cx="3096260" cy="17932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5440" y="3954780"/>
            <a:ext cx="3111500" cy="2273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1260" cy="972819"/>
            <a:chOff x="0" y="0"/>
            <a:chExt cx="10081260" cy="9728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979" y="0"/>
              <a:ext cx="5354320" cy="9728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dirty="0"/>
              <a:t>Características</a:t>
            </a:r>
            <a:r>
              <a:rPr spc="-15" dirty="0"/>
              <a:t> </a:t>
            </a:r>
            <a:r>
              <a:rPr spc="-10" dirty="0"/>
              <a:t>gerais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0982" y="878522"/>
            <a:ext cx="9636760" cy="137088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3060" marR="5080" indent="-340995">
              <a:lnSpc>
                <a:spcPts val="3140"/>
              </a:lnSpc>
              <a:spcBef>
                <a:spcPts val="390"/>
              </a:spcBef>
              <a:buSzPct val="44642"/>
              <a:buFont typeface="Wingdings"/>
              <a:buChar char=""/>
              <a:tabLst>
                <a:tab pos="353060" algn="l"/>
                <a:tab pos="1137920" algn="l"/>
                <a:tab pos="2517140" algn="l"/>
                <a:tab pos="3066415" algn="l"/>
                <a:tab pos="4110990" algn="l"/>
                <a:tab pos="6567170" algn="l"/>
                <a:tab pos="7313930" algn="l"/>
                <a:tab pos="9425305" algn="l"/>
              </a:tabLst>
            </a:pPr>
            <a:r>
              <a:rPr sz="2800" spc="-25" dirty="0">
                <a:latin typeface="Arial MT"/>
                <a:cs typeface="Arial MT"/>
              </a:rPr>
              <a:t>São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animais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de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corpo</a:t>
            </a:r>
            <a:r>
              <a:rPr sz="2800" dirty="0">
                <a:latin typeface="Arial MT"/>
                <a:cs typeface="Arial MT"/>
              </a:rPr>
              <a:t>	mole</a:t>
            </a:r>
            <a:r>
              <a:rPr lang="pt-BR" sz="2800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  <a:p>
            <a:pPr marL="353060" marR="6985" indent="-340995">
              <a:lnSpc>
                <a:spcPts val="3120"/>
              </a:lnSpc>
              <a:spcBef>
                <a:spcPts val="994"/>
              </a:spcBef>
              <a:buSzPct val="44642"/>
              <a:buFont typeface="Wingdings"/>
              <a:buChar char=""/>
              <a:tabLst>
                <a:tab pos="353060" algn="l"/>
                <a:tab pos="3726815" algn="l"/>
                <a:tab pos="5454650" algn="l"/>
                <a:tab pos="6826884" algn="l"/>
                <a:tab pos="8216265" algn="l"/>
              </a:tabLst>
            </a:pPr>
            <a:r>
              <a:rPr sz="2800" spc="-10" dirty="0">
                <a:latin typeface="Arial MT"/>
                <a:cs typeface="Arial MT"/>
              </a:rPr>
              <a:t>Predominantemente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marinhos,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embora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existam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espécies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água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doce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terrestre.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665" y="1889446"/>
            <a:ext cx="7545705" cy="96821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>
              <a:lnSpc>
                <a:spcPts val="3140"/>
              </a:lnSpc>
              <a:spcBef>
                <a:spcPts val="390"/>
              </a:spcBef>
              <a:buSzPct val="44642"/>
              <a:tabLst>
                <a:tab pos="353060" algn="l"/>
                <a:tab pos="1704339" algn="l"/>
                <a:tab pos="2345055" algn="l"/>
                <a:tab pos="4135754" algn="l"/>
                <a:tab pos="6046470" algn="l"/>
              </a:tabLst>
            </a:pPr>
            <a:endParaRPr sz="2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buSzPct val="44642"/>
              <a:tabLst>
                <a:tab pos="452120" algn="l"/>
              </a:tabLst>
            </a:pPr>
            <a:endParaRPr sz="28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95" y="3362961"/>
            <a:ext cx="2161540" cy="18567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6912" y="5316883"/>
            <a:ext cx="2016760" cy="20167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50850" y="3298174"/>
            <a:ext cx="2593339" cy="19024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74848" y="5380383"/>
            <a:ext cx="2522220" cy="1889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32" y="1016381"/>
            <a:ext cx="4561205" cy="1926168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53060" indent="-340360">
              <a:lnSpc>
                <a:spcPct val="100000"/>
              </a:lnSpc>
              <a:spcBef>
                <a:spcPts val="1200"/>
              </a:spcBef>
              <a:buSzPct val="44444"/>
              <a:buFont typeface="Wingdings"/>
              <a:buChar char=""/>
              <a:tabLst>
                <a:tab pos="353060" algn="l"/>
              </a:tabLst>
            </a:pPr>
            <a:r>
              <a:rPr sz="3600" dirty="0" err="1">
                <a:latin typeface="Arial MT"/>
                <a:cs typeface="Arial MT"/>
              </a:rPr>
              <a:t>Simetria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bilateral</a:t>
            </a:r>
            <a:endParaRPr sz="3600" dirty="0">
              <a:latin typeface="Arial MT"/>
              <a:cs typeface="Arial MT"/>
            </a:endParaRPr>
          </a:p>
          <a:p>
            <a:pPr marL="353060" marR="5080" indent="-340995">
              <a:lnSpc>
                <a:spcPts val="4020"/>
              </a:lnSpc>
              <a:spcBef>
                <a:spcPts val="1465"/>
              </a:spcBef>
              <a:buSzPct val="44444"/>
              <a:buFont typeface="Wingdings"/>
              <a:buChar char=""/>
              <a:tabLst>
                <a:tab pos="353060" algn="l"/>
                <a:tab pos="2566035" algn="l"/>
              </a:tabLst>
            </a:pPr>
            <a:r>
              <a:rPr sz="3600" spc="-10" dirty="0">
                <a:latin typeface="Arial MT"/>
                <a:cs typeface="Arial MT"/>
              </a:rPr>
              <a:t>Sistema</a:t>
            </a:r>
            <a:r>
              <a:rPr sz="3600" dirty="0">
                <a:latin typeface="Arial MT"/>
                <a:cs typeface="Arial MT"/>
              </a:rPr>
              <a:t>	</a:t>
            </a:r>
            <a:r>
              <a:rPr sz="3600" spc="-10" dirty="0">
                <a:latin typeface="Arial MT"/>
                <a:cs typeface="Arial MT"/>
              </a:rPr>
              <a:t>digestório completo</a:t>
            </a:r>
            <a:endParaRPr sz="36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059" y="1188720"/>
            <a:ext cx="2738119" cy="32131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9979" y="0"/>
              <a:ext cx="5354320" cy="87122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dirty="0"/>
              <a:t>Características</a:t>
            </a:r>
            <a:r>
              <a:rPr spc="-15" dirty="0"/>
              <a:t> </a:t>
            </a:r>
            <a:r>
              <a:rPr spc="-10" dirty="0"/>
              <a:t>gerais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4140" y="4787900"/>
            <a:ext cx="3743960" cy="2494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03200" y="1175321"/>
            <a:ext cx="9878060" cy="154080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584200" marR="5080" indent="-572135">
              <a:lnSpc>
                <a:spcPts val="3360"/>
              </a:lnSpc>
              <a:spcBef>
                <a:spcPts val="414"/>
              </a:spcBef>
              <a:buClr>
                <a:srgbClr val="000000"/>
              </a:buClr>
              <a:buFont typeface="Wingdings"/>
              <a:buChar char=""/>
              <a:tabLst>
                <a:tab pos="584200" algn="l"/>
                <a:tab pos="2227580" algn="l"/>
                <a:tab pos="4821555" algn="l"/>
                <a:tab pos="5472430" algn="l"/>
              </a:tabLst>
            </a:pPr>
            <a:r>
              <a:rPr i="1" spc="-10" dirty="0">
                <a:solidFill>
                  <a:srgbClr val="FF0000"/>
                </a:solidFill>
                <a:latin typeface="Arial"/>
                <a:cs typeface="Arial"/>
              </a:rPr>
              <a:t>Cabeça</a:t>
            </a:r>
            <a:r>
              <a:rPr spc="-10" dirty="0">
                <a:solidFill>
                  <a:srgbClr val="FF0000"/>
                </a:solidFill>
              </a:rPr>
              <a:t>: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lang="pt-BR" spc="-10" dirty="0"/>
              <a:t>Abriga órgãos dos sentidos</a:t>
            </a:r>
            <a:endParaRPr spc="-10" dirty="0"/>
          </a:p>
          <a:p>
            <a:pPr marL="584200" marR="6350" indent="-572135">
              <a:lnSpc>
                <a:spcPts val="3340"/>
              </a:lnSpc>
              <a:spcBef>
                <a:spcPts val="795"/>
              </a:spcBef>
              <a:buClr>
                <a:srgbClr val="000000"/>
              </a:buClr>
              <a:buFont typeface="Wingdings"/>
              <a:buChar char=""/>
              <a:tabLst>
                <a:tab pos="584200" algn="l"/>
                <a:tab pos="1892300" algn="l"/>
                <a:tab pos="3533775" algn="l"/>
                <a:tab pos="5240655" algn="l"/>
                <a:tab pos="5853430" algn="l"/>
              </a:tabLst>
            </a:pPr>
            <a:r>
              <a:rPr i="1" spc="-10" dirty="0">
                <a:solidFill>
                  <a:srgbClr val="FF0000"/>
                </a:solidFill>
                <a:latin typeface="Arial"/>
                <a:cs typeface="Arial"/>
              </a:rPr>
              <a:t>Massa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i="1" spc="-10" dirty="0">
                <a:solidFill>
                  <a:srgbClr val="FF0000"/>
                </a:solidFill>
                <a:latin typeface="Arial"/>
                <a:cs typeface="Arial"/>
              </a:rPr>
              <a:t>Visceral</a:t>
            </a:r>
            <a:r>
              <a:rPr spc="-10" dirty="0">
                <a:solidFill>
                  <a:srgbClr val="FF0000"/>
                </a:solidFill>
              </a:rPr>
              <a:t>: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lang="pt-BR" spc="-10" dirty="0"/>
              <a:t>Abriga os </a:t>
            </a:r>
            <a:r>
              <a:rPr dirty="0" err="1"/>
              <a:t>órgãos</a:t>
            </a:r>
            <a:r>
              <a:rPr spc="-25" dirty="0"/>
              <a:t> </a:t>
            </a:r>
            <a:r>
              <a:rPr spc="-10" dirty="0" err="1"/>
              <a:t>internos</a:t>
            </a:r>
            <a:r>
              <a:rPr lang="pt-BR" spc="-10" dirty="0"/>
              <a:t>.</a:t>
            </a:r>
            <a:endParaRPr spc="-10" dirty="0"/>
          </a:p>
          <a:p>
            <a:pPr marL="584200" marR="8890" indent="-572135">
              <a:lnSpc>
                <a:spcPts val="3340"/>
              </a:lnSpc>
              <a:spcBef>
                <a:spcPts val="825"/>
              </a:spcBef>
              <a:buClr>
                <a:srgbClr val="000000"/>
              </a:buClr>
              <a:buFont typeface="Wingdings"/>
              <a:buChar char=""/>
              <a:tabLst>
                <a:tab pos="584200" algn="l"/>
              </a:tabLst>
            </a:pP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Pé</a:t>
            </a:r>
            <a:r>
              <a:rPr dirty="0">
                <a:solidFill>
                  <a:srgbClr val="FF0000"/>
                </a:solidFill>
              </a:rPr>
              <a:t>:</a:t>
            </a:r>
            <a:r>
              <a:rPr spc="35" dirty="0">
                <a:solidFill>
                  <a:srgbClr val="FF0000"/>
                </a:solidFill>
              </a:rPr>
              <a:t> </a:t>
            </a:r>
            <a:r>
              <a:rPr lang="pt-BR" dirty="0"/>
              <a:t>Auxilia na </a:t>
            </a:r>
            <a:r>
              <a:rPr dirty="0" err="1"/>
              <a:t>fixação</a:t>
            </a:r>
            <a:r>
              <a:rPr spc="30" dirty="0"/>
              <a:t> </a:t>
            </a:r>
            <a:r>
              <a:rPr spc="-25" dirty="0"/>
              <a:t>ou </a:t>
            </a:r>
            <a:r>
              <a:rPr spc="-10" dirty="0"/>
              <a:t>deslocamento.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79" y="0"/>
              <a:ext cx="4262120" cy="8712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100"/>
              </a:spcBef>
            </a:pPr>
            <a:r>
              <a:rPr dirty="0"/>
              <a:t>Divisão </a:t>
            </a:r>
            <a:r>
              <a:rPr spc="-10" dirty="0"/>
              <a:t>Corporal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0520" y="3324225"/>
            <a:ext cx="6840220" cy="3286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420" y="871537"/>
            <a:ext cx="9421495" cy="84510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35280" marR="5715" indent="-323215" algn="just">
              <a:lnSpc>
                <a:spcPts val="3140"/>
              </a:lnSpc>
              <a:spcBef>
                <a:spcPts val="390"/>
              </a:spcBef>
              <a:buSzPct val="44642"/>
              <a:buFont typeface="Wingdings"/>
              <a:buChar char=""/>
              <a:tabLst>
                <a:tab pos="335280" algn="l"/>
              </a:tabLst>
            </a:pPr>
            <a:r>
              <a:rPr sz="2800" dirty="0">
                <a:latin typeface="Arial MT"/>
                <a:cs typeface="Arial MT"/>
              </a:rPr>
              <a:t>A</a:t>
            </a:r>
            <a:r>
              <a:rPr sz="2800" spc="-1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maioria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dos moluscos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apresenta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uma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língua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raspadora </a:t>
            </a:r>
            <a:r>
              <a:rPr sz="2800" dirty="0">
                <a:latin typeface="Arial MT"/>
                <a:cs typeface="Arial MT"/>
              </a:rPr>
              <a:t>denominada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RÁDULA.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3300" y="3552825"/>
            <a:ext cx="4500880" cy="37795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342" y="2028825"/>
            <a:ext cx="3782060" cy="37795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6079" y="0"/>
              <a:ext cx="4262120" cy="87122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100"/>
              </a:spcBef>
            </a:pPr>
            <a:r>
              <a:rPr dirty="0"/>
              <a:t>Divisão </a:t>
            </a:r>
            <a:r>
              <a:rPr spc="-10" dirty="0"/>
              <a:t>Corporal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57" y="830262"/>
            <a:ext cx="9428480" cy="331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indent="-322580">
              <a:lnSpc>
                <a:spcPts val="3710"/>
              </a:lnSpc>
              <a:spcBef>
                <a:spcPts val="100"/>
              </a:spcBef>
              <a:buSzPct val="45312"/>
              <a:buFont typeface="Wingdings"/>
              <a:buChar char=""/>
              <a:tabLst>
                <a:tab pos="335280" algn="l"/>
              </a:tabLst>
            </a:pPr>
            <a:r>
              <a:rPr sz="3200" dirty="0" err="1">
                <a:latin typeface="Arial MT"/>
                <a:cs typeface="Arial MT"/>
              </a:rPr>
              <a:t>Apresentam</a:t>
            </a:r>
            <a:r>
              <a:rPr sz="3200" spc="140" dirty="0">
                <a:latin typeface="Arial MT"/>
                <a:cs typeface="Arial MT"/>
              </a:rPr>
              <a:t> </a:t>
            </a:r>
            <a:r>
              <a:rPr lang="pt-BR" sz="3200" spc="140" dirty="0">
                <a:latin typeface="Arial MT"/>
                <a:cs typeface="Arial MT"/>
              </a:rPr>
              <a:t>células </a:t>
            </a:r>
            <a:r>
              <a:rPr sz="3200" spc="-10" dirty="0" err="1">
                <a:latin typeface="Arial MT"/>
                <a:cs typeface="Arial MT"/>
              </a:rPr>
              <a:t>denominada</a:t>
            </a:r>
            <a:r>
              <a:rPr lang="pt-BR" sz="3200" spc="-10" dirty="0">
                <a:latin typeface="Arial MT"/>
                <a:cs typeface="Arial MT"/>
              </a:rPr>
              <a:t>s de </a:t>
            </a:r>
            <a:r>
              <a:rPr sz="3200" i="1" dirty="0" err="1">
                <a:latin typeface="Arial"/>
                <a:cs typeface="Arial"/>
              </a:rPr>
              <a:t>manto</a:t>
            </a:r>
            <a:r>
              <a:rPr sz="3200" i="1" dirty="0">
                <a:latin typeface="Arial"/>
                <a:cs typeface="Arial"/>
              </a:rPr>
              <a:t>, </a:t>
            </a:r>
            <a:r>
              <a:rPr sz="3200" dirty="0" err="1">
                <a:latin typeface="Arial MT"/>
                <a:cs typeface="Arial MT"/>
              </a:rPr>
              <a:t>responsáve</a:t>
            </a:r>
            <a:r>
              <a:rPr lang="pt-BR" sz="3200" dirty="0" err="1">
                <a:latin typeface="Arial MT"/>
                <a:cs typeface="Arial MT"/>
              </a:rPr>
              <a:t>is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pela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formação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concha.</a:t>
            </a:r>
            <a:endParaRPr sz="3200" dirty="0">
              <a:latin typeface="Arial MT"/>
              <a:cs typeface="Arial MT"/>
            </a:endParaRPr>
          </a:p>
          <a:p>
            <a:pPr marL="335280" indent="-322580">
              <a:lnSpc>
                <a:spcPct val="100000"/>
              </a:lnSpc>
              <a:spcBef>
                <a:spcPts val="1120"/>
              </a:spcBef>
              <a:buSzPct val="45312"/>
              <a:buFont typeface="Wingdings"/>
              <a:buChar char=""/>
              <a:tabLst>
                <a:tab pos="335280" algn="l"/>
              </a:tabLst>
            </a:pPr>
            <a:r>
              <a:rPr sz="3200" dirty="0">
                <a:latin typeface="Arial MT"/>
                <a:cs typeface="Arial MT"/>
              </a:rPr>
              <a:t>Os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moluscos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podem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ou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não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apresentar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concha.</a:t>
            </a:r>
            <a:endParaRPr sz="3200" dirty="0">
              <a:latin typeface="Arial MT"/>
              <a:cs typeface="Arial MT"/>
            </a:endParaRPr>
          </a:p>
          <a:p>
            <a:pPr marL="622300" lvl="1" indent="-276860">
              <a:lnSpc>
                <a:spcPct val="100000"/>
              </a:lnSpc>
              <a:spcBef>
                <a:spcPts val="1145"/>
              </a:spcBef>
              <a:buSzPct val="45312"/>
              <a:buFont typeface="Courier New"/>
              <a:buChar char="o"/>
              <a:tabLst>
                <a:tab pos="622300" algn="l"/>
              </a:tabLst>
            </a:pPr>
            <a:r>
              <a:rPr sz="3200" dirty="0">
                <a:latin typeface="Arial MT"/>
                <a:cs typeface="Arial MT"/>
              </a:rPr>
              <a:t>O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polvo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lesma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não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apresentam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concha;</a:t>
            </a:r>
            <a:endParaRPr sz="3200" dirty="0">
              <a:latin typeface="Arial MT"/>
              <a:cs typeface="Arial MT"/>
            </a:endParaRPr>
          </a:p>
          <a:p>
            <a:pPr marL="622300" marR="5080" lvl="1" indent="-276860">
              <a:lnSpc>
                <a:spcPts val="3579"/>
              </a:lnSpc>
              <a:spcBef>
                <a:spcPts val="1455"/>
              </a:spcBef>
              <a:buSzPct val="45312"/>
              <a:buFont typeface="Courier New"/>
              <a:buChar char="o"/>
              <a:tabLst>
                <a:tab pos="622300" algn="l"/>
                <a:tab pos="2400935" algn="l"/>
                <a:tab pos="4714875" algn="l"/>
                <a:tab pos="5680710" algn="l"/>
                <a:tab pos="7164705" algn="l"/>
                <a:tab pos="8825865" algn="l"/>
              </a:tabLst>
            </a:pPr>
            <a:r>
              <a:rPr sz="3200" spc="-10" dirty="0">
                <a:latin typeface="Arial MT"/>
                <a:cs typeface="Arial MT"/>
              </a:rPr>
              <a:t>Caracóis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apresentam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25" dirty="0">
                <a:latin typeface="Arial MT"/>
                <a:cs typeface="Arial MT"/>
              </a:rPr>
              <a:t>uma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concha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formada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25" dirty="0">
                <a:latin typeface="Arial MT"/>
                <a:cs typeface="Arial MT"/>
              </a:rPr>
              <a:t>por </a:t>
            </a:r>
            <a:r>
              <a:rPr sz="3200" dirty="0">
                <a:latin typeface="Arial MT"/>
                <a:cs typeface="Arial MT"/>
              </a:rPr>
              <a:t>apenas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 err="1">
                <a:latin typeface="Arial MT"/>
                <a:cs typeface="Arial MT"/>
              </a:rPr>
              <a:t>uma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 err="1">
                <a:latin typeface="Arial MT"/>
                <a:cs typeface="Arial MT"/>
              </a:rPr>
              <a:t>peça</a:t>
            </a:r>
            <a:r>
              <a:rPr lang="pt-BR" sz="3200" dirty="0">
                <a:latin typeface="Arial MT"/>
                <a:cs typeface="Arial MT"/>
              </a:rPr>
              <a:t> (</a:t>
            </a:r>
            <a:r>
              <a:rPr lang="pt-BR" sz="3200" dirty="0" err="1">
                <a:latin typeface="Arial MT"/>
                <a:cs typeface="Arial MT"/>
              </a:rPr>
              <a:t>uni</a:t>
            </a:r>
            <a:r>
              <a:rPr lang="pt-BR" sz="3200" spc="-10" dirty="0" err="1">
                <a:latin typeface="Arial MT"/>
                <a:cs typeface="Arial MT"/>
              </a:rPr>
              <a:t>valva</a:t>
            </a:r>
            <a:r>
              <a:rPr lang="pt-BR" sz="3200" spc="-10" dirty="0">
                <a:latin typeface="Arial MT"/>
                <a:cs typeface="Arial MT"/>
              </a:rPr>
              <a:t>)</a:t>
            </a:r>
            <a:r>
              <a:rPr sz="3200" spc="-10" dirty="0">
                <a:latin typeface="Arial MT"/>
                <a:cs typeface="Arial MT"/>
              </a:rPr>
              <a:t>;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7900" y="4263072"/>
            <a:ext cx="62919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8980" algn="l"/>
                <a:tab pos="3642995" algn="l"/>
                <a:tab pos="5466715" algn="l"/>
                <a:tab pos="6391910" algn="l"/>
              </a:tabLst>
            </a:pPr>
            <a:r>
              <a:rPr sz="3200" spc="-10" dirty="0">
                <a:latin typeface="Arial MT"/>
                <a:cs typeface="Arial MT"/>
              </a:rPr>
              <a:t>possuem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lang="pt-BR" sz="3200" dirty="0">
                <a:latin typeface="Arial MT"/>
                <a:cs typeface="Arial MT"/>
              </a:rPr>
              <a:t>2 </a:t>
            </a:r>
            <a:r>
              <a:rPr sz="3200" spc="-10" dirty="0">
                <a:latin typeface="Arial MT"/>
                <a:cs typeface="Arial MT"/>
              </a:rPr>
              <a:t>concha</a:t>
            </a:r>
            <a:r>
              <a:rPr lang="pt-BR" sz="3200" spc="-10" dirty="0">
                <a:latin typeface="Arial MT"/>
                <a:cs typeface="Arial MT"/>
              </a:rPr>
              <a:t>s (bivalves) 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lang="pt-BR" sz="3200" spc="-25" dirty="0">
                <a:latin typeface="Arial MT"/>
                <a:cs typeface="Arial MT"/>
              </a:rPr>
              <a:t> 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915" y="4263072"/>
            <a:ext cx="3029585" cy="51744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8925" marR="5080" indent="-276860">
              <a:lnSpc>
                <a:spcPts val="3579"/>
              </a:lnSpc>
              <a:spcBef>
                <a:spcPts val="434"/>
              </a:spcBef>
              <a:buSzPct val="45312"/>
              <a:buFont typeface="Courier New"/>
              <a:buChar char="o"/>
              <a:tabLst>
                <a:tab pos="288925" algn="l"/>
              </a:tabLst>
            </a:pPr>
            <a:r>
              <a:rPr sz="3200" spc="-10" dirty="0" err="1">
                <a:latin typeface="Arial MT"/>
                <a:cs typeface="Arial MT"/>
              </a:rPr>
              <a:t>Ostras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lang="pt-BR" sz="3200" spc="-10" dirty="0">
                <a:latin typeface="Arial MT"/>
                <a:cs typeface="Arial MT"/>
              </a:rPr>
              <a:t>peças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8616" y="5350446"/>
            <a:ext cx="7421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5560" algn="l"/>
                <a:tab pos="3787775" algn="l"/>
                <a:tab pos="5520055" algn="l"/>
                <a:tab pos="7181850" algn="l"/>
              </a:tabLst>
            </a:pPr>
            <a:r>
              <a:rPr sz="3200" dirty="0">
                <a:latin typeface="Arial MT"/>
                <a:cs typeface="Arial MT"/>
              </a:rPr>
              <a:t>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3775" y="5803265"/>
            <a:ext cx="6952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 MT"/>
                <a:cs typeface="Arial MT"/>
              </a:rPr>
              <a:t>.</a:t>
            </a:r>
            <a:endParaRPr sz="3200" dirty="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79" y="0"/>
              <a:ext cx="4262120" cy="8712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100"/>
              </a:spcBef>
            </a:pPr>
            <a:r>
              <a:rPr dirty="0"/>
              <a:t>Divisão </a:t>
            </a:r>
            <a:r>
              <a:rPr spc="-10" dirty="0"/>
              <a:t>Corporal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739" y="360680"/>
            <a:ext cx="6479540" cy="5669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907" y="6143376"/>
            <a:ext cx="9710420" cy="1211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7900"/>
              </a:lnSpc>
              <a:spcBef>
                <a:spcPts val="105"/>
              </a:spcBef>
            </a:pPr>
            <a:r>
              <a:rPr sz="2200" dirty="0">
                <a:latin typeface="Arial MT"/>
                <a:cs typeface="Arial MT"/>
              </a:rPr>
              <a:t>Na</a:t>
            </a:r>
            <a:r>
              <a:rPr sz="2200" spc="-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ilustração,</a:t>
            </a:r>
            <a:r>
              <a:rPr sz="2200" spc="-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podemos</a:t>
            </a:r>
            <a:r>
              <a:rPr sz="2200" spc="-2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observar</a:t>
            </a:r>
            <a:r>
              <a:rPr sz="2200" spc="-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ostra</a:t>
            </a:r>
            <a:r>
              <a:rPr sz="2200" spc="-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com</a:t>
            </a:r>
            <a:r>
              <a:rPr sz="2200" spc="-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concha</a:t>
            </a:r>
            <a:r>
              <a:rPr sz="2200" spc="-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formada</a:t>
            </a:r>
            <a:r>
              <a:rPr sz="2200" spc="-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por</a:t>
            </a:r>
            <a:r>
              <a:rPr sz="2200" spc="-25" dirty="0">
                <a:latin typeface="Arial MT"/>
                <a:cs typeface="Arial MT"/>
              </a:rPr>
              <a:t>  </a:t>
            </a:r>
            <a:r>
              <a:rPr sz="2200" spc="-20" dirty="0">
                <a:latin typeface="Arial MT"/>
                <a:cs typeface="Arial MT"/>
              </a:rPr>
              <a:t>duas </a:t>
            </a:r>
            <a:r>
              <a:rPr sz="2200" dirty="0">
                <a:latin typeface="Arial MT"/>
                <a:cs typeface="Arial MT"/>
              </a:rPr>
              <a:t>valvas,</a:t>
            </a:r>
            <a:r>
              <a:rPr sz="2200" spc="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caramujo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concha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formada</a:t>
            </a:r>
            <a:r>
              <a:rPr sz="2200" spc="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por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uma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valva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polvo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desprovido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concha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347" y="1400619"/>
            <a:ext cx="8148320" cy="322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4620" marR="5080" indent="-2662555">
              <a:lnSpc>
                <a:spcPct val="120500"/>
              </a:lnSpc>
              <a:spcBef>
                <a:spcPts val="100"/>
              </a:spcBef>
            </a:pPr>
            <a:r>
              <a:rPr sz="4400" b="0" dirty="0">
                <a:solidFill>
                  <a:srgbClr val="000000"/>
                </a:solidFill>
                <a:latin typeface="Impact"/>
                <a:cs typeface="Impact"/>
              </a:rPr>
              <a:t>Branquial</a:t>
            </a:r>
            <a:r>
              <a:rPr sz="4400" dirty="0">
                <a:solidFill>
                  <a:srgbClr val="000000"/>
                </a:solidFill>
              </a:rPr>
              <a:t>:</a:t>
            </a:r>
            <a:r>
              <a:rPr sz="4400" spc="-70" dirty="0">
                <a:solidFill>
                  <a:srgbClr val="000000"/>
                </a:solidFill>
              </a:rPr>
              <a:t> </a:t>
            </a: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moluscos</a:t>
            </a:r>
            <a:r>
              <a:rPr sz="4400" i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spc="-10" dirty="0">
                <a:solidFill>
                  <a:srgbClr val="000000"/>
                </a:solidFill>
                <a:latin typeface="Arial"/>
                <a:cs typeface="Arial"/>
              </a:rPr>
              <a:t>aquáticos</a:t>
            </a:r>
            <a:r>
              <a:rPr sz="4400" spc="-10" dirty="0">
                <a:solidFill>
                  <a:srgbClr val="000000"/>
                </a:solidFill>
              </a:rPr>
              <a:t>. </a:t>
            </a:r>
            <a:r>
              <a:rPr sz="4400" dirty="0">
                <a:solidFill>
                  <a:srgbClr val="000000"/>
                </a:solidFill>
              </a:rPr>
              <a:t>ex.:</a:t>
            </a:r>
            <a:r>
              <a:rPr sz="4400" spc="-50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ostras</a:t>
            </a:r>
            <a:endParaRPr sz="4400">
              <a:latin typeface="Arial"/>
              <a:cs typeface="Arial"/>
            </a:endParaRPr>
          </a:p>
          <a:p>
            <a:pPr marL="2535555" marR="38100" indent="-2493010">
              <a:lnSpc>
                <a:spcPts val="6360"/>
              </a:lnSpc>
            </a:pPr>
            <a:r>
              <a:rPr sz="4400" b="0" dirty="0">
                <a:solidFill>
                  <a:srgbClr val="000000"/>
                </a:solidFill>
                <a:latin typeface="Impact"/>
                <a:cs typeface="Impact"/>
              </a:rPr>
              <a:t>Pulmonar</a:t>
            </a:r>
            <a:r>
              <a:rPr sz="4400" dirty="0">
                <a:solidFill>
                  <a:srgbClr val="000000"/>
                </a:solidFill>
              </a:rPr>
              <a:t>:</a:t>
            </a:r>
            <a:r>
              <a:rPr sz="4400" spc="-105" dirty="0">
                <a:solidFill>
                  <a:srgbClr val="000000"/>
                </a:solidFill>
              </a:rPr>
              <a:t> </a:t>
            </a: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moluscos</a:t>
            </a:r>
            <a:r>
              <a:rPr sz="4400" i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spc="-10" dirty="0">
                <a:solidFill>
                  <a:srgbClr val="000000"/>
                </a:solidFill>
                <a:latin typeface="Arial"/>
                <a:cs typeface="Arial"/>
              </a:rPr>
              <a:t>terrestres</a:t>
            </a:r>
            <a:r>
              <a:rPr sz="4400" spc="-10" dirty="0">
                <a:solidFill>
                  <a:srgbClr val="000000"/>
                </a:solidFill>
              </a:rPr>
              <a:t>. </a:t>
            </a:r>
            <a:r>
              <a:rPr sz="4400" dirty="0">
                <a:solidFill>
                  <a:srgbClr val="000000"/>
                </a:solidFill>
              </a:rPr>
              <a:t>ex.:</a:t>
            </a:r>
            <a:r>
              <a:rPr sz="4400" spc="-50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caracol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247" y="4533872"/>
            <a:ext cx="8425180" cy="1572895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4400" dirty="0">
                <a:latin typeface="Impact"/>
                <a:cs typeface="Impact"/>
              </a:rPr>
              <a:t>Cutânea</a:t>
            </a:r>
            <a:r>
              <a:rPr sz="4400" b="1" dirty="0">
                <a:latin typeface="Arial"/>
                <a:cs typeface="Arial"/>
              </a:rPr>
              <a:t>:</a:t>
            </a:r>
            <a:r>
              <a:rPr sz="4400" b="1" spc="-150" dirty="0">
                <a:latin typeface="Arial"/>
                <a:cs typeface="Arial"/>
              </a:rPr>
              <a:t> </a:t>
            </a:r>
            <a:r>
              <a:rPr sz="4400" b="1" i="1" dirty="0">
                <a:latin typeface="Arial"/>
                <a:cs typeface="Arial"/>
              </a:rPr>
              <a:t>moluscos</a:t>
            </a:r>
            <a:r>
              <a:rPr sz="4400" b="1" i="1" spc="-85" dirty="0">
                <a:latin typeface="Arial"/>
                <a:cs typeface="Arial"/>
              </a:rPr>
              <a:t> </a:t>
            </a:r>
            <a:r>
              <a:rPr sz="4400" b="1" i="1" dirty="0">
                <a:latin typeface="Arial"/>
                <a:cs typeface="Arial"/>
              </a:rPr>
              <a:t>sem</a:t>
            </a:r>
            <a:r>
              <a:rPr sz="4400" b="1" i="1" spc="-110" dirty="0">
                <a:latin typeface="Arial"/>
                <a:cs typeface="Arial"/>
              </a:rPr>
              <a:t> </a:t>
            </a:r>
            <a:r>
              <a:rPr sz="4400" b="1" i="1" spc="-10" dirty="0">
                <a:latin typeface="Arial"/>
                <a:cs typeface="Arial"/>
              </a:rPr>
              <a:t>concha</a:t>
            </a:r>
            <a:r>
              <a:rPr sz="4400" b="1" spc="-10" dirty="0">
                <a:latin typeface="Arial"/>
                <a:cs typeface="Arial"/>
              </a:rPr>
              <a:t>.</a:t>
            </a:r>
            <a:endParaRPr sz="4400">
              <a:latin typeface="Arial"/>
              <a:cs typeface="Arial"/>
            </a:endParaRPr>
          </a:p>
          <a:p>
            <a:pPr marR="194945" algn="ctr">
              <a:lnSpc>
                <a:spcPct val="100000"/>
              </a:lnSpc>
              <a:spcBef>
                <a:spcPts val="1160"/>
              </a:spcBef>
            </a:pPr>
            <a:r>
              <a:rPr sz="3600" b="1" dirty="0">
                <a:latin typeface="Arial"/>
                <a:cs typeface="Arial"/>
              </a:rPr>
              <a:t>ex.: </a:t>
            </a:r>
            <a:r>
              <a:rPr sz="3600" b="1" spc="-10" dirty="0">
                <a:latin typeface="Arial"/>
                <a:cs typeface="Arial"/>
              </a:rPr>
              <a:t>Lesma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2979" y="0"/>
              <a:ext cx="3068320" cy="8712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796410" y="-20954"/>
            <a:ext cx="2490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Respiração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45" y="851933"/>
            <a:ext cx="9495155" cy="226408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35280" indent="-322580">
              <a:lnSpc>
                <a:spcPct val="100000"/>
              </a:lnSpc>
              <a:spcBef>
                <a:spcPts val="855"/>
              </a:spcBef>
              <a:buSzPct val="45000"/>
              <a:buFont typeface="Wingdings"/>
              <a:buChar char=""/>
              <a:tabLst>
                <a:tab pos="335280" algn="l"/>
              </a:tabLst>
            </a:pPr>
            <a:r>
              <a:rPr sz="3000" dirty="0">
                <a:latin typeface="Arial MT"/>
                <a:cs typeface="Arial MT"/>
              </a:rPr>
              <a:t>Exclusivamente</a:t>
            </a:r>
            <a:r>
              <a:rPr sz="3000" spc="-8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sexuada.</a:t>
            </a:r>
            <a:endParaRPr sz="3000" dirty="0">
              <a:latin typeface="Arial MT"/>
              <a:cs typeface="Arial MT"/>
            </a:endParaRPr>
          </a:p>
          <a:p>
            <a:pPr marL="335280" indent="-322580">
              <a:lnSpc>
                <a:spcPct val="100000"/>
              </a:lnSpc>
              <a:spcBef>
                <a:spcPts val="760"/>
              </a:spcBef>
              <a:buSzPct val="45000"/>
              <a:buFont typeface="Wingdings"/>
              <a:buChar char=""/>
              <a:tabLst>
                <a:tab pos="335280" algn="l"/>
              </a:tabLst>
            </a:pPr>
            <a:r>
              <a:rPr sz="3000" dirty="0">
                <a:latin typeface="Arial MT"/>
                <a:cs typeface="Arial MT"/>
              </a:rPr>
              <a:t>Sexos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separados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(maioria)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ou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hermafroditas.</a:t>
            </a:r>
            <a:endParaRPr sz="3000" dirty="0">
              <a:latin typeface="Arial MT"/>
              <a:cs typeface="Arial MT"/>
            </a:endParaRPr>
          </a:p>
          <a:p>
            <a:pPr marL="335280" indent="-322580">
              <a:lnSpc>
                <a:spcPct val="100000"/>
              </a:lnSpc>
              <a:spcBef>
                <a:spcPts val="740"/>
              </a:spcBef>
              <a:buSzPct val="45000"/>
              <a:buFont typeface="Wingdings"/>
              <a:buChar char=""/>
              <a:tabLst>
                <a:tab pos="335280" algn="l"/>
              </a:tabLst>
            </a:pPr>
            <a:r>
              <a:rPr sz="3000" dirty="0">
                <a:latin typeface="Arial MT"/>
                <a:cs typeface="Arial MT"/>
              </a:rPr>
              <a:t>A</a:t>
            </a:r>
            <a:r>
              <a:rPr sz="3000" spc="-18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fecundação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pode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ser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interna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ou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externa.</a:t>
            </a:r>
            <a:endParaRPr sz="3000" dirty="0">
              <a:latin typeface="Arial MT"/>
              <a:cs typeface="Arial MT"/>
            </a:endParaRPr>
          </a:p>
          <a:p>
            <a:pPr marL="335280" marR="5080" indent="-323215">
              <a:lnSpc>
                <a:spcPts val="3360"/>
              </a:lnSpc>
              <a:spcBef>
                <a:spcPts val="1055"/>
              </a:spcBef>
              <a:buSzPct val="45000"/>
              <a:buFont typeface="Wingdings"/>
              <a:buChar char=""/>
              <a:tabLst>
                <a:tab pos="335280" algn="l"/>
              </a:tabLst>
            </a:pPr>
            <a:r>
              <a:rPr sz="3000" dirty="0">
                <a:latin typeface="Arial MT"/>
                <a:cs typeface="Arial MT"/>
              </a:rPr>
              <a:t>O</a:t>
            </a:r>
            <a:r>
              <a:rPr sz="3000" spc="1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desenvolvimento</a:t>
            </a:r>
            <a:r>
              <a:rPr sz="3000" spc="9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pode</a:t>
            </a:r>
            <a:r>
              <a:rPr sz="3000" spc="8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ser</a:t>
            </a:r>
            <a:r>
              <a:rPr sz="3000" spc="8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direto</a:t>
            </a:r>
            <a:r>
              <a:rPr sz="3000" spc="90" dirty="0">
                <a:latin typeface="Arial MT"/>
                <a:cs typeface="Arial MT"/>
              </a:rPr>
              <a:t> </a:t>
            </a:r>
            <a:r>
              <a:rPr sz="3000" dirty="0" err="1">
                <a:latin typeface="Arial MT"/>
                <a:cs typeface="Arial MT"/>
              </a:rPr>
              <a:t>ou</a:t>
            </a:r>
            <a:r>
              <a:rPr sz="3000" spc="90" dirty="0">
                <a:latin typeface="Arial MT"/>
                <a:cs typeface="Arial MT"/>
              </a:rPr>
              <a:t> </a:t>
            </a:r>
            <a:r>
              <a:rPr sz="3000" dirty="0" err="1">
                <a:latin typeface="Arial MT"/>
                <a:cs typeface="Arial MT"/>
              </a:rPr>
              <a:t>indireto</a:t>
            </a:r>
            <a:r>
              <a:rPr sz="3000" spc="-10" dirty="0">
                <a:latin typeface="Arial MT"/>
                <a:cs typeface="Arial MT"/>
              </a:rPr>
              <a:t>.</a:t>
            </a:r>
            <a:endParaRPr sz="3000" dirty="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1379" y="0"/>
              <a:ext cx="3271520" cy="8712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Reprodução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859" y="3850640"/>
            <a:ext cx="4907280" cy="32740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44820" y="4239260"/>
            <a:ext cx="4221480" cy="24968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369</Words>
  <Application>Microsoft Office PowerPoint</Application>
  <PresentationFormat>Personalizar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MT</vt:lpstr>
      <vt:lpstr>Courier New</vt:lpstr>
      <vt:lpstr>Impact</vt:lpstr>
      <vt:lpstr>Wingdings</vt:lpstr>
      <vt:lpstr>Office Theme</vt:lpstr>
      <vt:lpstr>MOLUSCOS CAP 9 </vt:lpstr>
      <vt:lpstr>Características gerais</vt:lpstr>
      <vt:lpstr>Características gerais</vt:lpstr>
      <vt:lpstr>Divisão Corporal</vt:lpstr>
      <vt:lpstr>Divisão Corporal</vt:lpstr>
      <vt:lpstr>Divisão Corporal</vt:lpstr>
      <vt:lpstr>Apresentação do PowerPoint</vt:lpstr>
      <vt:lpstr>Branquial: moluscos aquáticos. ex.: ostras Pulmonar: moluscos terrestres. ex.: caracol</vt:lpstr>
      <vt:lpstr>Reprodução</vt:lpstr>
      <vt:lpstr>Gastrópodes</vt:lpstr>
      <vt:lpstr>Bivalves</vt:lpstr>
      <vt:lpstr>Cefalópodes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 MOLUSCOS</dc:title>
  <dc:creator>ANDRÉ VASCO</dc:creator>
  <cp:lastModifiedBy>Coordenacao fund II e Ens. Médio</cp:lastModifiedBy>
  <cp:revision>1</cp:revision>
  <dcterms:created xsi:type="dcterms:W3CDTF">2024-06-27T02:28:17Z</dcterms:created>
  <dcterms:modified xsi:type="dcterms:W3CDTF">2024-06-27T13:07:30Z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2024-06-27T00:00:00Z</vt:filetime>
  </property>
  <property fmtid="{D5CDD505-2E9C-101B-9397-08002B2CF9AE}" pid="5" name="Producer">
    <vt:lpwstr>Microsoft® PowerPoint® 2013</vt:lpwstr>
  </property>
</Properties>
</file>