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64" r:id="rId4"/>
    <p:sldId id="283" r:id="rId5"/>
    <p:sldId id="267" r:id="rId6"/>
    <p:sldId id="268" r:id="rId7"/>
    <p:sldId id="284" r:id="rId8"/>
    <p:sldId id="269" r:id="rId9"/>
    <p:sldId id="273" r:id="rId10"/>
    <p:sldId id="275" r:id="rId11"/>
    <p:sldId id="279" r:id="rId12"/>
    <p:sldId id="280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C7E-B694-416B-A733-8B3ABB2716A8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F37B-40D9-4652-8576-72F802B4BC6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2005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544525"/>
            <a:ext cx="283464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334617"/>
            <a:ext cx="8550910" cy="241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o de animais: nematódeos | Slides Biologia | Docsity">
            <a:extLst>
              <a:ext uri="{FF2B5EF4-FFF2-40B4-BE49-F238E27FC236}">
                <a16:creationId xmlns:a16="http://schemas.microsoft.com/office/drawing/2014/main" id="{8A9C368C-FEE9-AF91-204C-F4072FEA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25BB822-3A8E-F4AB-006F-6AD94EB38900}"/>
              </a:ext>
            </a:extLst>
          </p:cNvPr>
          <p:cNvSpPr/>
          <p:nvPr/>
        </p:nvSpPr>
        <p:spPr>
          <a:xfrm>
            <a:off x="1066800" y="152400"/>
            <a:ext cx="4724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80C607-6F56-FA03-39D2-F279DB9AAE3D}"/>
              </a:ext>
            </a:extLst>
          </p:cNvPr>
          <p:cNvSpPr txBox="1"/>
          <p:nvPr/>
        </p:nvSpPr>
        <p:spPr>
          <a:xfrm>
            <a:off x="-685800" y="2133600"/>
            <a:ext cx="914400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NEMATELMINTOS – CAP 8 – INVERTEBRADOS 1</a:t>
            </a:r>
          </a:p>
        </p:txBody>
      </p:sp>
    </p:spTree>
    <p:extLst>
      <p:ext uri="{BB962C8B-B14F-4D97-AF65-F5344CB8AC3E}">
        <p14:creationId xmlns:p14="http://schemas.microsoft.com/office/powerpoint/2010/main" val="150568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2CD00D-4524-DC97-25B0-D873BBA4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98C1950-CF13-4E74-B965-C4ABCF2B183B}"/>
              </a:ext>
            </a:extLst>
          </p:cNvPr>
          <p:cNvSpPr txBox="1"/>
          <p:nvPr/>
        </p:nvSpPr>
        <p:spPr>
          <a:xfrm>
            <a:off x="723900" y="5343279"/>
            <a:ext cx="7924800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Medidas</a:t>
            </a:r>
            <a:r>
              <a:rPr lang="pt-BR" sz="18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pt-BR"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profiláticas:</a:t>
            </a:r>
            <a:endParaRPr lang="pt-BR" sz="1800" dirty="0">
              <a:latin typeface="Arial MT"/>
              <a:cs typeface="Arial MT"/>
            </a:endParaRPr>
          </a:p>
          <a:p>
            <a:pPr marL="137795" indent="-125095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1800" dirty="0">
                <a:latin typeface="Arial MT"/>
                <a:cs typeface="Arial MT"/>
              </a:rPr>
              <a:t>Eliminar</a:t>
            </a:r>
            <a:r>
              <a:rPr lang="pt-BR" sz="1800" spc="-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focos</a:t>
            </a:r>
            <a:r>
              <a:rPr lang="pt-BR" sz="1800" spc="-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mosquito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transmissor,</a:t>
            </a:r>
            <a:r>
              <a:rPr lang="pt-BR" sz="1800" spc="-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usar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repelentes,</a:t>
            </a:r>
            <a:r>
              <a:rPr lang="pt-BR" sz="1800" spc="-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instalar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mosquiteiros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em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janelas;</a:t>
            </a:r>
            <a:endParaRPr lang="pt-BR" sz="1800" dirty="0">
              <a:latin typeface="Arial MT"/>
              <a:cs typeface="Arial MT"/>
            </a:endParaRPr>
          </a:p>
          <a:p>
            <a:pPr marL="134620" indent="-121920">
              <a:lnSpc>
                <a:spcPct val="100000"/>
              </a:lnSpc>
              <a:spcBef>
                <a:spcPts val="965"/>
              </a:spcBef>
              <a:buChar char="-"/>
              <a:tabLst>
                <a:tab pos="134620" algn="l"/>
              </a:tabLst>
            </a:pPr>
            <a:r>
              <a:rPr lang="pt-BR" sz="1800" dirty="0">
                <a:latin typeface="Arial MT"/>
                <a:cs typeface="Arial MT"/>
              </a:rPr>
              <a:t>Tratar</a:t>
            </a:r>
            <a:r>
              <a:rPr lang="pt-BR" sz="1800" spc="-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-5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doentes.</a:t>
            </a:r>
            <a:endParaRPr lang="pt-BR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0824" y="1127040"/>
            <a:ext cx="8784975" cy="369639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1600" dirty="0">
                <a:latin typeface="Arial MT"/>
                <a:cs typeface="Arial MT"/>
              </a:rPr>
              <a:t>- Causador</a:t>
            </a:r>
            <a:r>
              <a:rPr sz="1600" dirty="0">
                <a:latin typeface="Arial MT"/>
                <a:cs typeface="Arial MT"/>
              </a:rPr>
              <a:t>: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Enterobius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vermiculares;</a:t>
            </a:r>
            <a:endParaRPr sz="16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sz="1600" dirty="0">
                <a:latin typeface="Arial MT"/>
                <a:cs typeface="Arial MT"/>
              </a:rPr>
              <a:t>Hospedeiros: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apenas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humanos;</a:t>
            </a:r>
            <a:endParaRPr sz="1600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dirty="0">
                <a:latin typeface="Arial MT"/>
                <a:cs typeface="Arial MT"/>
              </a:rPr>
              <a:t>Local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parasitismo: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lang="pt-BR" sz="1600" spc="-35" dirty="0">
                <a:latin typeface="Arial MT"/>
                <a:cs typeface="Arial MT"/>
              </a:rPr>
              <a:t>I</a:t>
            </a:r>
            <a:r>
              <a:rPr sz="1600" dirty="0" err="1">
                <a:latin typeface="Arial MT"/>
                <a:cs typeface="Arial MT"/>
              </a:rPr>
              <a:t>ntestino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fêmeas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botam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ovos </a:t>
            </a:r>
            <a:r>
              <a:rPr sz="1600" dirty="0">
                <a:latin typeface="Arial MT"/>
                <a:cs typeface="Arial MT"/>
              </a:rPr>
              <a:t>na</a:t>
            </a:r>
            <a:r>
              <a:rPr sz="1600" spc="135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região</a:t>
            </a:r>
            <a:r>
              <a:rPr sz="1600" spc="13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anal,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causando</a:t>
            </a:r>
            <a:r>
              <a:rPr sz="1600" spc="130" dirty="0">
                <a:latin typeface="Arial MT"/>
                <a:cs typeface="Arial MT"/>
              </a:rPr>
              <a:t>  </a:t>
            </a:r>
            <a:r>
              <a:rPr sz="1600" dirty="0" err="1">
                <a:latin typeface="Arial MT"/>
                <a:cs typeface="Arial MT"/>
              </a:rPr>
              <a:t>muit</a:t>
            </a:r>
            <a:r>
              <a:rPr lang="pt-BR" sz="1600" dirty="0">
                <a:latin typeface="Arial MT"/>
                <a:cs typeface="Arial MT"/>
              </a:rPr>
              <a:t>a cosseira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135" dirty="0">
                <a:latin typeface="Arial MT"/>
                <a:cs typeface="Arial MT"/>
              </a:rPr>
              <a:t>  </a:t>
            </a:r>
            <a:endParaRPr lang="pt-BR" sz="1600" spc="135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spc="-10" dirty="0" err="1">
                <a:latin typeface="Arial MT"/>
                <a:cs typeface="Arial MT"/>
              </a:rPr>
              <a:t>Irritabilidade</a:t>
            </a:r>
            <a:r>
              <a:rPr sz="1600" spc="-10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diarreia,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náuseas,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emagrecimento,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vômitos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dores</a:t>
            </a:r>
            <a:r>
              <a:rPr sz="1600" spc="-10" dirty="0">
                <a:latin typeface="Arial MT"/>
                <a:cs typeface="Arial MT"/>
              </a:rPr>
              <a:t> abdominais </a:t>
            </a:r>
            <a:r>
              <a:rPr sz="1600" dirty="0">
                <a:latin typeface="Arial MT"/>
                <a:cs typeface="Arial MT"/>
              </a:rPr>
              <a:t>são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outros </a:t>
            </a:r>
            <a:r>
              <a:rPr sz="1600" spc="-10" dirty="0" err="1">
                <a:latin typeface="Arial MT"/>
                <a:cs typeface="Arial MT"/>
              </a:rPr>
              <a:t>sintomas</a:t>
            </a:r>
            <a:r>
              <a:rPr sz="1600" spc="-10" dirty="0">
                <a:latin typeface="Arial MT"/>
                <a:cs typeface="Arial MT"/>
              </a:rPr>
              <a:t>.</a:t>
            </a: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Medidas profiláticas: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Higiene pessoal, limpeza adequada de dormitórios, de roupas íntimas e de cama;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z="1600" dirty="0">
                <a:latin typeface="Arial MT"/>
                <a:cs typeface="Arial MT"/>
              </a:rPr>
              <a:t>Tratar os doentes.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433C8C-6DEB-2321-EDC4-92A7C68152C0}"/>
              </a:ext>
            </a:extLst>
          </p:cNvPr>
          <p:cNvSpPr txBox="1"/>
          <p:nvPr/>
        </p:nvSpPr>
        <p:spPr>
          <a:xfrm>
            <a:off x="325496" y="53340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Oxiurose (“Verme de criança”)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7A5F53B-8A9C-A1D8-B482-1075B773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71" y="114300"/>
            <a:ext cx="668885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AFC8F9F-0532-3915-B42D-F1BFA00B46E6}"/>
              </a:ext>
            </a:extLst>
          </p:cNvPr>
          <p:cNvSpPr/>
          <p:nvPr/>
        </p:nvSpPr>
        <p:spPr>
          <a:xfrm>
            <a:off x="2209800" y="2743200"/>
            <a:ext cx="990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422" y="1072293"/>
            <a:ext cx="8205977" cy="303865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V</a:t>
            </a:r>
            <a:r>
              <a:rPr sz="1600" dirty="0" err="1">
                <a:latin typeface="Arial MT"/>
                <a:cs typeface="Arial MT"/>
              </a:rPr>
              <a:t>ermes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corpo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cilíndrico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e </a:t>
            </a:r>
            <a:r>
              <a:rPr sz="1600" dirty="0" err="1">
                <a:latin typeface="Arial MT"/>
                <a:cs typeface="Arial MT"/>
              </a:rPr>
              <a:t>alongado</a:t>
            </a:r>
            <a:r>
              <a:rPr lang="pt-BR" sz="1600" dirty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  <a:p>
            <a:pPr marL="12700" marR="547370">
              <a:lnSpc>
                <a:spcPts val="2880"/>
              </a:lnSpc>
              <a:spcBef>
                <a:spcPts val="254"/>
              </a:spcBef>
              <a:buSzPct val="96875"/>
              <a:tabLst>
                <a:tab pos="140335" algn="l"/>
              </a:tabLst>
            </a:pPr>
            <a:r>
              <a:rPr lang="pt-BR" sz="1600" spc="-10" dirty="0">
                <a:latin typeface="Arial MT"/>
                <a:cs typeface="Arial MT"/>
              </a:rPr>
              <a:t>- A</a:t>
            </a:r>
            <a:r>
              <a:rPr sz="1600" spc="-10" dirty="0" err="1">
                <a:latin typeface="Arial MT"/>
                <a:cs typeface="Arial MT"/>
              </a:rPr>
              <a:t>presentam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 err="1">
                <a:latin typeface="Arial MT"/>
                <a:cs typeface="Arial MT"/>
              </a:rPr>
              <a:t>simetria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bilateral</a:t>
            </a:r>
            <a:r>
              <a:rPr lang="pt-BR" sz="1600" spc="-10" dirty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 MT"/>
                <a:cs typeface="Arial MT"/>
              </a:rPr>
              <a:t>-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Tubo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digestório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completo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(com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duas</a:t>
            </a:r>
            <a:r>
              <a:rPr lang="pt-BR" sz="1600" spc="-20" dirty="0">
                <a:latin typeface="Arial MT"/>
                <a:cs typeface="Arial MT"/>
              </a:rPr>
              <a:t> </a:t>
            </a:r>
            <a:r>
              <a:rPr sz="1600" dirty="0" err="1">
                <a:latin typeface="Arial MT"/>
                <a:cs typeface="Arial MT"/>
              </a:rPr>
              <a:t>aberturas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boca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 err="1">
                <a:latin typeface="Arial MT"/>
                <a:cs typeface="Arial MT"/>
              </a:rPr>
              <a:t>ânus</a:t>
            </a:r>
            <a:r>
              <a:rPr sz="1600" spc="-10" dirty="0">
                <a:latin typeface="Arial MT"/>
                <a:cs typeface="Arial MT"/>
              </a:rPr>
              <a:t>)</a:t>
            </a:r>
            <a:r>
              <a:rPr lang="pt-BR" sz="1600" spc="-10" dirty="0">
                <a:latin typeface="Arial MT"/>
                <a:cs typeface="Arial MT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Sistema circulatório e respiratório ausentes.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Vivem em diferentes habitats (marinhos, dulcícolas e terrestres – terra úmida);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1600" spc="-10" dirty="0">
                <a:latin typeface="Arial MT"/>
                <a:cs typeface="Arial MT"/>
              </a:rPr>
              <a:t>- A maioria é de vida livre, mas muitos são parasitas de animais e plantas;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lang="pt-BR" sz="1600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689173"/>
            <a:ext cx="3233104" cy="30386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82E3204-9459-8550-E649-E349280F7EF7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CARACTERÍSTICAS GERAIS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347603"/>
            <a:ext cx="3627933" cy="337207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São animais dioicos (possuem sexos separados) </a:t>
            </a: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Apresentam dimorfismo sexual, ou seja, a fêmea é diferente do macho, normalmente os machos são menores, característica que facilitar a reprodução. </a:t>
            </a: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pt-BR" sz="1600" dirty="0">
                <a:latin typeface="Arial MT"/>
                <a:cs typeface="Arial MT"/>
              </a:rPr>
              <a:t>- A fecundação é cruzada (trocam óvulos e espermatozoides) e </a:t>
            </a:r>
            <a:r>
              <a:rPr lang="pt-BR" sz="1600" spc="-10" dirty="0">
                <a:latin typeface="Arial MT"/>
                <a:cs typeface="Arial MT"/>
              </a:rPr>
              <a:t>interna (ocorre dentro do corpo da fêmea) </a:t>
            </a:r>
            <a:r>
              <a:rPr lang="pt-BR" sz="1600" dirty="0">
                <a:latin typeface="Arial MT"/>
                <a:cs typeface="Arial MT"/>
              </a:rPr>
              <a:t>e o desenvolvimento é indireto (sofrem metamorfose).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600200"/>
            <a:ext cx="4334637" cy="45045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736A37-F5D4-5533-2077-35B7844A635F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Amarelão (Ancilostomose)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F5DCF1D-978E-88F3-5C78-C8C3B032A9C8}"/>
              </a:ext>
            </a:extLst>
          </p:cNvPr>
          <p:cNvSpPr txBox="1"/>
          <p:nvPr/>
        </p:nvSpPr>
        <p:spPr>
          <a:xfrm>
            <a:off x="288096" y="1154018"/>
            <a:ext cx="8885733" cy="215751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ncylostoma</a:t>
            </a:r>
            <a:r>
              <a:rPr sz="20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duodenale</a:t>
            </a:r>
            <a:r>
              <a:rPr sz="20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Necator americanus;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" indent="-125095" algn="just">
              <a:lnSpc>
                <a:spcPct val="100000"/>
              </a:lnSpc>
              <a:spcBef>
                <a:spcPts val="965"/>
              </a:spcBef>
              <a:buChar char="-"/>
              <a:tabLst>
                <a:tab pos="13779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Hospedeiro: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penas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humanos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(não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hospedeiro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intermediário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parasitismo: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ntestino</a:t>
            </a: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lang="pt-B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Sintomas: A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nemia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2240">
              <a:lnSpc>
                <a:spcPct val="150000"/>
              </a:lnSpc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2DCD69DE-B718-887D-1B4D-949AAF30B9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914232"/>
            <a:ext cx="3205162" cy="3495788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C2EF3042-E7FC-CBE2-32A4-F7661E6F3344}"/>
              </a:ext>
            </a:extLst>
          </p:cNvPr>
          <p:cNvSpPr txBox="1"/>
          <p:nvPr/>
        </p:nvSpPr>
        <p:spPr>
          <a:xfrm>
            <a:off x="3819460" y="6410020"/>
            <a:ext cx="164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Ancylostoma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duodenale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que é o Amarelão?">
            <a:extLst>
              <a:ext uri="{FF2B5EF4-FFF2-40B4-BE49-F238E27FC236}">
                <a16:creationId xmlns:a16="http://schemas.microsoft.com/office/drawing/2014/main" id="{C696AC17-2603-9178-966D-523F8CC7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1" y="2033588"/>
            <a:ext cx="6005157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1DC6424-05BF-DC19-814F-63951993A7EC}"/>
              </a:ext>
            </a:extLst>
          </p:cNvPr>
          <p:cNvSpPr txBox="1"/>
          <p:nvPr/>
        </p:nvSpPr>
        <p:spPr>
          <a:xfrm>
            <a:off x="33528" y="152400"/>
            <a:ext cx="903427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42240" indent="125095" algn="just">
              <a:lnSpc>
                <a:spcPct val="150000"/>
              </a:lnSpc>
              <a:buChar char="-"/>
              <a:tabLst>
                <a:tab pos="137795" algn="l"/>
              </a:tabLst>
            </a:pPr>
            <a:r>
              <a:rPr lang="pt-BR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Profilaxia: O uso de calçados constitui-se no melhor meio de profilaxia da ancilostomose, uma vez que, os ovos desses vermes são eliminados nas fezes e contaminam o solo, onde liberam larvas. Essas larvas têm a capacidade de penetrar pela pele das pessoas que andam descalças, sendo essa a principal via de propagação da doença.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0" y="1143000"/>
            <a:ext cx="8784976" cy="270586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lang="pt-BR" sz="1600" dirty="0">
                <a:latin typeface="Arial MT"/>
                <a:cs typeface="Arial MT"/>
              </a:rPr>
              <a:t>- </a:t>
            </a:r>
            <a:r>
              <a:rPr lang="pt-BR" sz="2000" dirty="0">
                <a:latin typeface="Arial MT"/>
                <a:cs typeface="Arial MT"/>
              </a:rPr>
              <a:t>Causador:</a:t>
            </a:r>
            <a:r>
              <a:rPr lang="pt-BR" sz="2000" spc="-50" dirty="0">
                <a:latin typeface="Arial MT"/>
                <a:cs typeface="Arial MT"/>
              </a:rPr>
              <a:t> </a:t>
            </a:r>
            <a:r>
              <a:rPr lang="pt-BR" sz="2000" i="1" dirty="0" err="1">
                <a:latin typeface="Arial"/>
                <a:cs typeface="Arial"/>
              </a:rPr>
              <a:t>Ancylostoma</a:t>
            </a:r>
            <a:r>
              <a:rPr lang="pt-BR" sz="2000" i="1" spc="-50" dirty="0">
                <a:latin typeface="Arial"/>
                <a:cs typeface="Arial"/>
              </a:rPr>
              <a:t> </a:t>
            </a:r>
            <a:r>
              <a:rPr lang="pt-BR" sz="2000" i="1" spc="-10" dirty="0" err="1">
                <a:latin typeface="Arial"/>
                <a:cs typeface="Arial"/>
              </a:rPr>
              <a:t>braziliensis</a:t>
            </a:r>
            <a:r>
              <a:rPr lang="pt-BR" sz="2000" i="1" spc="-10" dirty="0">
                <a:latin typeface="Arial"/>
                <a:cs typeface="Arial"/>
              </a:rPr>
              <a:t>;</a:t>
            </a:r>
            <a:endParaRPr lang="pt-BR" sz="20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É um parasita muito comum de cães. Todavia, sua larva pode penetrar na pele humana, onde provoca sensações de ardência e coceira extremamente incômodas. </a:t>
            </a: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O contágio ocorre frequentemente na areia das praias, onde os cães portadores da verminose defecam, ali deixando os ovos do parasita. </a:t>
            </a: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lang="pt-BR" sz="2000" dirty="0">
                <a:latin typeface="Arial MT"/>
                <a:cs typeface="Arial MT"/>
              </a:rPr>
              <a:t>A larva desse verme é popularmente conhecida como, o bicho geográfico.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65D068-E33C-2A15-83D8-E7E77B04E96A}"/>
              </a:ext>
            </a:extLst>
          </p:cNvPr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Bicho geográfico</a:t>
            </a:r>
          </a:p>
        </p:txBody>
      </p:sp>
      <p:pic>
        <p:nvPicPr>
          <p:cNvPr id="3076" name="Picture 4" descr="O que é bicho geográfico? Causas, sintomas e tratamento da infecção">
            <a:extLst>
              <a:ext uri="{FF2B5EF4-FFF2-40B4-BE49-F238E27FC236}">
                <a16:creationId xmlns:a16="http://schemas.microsoft.com/office/drawing/2014/main" id="{FE25F287-B050-BA2A-3207-143396D6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10" y="4191000"/>
            <a:ext cx="3801396" cy="25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17B4CA-CA04-CA6D-0F4D-4F9F7E7B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A9DD64C-FC3B-1158-6775-8ED6B467D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4"/>
          <a:stretch/>
        </p:blipFill>
        <p:spPr bwMode="auto">
          <a:xfrm>
            <a:off x="308232" y="27432"/>
            <a:ext cx="8271504" cy="54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99C4B54-5A75-ECAC-4FAD-673DC0829C8F}"/>
              </a:ext>
            </a:extLst>
          </p:cNvPr>
          <p:cNvSpPr/>
          <p:nvPr/>
        </p:nvSpPr>
        <p:spPr>
          <a:xfrm>
            <a:off x="5715000" y="5142738"/>
            <a:ext cx="2743200" cy="38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B2D903-93A8-D832-3DC8-C15A8CCCD553}"/>
              </a:ext>
            </a:extLst>
          </p:cNvPr>
          <p:cNvSpPr txBox="1"/>
          <p:nvPr/>
        </p:nvSpPr>
        <p:spPr>
          <a:xfrm>
            <a:off x="308232" y="5707380"/>
            <a:ext cx="8991600" cy="10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b="0" dirty="0">
                <a:latin typeface="Arial MT"/>
                <a:cs typeface="Arial MT"/>
              </a:rPr>
              <a:t>Medidas</a:t>
            </a:r>
            <a:r>
              <a:rPr lang="pt-BR" sz="1800" b="0" spc="-50" dirty="0">
                <a:latin typeface="Arial MT"/>
                <a:cs typeface="Arial MT"/>
              </a:rPr>
              <a:t> </a:t>
            </a:r>
            <a:r>
              <a:rPr lang="pt-BR" sz="1800" b="0" spc="-10" dirty="0">
                <a:latin typeface="Arial MT"/>
                <a:cs typeface="Arial MT"/>
              </a:rPr>
              <a:t>profiláticas: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Saneamento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básico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adequado,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cuidados</a:t>
            </a:r>
            <a:r>
              <a:rPr lang="pt-BR" sz="1800" b="0" u="none" spc="-5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com</a:t>
            </a:r>
            <a:r>
              <a:rPr lang="pt-BR" sz="1800" b="0" u="none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o</a:t>
            </a:r>
            <a:r>
              <a:rPr lang="pt-BR" sz="1800" b="0" u="none" spc="-3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consumo</a:t>
            </a:r>
            <a:r>
              <a:rPr lang="pt-BR" sz="1800" b="0" u="none" spc="-4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de</a:t>
            </a:r>
            <a:r>
              <a:rPr lang="pt-BR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alimentos</a:t>
            </a:r>
            <a:r>
              <a:rPr lang="pt-BR" sz="1800" b="0" u="none" spc="-4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crus,</a:t>
            </a:r>
            <a:r>
              <a:rPr lang="pt-BR" sz="1800" b="0" u="none" spc="-2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usar</a:t>
            </a:r>
            <a:r>
              <a:rPr lang="pt-BR" sz="1800" b="0" u="none" spc="-40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calçado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spc="-25" dirty="0">
                <a:latin typeface="Arial MT"/>
                <a:cs typeface="Arial MT"/>
              </a:rPr>
              <a:t>em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solos</a:t>
            </a:r>
            <a:r>
              <a:rPr lang="pt-BR" sz="1800" b="0" u="none" spc="-20" dirty="0">
                <a:latin typeface="Arial MT"/>
                <a:cs typeface="Arial MT"/>
              </a:rPr>
              <a:t> </a:t>
            </a:r>
            <a:r>
              <a:rPr lang="pt-BR" sz="1800" b="0" u="none" spc="-10" dirty="0">
                <a:latin typeface="Arial MT"/>
                <a:cs typeface="Arial MT"/>
              </a:rPr>
              <a:t>contaminados.</a:t>
            </a:r>
            <a:endParaRPr lang="pt-BR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lang="pt-BR" sz="1800" b="0" u="none" dirty="0">
                <a:latin typeface="Arial MT"/>
                <a:cs typeface="Arial MT"/>
              </a:rPr>
              <a:t>Tratar</a:t>
            </a:r>
            <a:r>
              <a:rPr lang="pt-BR" sz="1800" b="0" u="none" spc="-35" dirty="0">
                <a:latin typeface="Arial MT"/>
                <a:cs typeface="Arial MT"/>
              </a:rPr>
              <a:t> </a:t>
            </a:r>
            <a:r>
              <a:rPr lang="pt-BR" sz="1800" b="0" u="none" dirty="0">
                <a:latin typeface="Arial MT"/>
                <a:cs typeface="Arial MT"/>
              </a:rPr>
              <a:t>os</a:t>
            </a:r>
            <a:r>
              <a:rPr lang="pt-BR" sz="1800" b="0" u="none" spc="-55" dirty="0">
                <a:latin typeface="Arial MT"/>
                <a:cs typeface="Arial MT"/>
              </a:rPr>
              <a:t> </a:t>
            </a:r>
            <a:r>
              <a:rPr lang="pt-BR" sz="1800" b="0" u="none" spc="-10" dirty="0">
                <a:latin typeface="Arial MT"/>
                <a:cs typeface="Arial MT"/>
              </a:rPr>
              <a:t>doentes.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864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328" y="1536192"/>
            <a:ext cx="3805368" cy="565077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spcBef>
                <a:spcPts val="1060"/>
              </a:spcBef>
              <a:buChar char="-"/>
              <a:tabLst>
                <a:tab pos="127000" algn="l"/>
              </a:tabLst>
            </a:pPr>
            <a:r>
              <a:rPr lang="pt-BR" dirty="0">
                <a:latin typeface="Arial MT"/>
                <a:cs typeface="Arial MT"/>
              </a:rPr>
              <a:t>Causador</a:t>
            </a:r>
            <a:r>
              <a:rPr dirty="0">
                <a:latin typeface="Arial MT"/>
                <a:cs typeface="Arial MT"/>
              </a:rPr>
              <a:t>: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i="1" dirty="0">
                <a:latin typeface="Arial MT"/>
                <a:cs typeface="Arial"/>
              </a:rPr>
              <a:t>Ascaris</a:t>
            </a:r>
            <a:r>
              <a:rPr i="1" spc="-45" dirty="0">
                <a:latin typeface="Arial MT"/>
                <a:cs typeface="Arial"/>
              </a:rPr>
              <a:t> </a:t>
            </a:r>
            <a:r>
              <a:rPr i="1" spc="-10" dirty="0">
                <a:latin typeface="Arial MT"/>
                <a:cs typeface="Arial"/>
              </a:rPr>
              <a:t>lumbricoides</a:t>
            </a:r>
            <a:r>
              <a:rPr lang="pt-BR" i="1" spc="-10" dirty="0">
                <a:latin typeface="Arial MT"/>
                <a:cs typeface="Arial"/>
              </a:rPr>
              <a:t>.</a:t>
            </a:r>
            <a:endParaRPr dirty="0">
              <a:latin typeface="Arial MT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dirty="0">
                <a:latin typeface="Arial MT"/>
                <a:cs typeface="Arial MT"/>
              </a:rPr>
              <a:t>Hospedeiros: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apenas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humanos</a:t>
            </a:r>
            <a:endParaRPr dirty="0">
              <a:latin typeface="Arial MT"/>
              <a:cs typeface="Arial MT"/>
            </a:endParaRP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dirty="0">
                <a:latin typeface="Arial MT"/>
                <a:cs typeface="Arial MT"/>
              </a:rPr>
              <a:t>Local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parasitismo: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lang="pt-BR" spc="-40" dirty="0">
                <a:latin typeface="Arial MT"/>
                <a:cs typeface="Arial MT"/>
              </a:rPr>
              <a:t>I</a:t>
            </a:r>
            <a:r>
              <a:rPr dirty="0" err="1">
                <a:latin typeface="Arial MT"/>
                <a:cs typeface="Arial MT"/>
              </a:rPr>
              <a:t>ntestino</a:t>
            </a:r>
            <a:r>
              <a:rPr lang="pt-BR" spc="-40" dirty="0">
                <a:latin typeface="Arial MT"/>
                <a:cs typeface="Arial MT"/>
              </a:rPr>
              <a:t>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Contágio ocorre pela ingestão de água e alimentos contaminados com ovos de verme. 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Profilaxia: Saneamento básico adequado, cuidados com o consumo de alimentos crus, usar calçado em solos contaminados.</a:t>
            </a: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137795" algn="l"/>
              </a:tabLst>
            </a:pPr>
            <a:r>
              <a:rPr lang="pt-BR" spc="-10" dirty="0">
                <a:latin typeface="Arial MT"/>
                <a:cs typeface="Arial MT"/>
              </a:rPr>
              <a:t>Tratar os doentes.</a:t>
            </a:r>
          </a:p>
          <a:p>
            <a:pPr marL="12700" marR="5080" indent="125095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lang="pt-BR" sz="1600" spc="-10" dirty="0">
              <a:latin typeface="Arial MT"/>
              <a:cs typeface="Arial MT"/>
            </a:endParaRPr>
          </a:p>
          <a:p>
            <a:pPr marL="12700" marR="5080" indent="125095">
              <a:lnSpc>
                <a:spcPct val="15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7D436E-F15E-6CD1-00DD-8E74D8DC5ACE}"/>
              </a:ext>
            </a:extLst>
          </p:cNvPr>
          <p:cNvSpPr txBox="1"/>
          <p:nvPr/>
        </p:nvSpPr>
        <p:spPr>
          <a:xfrm>
            <a:off x="239328" y="1059138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Ascaridíase (lombriga)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EE0B24-5019-DD7E-871A-52463AA2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143000"/>
            <a:ext cx="47625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25496" y="1010454"/>
            <a:ext cx="8550910" cy="17825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spcBef>
                <a:spcPts val="1060"/>
              </a:spcBef>
              <a:buChar char="-"/>
              <a:tabLst>
                <a:tab pos="127000" algn="l"/>
              </a:tabLst>
            </a:pPr>
            <a:r>
              <a:rPr lang="pt-BR" sz="1600" b="0" u="none" dirty="0">
                <a:latin typeface="Arial MT"/>
                <a:cs typeface="Arial MT"/>
              </a:rPr>
              <a:t>Causador</a:t>
            </a:r>
            <a:r>
              <a:rPr sz="1600" b="0" u="none" dirty="0">
                <a:latin typeface="Arial MT"/>
                <a:cs typeface="Arial MT"/>
              </a:rPr>
              <a:t>:</a:t>
            </a:r>
            <a:r>
              <a:rPr sz="1600" b="0" u="none" spc="-45" dirty="0">
                <a:latin typeface="Arial MT"/>
                <a:cs typeface="Arial MT"/>
              </a:rPr>
              <a:t> </a:t>
            </a:r>
            <a:r>
              <a:rPr sz="1600" b="0" i="1" u="none" dirty="0" err="1">
                <a:latin typeface="Arial"/>
                <a:cs typeface="Arial"/>
              </a:rPr>
              <a:t>Wuchereria</a:t>
            </a:r>
            <a:r>
              <a:rPr sz="1600" b="0" i="1" u="none" spc="-60" dirty="0">
                <a:latin typeface="Arial"/>
                <a:cs typeface="Arial"/>
              </a:rPr>
              <a:t> </a:t>
            </a:r>
            <a:r>
              <a:rPr sz="1600" b="0" i="1" u="none" spc="-10" dirty="0" err="1">
                <a:latin typeface="Arial"/>
                <a:cs typeface="Arial"/>
              </a:rPr>
              <a:t>bancrofti</a:t>
            </a:r>
            <a:r>
              <a:rPr lang="pt-BR" sz="1600" b="0" i="1" u="none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7795" indent="-12509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37795" algn="l"/>
              </a:tabLst>
            </a:pPr>
            <a:r>
              <a:rPr sz="1600" b="0" u="none" dirty="0">
                <a:latin typeface="Arial MT"/>
                <a:cs typeface="Arial MT"/>
              </a:rPr>
              <a:t>Hospedeiros:</a:t>
            </a:r>
            <a:r>
              <a:rPr sz="1600" b="0" u="none" spc="38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humanos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(definitivos)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e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mosquitos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(intermediários</a:t>
            </a:r>
            <a:r>
              <a:rPr sz="1600" b="0" u="none" spc="2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–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Culex</a:t>
            </a:r>
            <a:r>
              <a:rPr lang="pt-BR" sz="1600" b="0" u="none" spc="-10" dirty="0">
                <a:latin typeface="Arial MT"/>
                <a:cs typeface="Arial MT"/>
              </a:rPr>
              <a:t>).</a:t>
            </a:r>
            <a:endParaRPr sz="1600" dirty="0">
              <a:latin typeface="Arial MT"/>
              <a:cs typeface="Arial MT"/>
            </a:endParaRPr>
          </a:p>
          <a:p>
            <a:pPr marL="137795" indent="-125095" algn="just">
              <a:lnSpc>
                <a:spcPct val="100000"/>
              </a:lnSpc>
              <a:spcBef>
                <a:spcPts val="965"/>
              </a:spcBef>
              <a:buChar char="-"/>
              <a:tabLst>
                <a:tab pos="137795" algn="l"/>
              </a:tabLst>
            </a:pPr>
            <a:r>
              <a:rPr sz="1600" b="0" u="none" dirty="0">
                <a:latin typeface="Arial MT"/>
                <a:cs typeface="Arial MT"/>
              </a:rPr>
              <a:t>Local</a:t>
            </a:r>
            <a:r>
              <a:rPr sz="1600" b="0" u="none" spc="-2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do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parasitismo: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vasos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linfáticos,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obstruindo-</a:t>
            </a:r>
            <a:r>
              <a:rPr sz="1600" b="0" u="none" dirty="0">
                <a:latin typeface="Arial MT"/>
                <a:cs typeface="Arial MT"/>
              </a:rPr>
              <a:t>os.</a:t>
            </a:r>
            <a:r>
              <a:rPr sz="1600" b="0" u="none" spc="-11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A</a:t>
            </a:r>
            <a:r>
              <a:rPr sz="1600" b="0" u="none" spc="-10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linfa</a:t>
            </a:r>
            <a:r>
              <a:rPr sz="1600" b="0" u="none" spc="-4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produzida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naturalmente</a:t>
            </a:r>
            <a:r>
              <a:rPr sz="1600" b="0" u="none" spc="-15" dirty="0">
                <a:latin typeface="Arial MT"/>
                <a:cs typeface="Arial MT"/>
              </a:rPr>
              <a:t> </a:t>
            </a:r>
            <a:r>
              <a:rPr sz="1600" b="0" u="none" spc="-20" dirty="0">
                <a:latin typeface="Arial MT"/>
                <a:cs typeface="Arial MT"/>
              </a:rPr>
              <a:t>pelo</a:t>
            </a:r>
            <a:endParaRPr sz="16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b="0" u="none" dirty="0">
                <a:latin typeface="Arial MT"/>
                <a:cs typeface="Arial MT"/>
              </a:rPr>
              <a:t>organismo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não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é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reabsorvida,</a:t>
            </a:r>
            <a:r>
              <a:rPr sz="1600" b="0" u="none" spc="-20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resultando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em</a:t>
            </a:r>
            <a:r>
              <a:rPr sz="1600" b="0" u="none" spc="-15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inchaços</a:t>
            </a:r>
            <a:r>
              <a:rPr sz="1600" b="0" u="none" spc="-35" dirty="0">
                <a:latin typeface="Arial MT"/>
                <a:cs typeface="Arial MT"/>
              </a:rPr>
              <a:t> </a:t>
            </a:r>
            <a:r>
              <a:rPr sz="1600" b="0" u="none" spc="-10" dirty="0">
                <a:latin typeface="Arial MT"/>
                <a:cs typeface="Arial MT"/>
              </a:rPr>
              <a:t>(principalmente</a:t>
            </a:r>
            <a:r>
              <a:rPr sz="1600" b="0" u="none" spc="-30" dirty="0">
                <a:latin typeface="Arial MT"/>
                <a:cs typeface="Arial MT"/>
              </a:rPr>
              <a:t> </a:t>
            </a:r>
            <a:r>
              <a:rPr sz="1600" b="0" u="none" dirty="0">
                <a:latin typeface="Arial MT"/>
                <a:cs typeface="Arial MT"/>
              </a:rPr>
              <a:t>dos</a:t>
            </a:r>
            <a:r>
              <a:rPr sz="1600" b="0" u="none" spc="-25" dirty="0">
                <a:latin typeface="Arial MT"/>
                <a:cs typeface="Arial MT"/>
              </a:rPr>
              <a:t> </a:t>
            </a:r>
            <a:r>
              <a:rPr sz="1600" b="0" u="none" spc="-10" dirty="0" err="1">
                <a:latin typeface="Arial MT"/>
                <a:cs typeface="Arial MT"/>
              </a:rPr>
              <a:t>membros</a:t>
            </a:r>
            <a:r>
              <a:rPr lang="pt-BR" sz="1600" b="0" u="none" spc="-10" dirty="0">
                <a:latin typeface="Arial MT"/>
                <a:cs typeface="Arial MT"/>
              </a:rPr>
              <a:t> inferiores - pernas</a:t>
            </a:r>
            <a:r>
              <a:rPr sz="1600" b="0" u="none" spc="-10" dirty="0">
                <a:latin typeface="Arial MT"/>
                <a:cs typeface="Arial MT"/>
              </a:rPr>
              <a:t>).</a:t>
            </a:r>
            <a:endParaRPr lang="pt-BR" sz="1600" b="0" u="none" spc="-10" dirty="0">
              <a:latin typeface="Arial MT"/>
              <a:cs typeface="Arial M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A924E7-F924-40B6-5A9B-50BD6425A0EB}"/>
              </a:ext>
            </a:extLst>
          </p:cNvPr>
          <p:cNvSpPr txBox="1"/>
          <p:nvPr/>
        </p:nvSpPr>
        <p:spPr>
          <a:xfrm>
            <a:off x="325496" y="53340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Filariose (elefantíase)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B019B72D-0A3D-6923-4034-FD12CF87AE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2095" y="3177041"/>
            <a:ext cx="4079809" cy="267050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9E5AF0D-32AE-67A6-7791-06590DEDACDC}"/>
              </a:ext>
            </a:extLst>
          </p:cNvPr>
          <p:cNvSpPr txBox="1"/>
          <p:nvPr/>
        </p:nvSpPr>
        <p:spPr>
          <a:xfrm>
            <a:off x="4197284" y="5931874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Culex </a:t>
            </a:r>
            <a:r>
              <a:rPr sz="1800" b="1" i="1" spc="-25" dirty="0">
                <a:latin typeface="Arial"/>
                <a:cs typeface="Arial"/>
              </a:rPr>
              <a:t>sp.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551</Words>
  <Application>Microsoft Office PowerPoint</Application>
  <PresentationFormat>Apresentação na tela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MT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Juliano</dc:creator>
  <cp:lastModifiedBy>Coordenacao fund II e Ens. Médio</cp:lastModifiedBy>
  <cp:revision>1</cp:revision>
  <dcterms:created xsi:type="dcterms:W3CDTF">2024-06-13T00:47:41Z</dcterms:created>
  <dcterms:modified xsi:type="dcterms:W3CDTF">2024-06-13T10:24:49Z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2024-06-13T00:00:00Z</vt:filetime>
  </property>
  <property fmtid="{D5CDD505-2E9C-101B-9397-08002B2CF9AE}" pid="5" name="Producer">
    <vt:lpwstr>Microsoft® PowerPoint® 2010</vt:lpwstr>
  </property>
</Properties>
</file>