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5" r:id="rId4"/>
    <p:sldId id="280" r:id="rId5"/>
    <p:sldId id="282" r:id="rId6"/>
    <p:sldId id="288" r:id="rId7"/>
    <p:sldId id="293" r:id="rId8"/>
    <p:sldId id="298" r:id="rId9"/>
    <p:sldId id="313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F7AD-5EB1-4E3E-81FB-C50E740910A8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7549-D276-4A36-B826-4D79FF728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17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F7AD-5EB1-4E3E-81FB-C50E740910A8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7549-D276-4A36-B826-4D79FF728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58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F7AD-5EB1-4E3E-81FB-C50E740910A8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7549-D276-4A36-B826-4D79FF728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86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F7AD-5EB1-4E3E-81FB-C50E740910A8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7549-D276-4A36-B826-4D79FF728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03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F7AD-5EB1-4E3E-81FB-C50E740910A8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7549-D276-4A36-B826-4D79FF728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28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F7AD-5EB1-4E3E-81FB-C50E740910A8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7549-D276-4A36-B826-4D79FF728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11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F7AD-5EB1-4E3E-81FB-C50E740910A8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7549-D276-4A36-B826-4D79FF728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5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F7AD-5EB1-4E3E-81FB-C50E740910A8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7549-D276-4A36-B826-4D79FF728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84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F7AD-5EB1-4E3E-81FB-C50E740910A8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7549-D276-4A36-B826-4D79FF728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49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F7AD-5EB1-4E3E-81FB-C50E740910A8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7549-D276-4A36-B826-4D79FF728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68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F7AD-5EB1-4E3E-81FB-C50E740910A8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7549-D276-4A36-B826-4D79FF728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82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F7AD-5EB1-4E3E-81FB-C50E740910A8}" type="datetimeFigureOut">
              <a:rPr lang="pt-BR" smtClean="0"/>
              <a:t>03/09/2023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7549-D276-4A36-B826-4D79FF7285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0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escola.com/geometria-espacial/prisma/" TargetMode="External"/><Relationship Id="rId2" Type="http://schemas.openxmlformats.org/officeDocument/2006/relationships/hyperlink" Target="https://www.todamateria.com.br/prism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faconnection.pro.br/matematica/geometria/prismas/relacoes-metricas/" TargetMode="External"/><Relationship Id="rId4" Type="http://schemas.openxmlformats.org/officeDocument/2006/relationships/hyperlink" Target="https://cepcep69.wixsite.com/cepitecpitagoras/faciliti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92428" y="502430"/>
            <a:ext cx="10972800" cy="5821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C:\Users\Clovis\AppData\Local\Microsoft\Windows\Temporary Internet Files\Content.Word\Logomarca - CEMP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366" y="669857"/>
            <a:ext cx="1148862" cy="151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633476" y="698930"/>
            <a:ext cx="778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CENTRO EDUCACIONAL MARAPENDI – CEMP</a:t>
            </a: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767256" y="1479521"/>
            <a:ext cx="4578254" cy="550912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solidFill>
                  <a:schemeClr val="tx1"/>
                </a:solidFill>
              </a:rPr>
              <a:t>GEOMETRIA - Prof. Clovis Reis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3928056" y="3155324"/>
            <a:ext cx="3896846" cy="9211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PRISMAS</a:t>
            </a:r>
          </a:p>
        </p:txBody>
      </p:sp>
      <p:pic>
        <p:nvPicPr>
          <p:cNvPr id="2050" name="Picture 2" descr="Mate Mágica: ONDE ENCONTRAMOS OS PRISMAS EM NOSSO COTIDIANO:">
            <a:extLst>
              <a:ext uri="{FF2B5EF4-FFF2-40B4-BE49-F238E27FC236}">
                <a16:creationId xmlns:a16="http://schemas.microsoft.com/office/drawing/2014/main" id="{45A733AA-C357-4038-942B-0A42AA0D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33" y="3103566"/>
            <a:ext cx="2702025" cy="28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92428" y="502430"/>
            <a:ext cx="10972800" cy="5821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47741" y="1354295"/>
            <a:ext cx="74311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Referências:</a:t>
            </a:r>
          </a:p>
          <a:p>
            <a:pPr>
              <a:spcAft>
                <a:spcPts val="400"/>
              </a:spcAft>
            </a:pPr>
            <a:r>
              <a:rPr lang="pt-BR" sz="2400" u="sng" dirty="0">
                <a:hlinkClick r:id="rId2"/>
              </a:rPr>
              <a:t>https://www.todamateria.com.br/</a:t>
            </a:r>
            <a:endParaRPr lang="pt-BR" sz="2400" dirty="0"/>
          </a:p>
          <a:p>
            <a:pPr>
              <a:spcAft>
                <a:spcPts val="400"/>
              </a:spcAft>
            </a:pPr>
            <a:r>
              <a:rPr lang="pt-BR" sz="2400" u="sng" dirty="0">
                <a:hlinkClick r:id="rId3"/>
              </a:rPr>
              <a:t>https://www.infoescola.com/</a:t>
            </a:r>
            <a:endParaRPr lang="pt-BR" sz="2400" dirty="0"/>
          </a:p>
          <a:p>
            <a:pPr>
              <a:spcAft>
                <a:spcPts val="400"/>
              </a:spcAft>
            </a:pPr>
            <a:r>
              <a:rPr lang="pt-BR" sz="2400" u="sng" dirty="0">
                <a:hlinkClick r:id="rId4"/>
              </a:rPr>
              <a:t>https://cepcep69.wixsite.com/</a:t>
            </a:r>
            <a:endParaRPr lang="pt-BR" sz="2400" dirty="0"/>
          </a:p>
          <a:p>
            <a:pPr>
              <a:spcAft>
                <a:spcPts val="400"/>
              </a:spcAft>
            </a:pPr>
            <a:r>
              <a:rPr lang="pt-BR" sz="2400" u="sng" dirty="0">
                <a:hlinkClick r:id="rId5"/>
              </a:rPr>
              <a:t>https://www.alfaconnection.pro.br/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2369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92428" y="502430"/>
            <a:ext cx="10972800" cy="5821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56066" y="824248"/>
            <a:ext cx="801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1. DEFINIÇÃO DE PRISMA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53718" y="1418690"/>
            <a:ext cx="9890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Prisma é um poliedro convexo com duas bases (polígonos iguais) congruentes e paralelas, além das faces planas laterais (paralelogramos).</a:t>
            </a:r>
          </a:p>
        </p:txBody>
      </p:sp>
      <p:pic>
        <p:nvPicPr>
          <p:cNvPr id="8" name="Imagem 7" descr="Prisma - Geometria Espacial - InfoEscol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23"/>
          <a:stretch/>
        </p:blipFill>
        <p:spPr bwMode="auto">
          <a:xfrm>
            <a:off x="1130512" y="2651368"/>
            <a:ext cx="1387400" cy="228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Prisma - Geometria Espacial - InfoEscola">
            <a:extLst>
              <a:ext uri="{FF2B5EF4-FFF2-40B4-BE49-F238E27FC236}">
                <a16:creationId xmlns:a16="http://schemas.microsoft.com/office/drawing/2014/main" id="{5CB75386-A0C3-4619-A28C-907EC4BF96D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r="63037"/>
          <a:stretch/>
        </p:blipFill>
        <p:spPr bwMode="auto">
          <a:xfrm>
            <a:off x="2928731" y="2651368"/>
            <a:ext cx="1563757" cy="228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Prisma - Geometria Espacial - InfoEscola">
            <a:extLst>
              <a:ext uri="{FF2B5EF4-FFF2-40B4-BE49-F238E27FC236}">
                <a16:creationId xmlns:a16="http://schemas.microsoft.com/office/drawing/2014/main" id="{47BF5B2D-69B2-4959-8C83-4E8D7129C6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r="47434"/>
          <a:stretch/>
        </p:blipFill>
        <p:spPr bwMode="auto">
          <a:xfrm>
            <a:off x="4943061" y="2651368"/>
            <a:ext cx="1152939" cy="228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Prisma - Geometria Espacial - InfoEscola">
            <a:extLst>
              <a:ext uri="{FF2B5EF4-FFF2-40B4-BE49-F238E27FC236}">
                <a16:creationId xmlns:a16="http://schemas.microsoft.com/office/drawing/2014/main" id="{7FA61363-58F1-4A68-9AAC-2F9F6DF1B97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0" r="23865"/>
          <a:stretch/>
        </p:blipFill>
        <p:spPr bwMode="auto">
          <a:xfrm>
            <a:off x="6515990" y="2651368"/>
            <a:ext cx="1740114" cy="228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Prisma - Geometria Espacial - InfoEscola">
            <a:extLst>
              <a:ext uri="{FF2B5EF4-FFF2-40B4-BE49-F238E27FC236}">
                <a16:creationId xmlns:a16="http://schemas.microsoft.com/office/drawing/2014/main" id="{D18B529D-E3CC-4DBD-8013-9D0CC87B461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0"/>
          <a:stretch/>
        </p:blipFill>
        <p:spPr bwMode="auto">
          <a:xfrm>
            <a:off x="8888132" y="2651368"/>
            <a:ext cx="1763683" cy="2286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5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 rotWithShape="1">
          <a:blip r:embed="rId2"/>
          <a:srcRect l="8017" t="39472" r="64062" b="15493"/>
          <a:stretch/>
        </p:blipFill>
        <p:spPr bwMode="auto">
          <a:xfrm>
            <a:off x="592428" y="1418690"/>
            <a:ext cx="4765183" cy="4209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92428" y="502430"/>
            <a:ext cx="10972800" cy="5821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56066" y="756008"/>
            <a:ext cx="801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2. ELEMENTOS DO PRISMA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43143" y="1564462"/>
            <a:ext cx="5587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/>
              <a:t>Os elementos que compõem o prisma são: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543143" y="3558750"/>
            <a:ext cx="5587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As arestas das bases e das faces laterais do prisma são os lados dos polígonos.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27206B-3E21-4136-A310-974A9101F185}"/>
              </a:ext>
            </a:extLst>
          </p:cNvPr>
          <p:cNvSpPr txBox="1"/>
          <p:nvPr/>
        </p:nvSpPr>
        <p:spPr>
          <a:xfrm>
            <a:off x="5543143" y="2041541"/>
            <a:ext cx="108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/>
              <a:t>- Bases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4DF521-A05D-447C-B47A-85A432DD9200}"/>
              </a:ext>
            </a:extLst>
          </p:cNvPr>
          <p:cNvSpPr txBox="1"/>
          <p:nvPr/>
        </p:nvSpPr>
        <p:spPr>
          <a:xfrm>
            <a:off x="5543143" y="2478861"/>
            <a:ext cx="212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/>
              <a:t>- Faces laterais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D33311-93CF-4661-9D78-4F9498062AC5}"/>
              </a:ext>
            </a:extLst>
          </p:cNvPr>
          <p:cNvSpPr txBox="1"/>
          <p:nvPr/>
        </p:nvSpPr>
        <p:spPr>
          <a:xfrm>
            <a:off x="5543143" y="2916184"/>
            <a:ext cx="129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/>
              <a:t>- Altura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944F37-A8A7-4D35-8C0C-735E7B5798B2}"/>
              </a:ext>
            </a:extLst>
          </p:cNvPr>
          <p:cNvSpPr txBox="1"/>
          <p:nvPr/>
        </p:nvSpPr>
        <p:spPr>
          <a:xfrm>
            <a:off x="8538135" y="2478861"/>
            <a:ext cx="199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/>
              <a:t>- Vértices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F33AC0-EAE3-4C0F-9780-27493270C995}"/>
              </a:ext>
            </a:extLst>
          </p:cNvPr>
          <p:cNvSpPr txBox="1"/>
          <p:nvPr/>
        </p:nvSpPr>
        <p:spPr>
          <a:xfrm>
            <a:off x="8551386" y="2041541"/>
            <a:ext cx="129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/>
              <a:t>- Arestas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881541-4D2A-407C-950A-FE6AB7055F72}"/>
              </a:ext>
            </a:extLst>
          </p:cNvPr>
          <p:cNvSpPr txBox="1"/>
          <p:nvPr/>
        </p:nvSpPr>
        <p:spPr>
          <a:xfrm>
            <a:off x="5543143" y="4393636"/>
            <a:ext cx="5587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A altura é determinada pela distância entre os planos das bases.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82849C3-38CB-471D-ACC3-11BFFB3D8FCA}"/>
              </a:ext>
            </a:extLst>
          </p:cNvPr>
          <p:cNvSpPr/>
          <p:nvPr/>
        </p:nvSpPr>
        <p:spPr>
          <a:xfrm>
            <a:off x="552672" y="3232077"/>
            <a:ext cx="852059" cy="79658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04FB8F9-FCC7-41FE-BF3E-253ECCB97610}"/>
              </a:ext>
            </a:extLst>
          </p:cNvPr>
          <p:cNvSpPr/>
          <p:nvPr/>
        </p:nvSpPr>
        <p:spPr>
          <a:xfrm>
            <a:off x="2454359" y="5014491"/>
            <a:ext cx="1494788" cy="61357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33472EC-1C8B-4B5D-BADF-4A634882C7BD}"/>
              </a:ext>
            </a:extLst>
          </p:cNvPr>
          <p:cNvSpPr/>
          <p:nvPr/>
        </p:nvSpPr>
        <p:spPr>
          <a:xfrm>
            <a:off x="2785666" y="1418689"/>
            <a:ext cx="739415" cy="41010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62AC8DE-EAA9-45B9-A495-42E9C5C6CB59}"/>
              </a:ext>
            </a:extLst>
          </p:cNvPr>
          <p:cNvSpPr/>
          <p:nvPr/>
        </p:nvSpPr>
        <p:spPr>
          <a:xfrm>
            <a:off x="1334555" y="5056413"/>
            <a:ext cx="739415" cy="41010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0DAEEF7-0740-40CA-BFE6-BC759841A00C}"/>
              </a:ext>
            </a:extLst>
          </p:cNvPr>
          <p:cNvSpPr/>
          <p:nvPr/>
        </p:nvSpPr>
        <p:spPr>
          <a:xfrm>
            <a:off x="3723861" y="2814634"/>
            <a:ext cx="762002" cy="79658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B535AFA-EBFC-4BF3-AD85-0E793DF90D17}"/>
              </a:ext>
            </a:extLst>
          </p:cNvPr>
          <p:cNvSpPr/>
          <p:nvPr/>
        </p:nvSpPr>
        <p:spPr>
          <a:xfrm>
            <a:off x="4561460" y="3327004"/>
            <a:ext cx="648000" cy="41010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CF0342C-3DF2-4BD1-BE6A-63E6F75E2030}"/>
              </a:ext>
            </a:extLst>
          </p:cNvPr>
          <p:cNvCxnSpPr/>
          <p:nvPr/>
        </p:nvCxnSpPr>
        <p:spPr>
          <a:xfrm flipH="1" flipV="1">
            <a:off x="1431235" y="1868554"/>
            <a:ext cx="490330" cy="8746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EDC4247-94A6-44F4-A7C3-F468F449E2C9}"/>
              </a:ext>
            </a:extLst>
          </p:cNvPr>
          <p:cNvSpPr txBox="1"/>
          <p:nvPr/>
        </p:nvSpPr>
        <p:spPr>
          <a:xfrm>
            <a:off x="1073421" y="1563758"/>
            <a:ext cx="834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vértice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321EE1A-2465-4921-87A2-F4092423938C}"/>
              </a:ext>
            </a:extLst>
          </p:cNvPr>
          <p:cNvSpPr/>
          <p:nvPr/>
        </p:nvSpPr>
        <p:spPr>
          <a:xfrm>
            <a:off x="1049632" y="1511455"/>
            <a:ext cx="792000" cy="4320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05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  <p:bldP spid="10" grpId="0"/>
      <p:bldP spid="11" grpId="0"/>
      <p:bldP spid="12" grpId="0"/>
      <p:bldP spid="13" grpId="0"/>
      <p:bldP spid="14" grpId="0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92428" y="502430"/>
            <a:ext cx="10972800" cy="5821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56066" y="759853"/>
            <a:ext cx="801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3. CLASSIFICAÇÃO DOS PRISMAS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56066" y="1354295"/>
            <a:ext cx="988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Os prismas são classificados em Retos e Oblíquos, onde: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2"/>
          <a:srcRect l="7897" t="51737" r="80081" b="10808"/>
          <a:stretch/>
        </p:blipFill>
        <p:spPr bwMode="auto">
          <a:xfrm>
            <a:off x="3621321" y="3518398"/>
            <a:ext cx="1865080" cy="2685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73F4447-138F-45D7-AC2B-0791988A7367}"/>
              </a:ext>
            </a:extLst>
          </p:cNvPr>
          <p:cNvPicPr/>
          <p:nvPr/>
        </p:nvPicPr>
        <p:blipFill rotWithShape="1">
          <a:blip r:embed="rId2"/>
          <a:srcRect l="19748" t="51737" r="65731" b="10808"/>
          <a:stretch/>
        </p:blipFill>
        <p:spPr bwMode="auto">
          <a:xfrm>
            <a:off x="6268278" y="3596192"/>
            <a:ext cx="2252869" cy="2685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02EFA74-DA41-4FBE-B850-AAF59A2DD184}"/>
              </a:ext>
            </a:extLst>
          </p:cNvPr>
          <p:cNvSpPr txBox="1"/>
          <p:nvPr/>
        </p:nvSpPr>
        <p:spPr>
          <a:xfrm>
            <a:off x="1056066" y="1857879"/>
            <a:ext cx="988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sz="2400" b="1" dirty="0"/>
              <a:t>Prisma reto: </a:t>
            </a:r>
            <a:r>
              <a:rPr lang="pt-BR" sz="2400" dirty="0"/>
              <a:t>possui arestas laterais perpendiculares à base, cujas faces laterais são retângulos.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F230D5-85A7-4D24-912B-6B526E566B1E}"/>
              </a:ext>
            </a:extLst>
          </p:cNvPr>
          <p:cNvSpPr txBox="1"/>
          <p:nvPr/>
        </p:nvSpPr>
        <p:spPr>
          <a:xfrm>
            <a:off x="1056066" y="2706018"/>
            <a:ext cx="988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sz="2400" b="1" dirty="0"/>
              <a:t>Prisma oblíquo: </a:t>
            </a:r>
            <a:r>
              <a:rPr lang="pt-BR" sz="2400" dirty="0"/>
              <a:t>possui arestas laterais oblíquas à base, cujas faces laterais são paralelogramos.</a:t>
            </a:r>
          </a:p>
        </p:txBody>
      </p:sp>
    </p:spTree>
    <p:extLst>
      <p:ext uri="{BB962C8B-B14F-4D97-AF65-F5344CB8AC3E}">
        <p14:creationId xmlns:p14="http://schemas.microsoft.com/office/powerpoint/2010/main" val="1732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 rotWithShape="1">
          <a:blip r:embed="rId2"/>
          <a:srcRect l="8423" t="59918" r="84240" b="18333"/>
          <a:stretch/>
        </p:blipFill>
        <p:spPr bwMode="auto">
          <a:xfrm>
            <a:off x="1722782" y="3811172"/>
            <a:ext cx="1484243" cy="2512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92428" y="502430"/>
            <a:ext cx="10972800" cy="5821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56066" y="693593"/>
            <a:ext cx="801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entury" panose="02040604050505020304" pitchFamily="18" charset="0"/>
              </a:rPr>
              <a:t>►</a:t>
            </a:r>
            <a:r>
              <a:rPr lang="pt-BR" sz="2800" dirty="0"/>
              <a:t> BASES DO PRISMA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56066" y="1145620"/>
            <a:ext cx="988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De acordo com o formato das bases, os prismas são classificados em: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66C3A01-62FA-47C6-80A9-6CC188EDD256}"/>
              </a:ext>
            </a:extLst>
          </p:cNvPr>
          <p:cNvPicPr/>
          <p:nvPr/>
        </p:nvPicPr>
        <p:blipFill rotWithShape="1">
          <a:blip r:embed="rId2"/>
          <a:srcRect l="15760" t="59918" r="76248" b="18333"/>
          <a:stretch/>
        </p:blipFill>
        <p:spPr bwMode="auto">
          <a:xfrm>
            <a:off x="3657598" y="3784573"/>
            <a:ext cx="1616765" cy="2512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E1EDC7D-9B45-419F-ADB3-EEB56FC39D42}"/>
              </a:ext>
            </a:extLst>
          </p:cNvPr>
          <p:cNvPicPr/>
          <p:nvPr/>
        </p:nvPicPr>
        <p:blipFill rotWithShape="1">
          <a:blip r:embed="rId2"/>
          <a:srcRect l="23424" t="59918" r="69238" b="18333"/>
          <a:stretch/>
        </p:blipFill>
        <p:spPr bwMode="auto">
          <a:xfrm>
            <a:off x="5605664" y="3771320"/>
            <a:ext cx="1484243" cy="2512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3CE0FF2-1A37-4886-85C6-2AC1901217A3}"/>
              </a:ext>
            </a:extLst>
          </p:cNvPr>
          <p:cNvPicPr/>
          <p:nvPr/>
        </p:nvPicPr>
        <p:blipFill rotWithShape="1">
          <a:blip r:embed="rId2"/>
          <a:srcRect l="30654" t="59821" r="61353" b="18430"/>
          <a:stretch/>
        </p:blipFill>
        <p:spPr bwMode="auto">
          <a:xfrm>
            <a:off x="7558406" y="3786692"/>
            <a:ext cx="1616765" cy="2512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C77BC6-B0A8-4632-9DC5-790258C3A91E}"/>
              </a:ext>
            </a:extLst>
          </p:cNvPr>
          <p:cNvSpPr txBox="1"/>
          <p:nvPr/>
        </p:nvSpPr>
        <p:spPr>
          <a:xfrm>
            <a:off x="1056066" y="1596193"/>
            <a:ext cx="652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sz="2400" b="1" dirty="0"/>
              <a:t>Prisma triangular: </a:t>
            </a:r>
            <a:r>
              <a:rPr lang="pt-BR" sz="2400" dirty="0"/>
              <a:t>base formada por triângulos;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AA99EC-63D0-4924-8FBE-89E92E906B5B}"/>
              </a:ext>
            </a:extLst>
          </p:cNvPr>
          <p:cNvSpPr txBox="1"/>
          <p:nvPr/>
        </p:nvSpPr>
        <p:spPr>
          <a:xfrm>
            <a:off x="1056066" y="2020262"/>
            <a:ext cx="754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sz="2400" b="1" dirty="0"/>
              <a:t>Prisma  quadrangular: </a:t>
            </a:r>
            <a:r>
              <a:rPr lang="pt-BR" sz="2400" dirty="0"/>
              <a:t>base formada por quadrilátero;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73EA47C-B6CC-4112-92A2-E4AC2B3346A0}"/>
              </a:ext>
            </a:extLst>
          </p:cNvPr>
          <p:cNvSpPr txBox="1"/>
          <p:nvPr/>
        </p:nvSpPr>
        <p:spPr>
          <a:xfrm>
            <a:off x="1056066" y="2431078"/>
            <a:ext cx="682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sz="2400" b="1" dirty="0"/>
              <a:t>Prisma pentagonal: </a:t>
            </a:r>
            <a:r>
              <a:rPr lang="pt-BR" sz="2400" dirty="0"/>
              <a:t>base formada por pentágono;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C32F052-DA16-4E2E-B8FC-7ACB6785CA33}"/>
              </a:ext>
            </a:extLst>
          </p:cNvPr>
          <p:cNvSpPr txBox="1"/>
          <p:nvPr/>
        </p:nvSpPr>
        <p:spPr>
          <a:xfrm>
            <a:off x="1056067" y="2841898"/>
            <a:ext cx="665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sz="2400" b="1" dirty="0"/>
              <a:t>Prisma hexagonal: </a:t>
            </a:r>
            <a:r>
              <a:rPr lang="pt-BR" sz="2400" dirty="0"/>
              <a:t>base formada por hexágono;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D62033-612C-401D-BC6B-FF1C1EF17C42}"/>
              </a:ext>
            </a:extLst>
          </p:cNvPr>
          <p:cNvSpPr txBox="1"/>
          <p:nvPr/>
        </p:nvSpPr>
        <p:spPr>
          <a:xfrm>
            <a:off x="1056067" y="3252714"/>
            <a:ext cx="302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sz="2400" dirty="0"/>
              <a:t>E assim por diante.</a:t>
            </a:r>
          </a:p>
        </p:txBody>
      </p:sp>
    </p:spTree>
    <p:extLst>
      <p:ext uri="{BB962C8B-B14F-4D97-AF65-F5344CB8AC3E}">
        <p14:creationId xmlns:p14="http://schemas.microsoft.com/office/powerpoint/2010/main" val="42657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ulado Duplo 2">
            <a:extLst>
              <a:ext uri="{FF2B5EF4-FFF2-40B4-BE49-F238E27FC236}">
                <a16:creationId xmlns:a16="http://schemas.microsoft.com/office/drawing/2014/main" id="{54B9D342-36A6-4C7E-A5BC-80F10733753D}"/>
              </a:ext>
            </a:extLst>
          </p:cNvPr>
          <p:cNvSpPr/>
          <p:nvPr/>
        </p:nvSpPr>
        <p:spPr>
          <a:xfrm>
            <a:off x="1113185" y="666993"/>
            <a:ext cx="2160000" cy="864000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92428" y="502430"/>
            <a:ext cx="10972800" cy="5821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01838" y="862658"/>
            <a:ext cx="203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IMPORTANTE: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0CFD51-DBEC-499B-AD83-327F8FE700FA}"/>
              </a:ext>
            </a:extLst>
          </p:cNvPr>
          <p:cNvSpPr txBox="1"/>
          <p:nvPr/>
        </p:nvSpPr>
        <p:spPr>
          <a:xfrm>
            <a:off x="1056066" y="1631282"/>
            <a:ext cx="988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- Os prismas são chamados </a:t>
            </a:r>
            <a:r>
              <a:rPr lang="pt-BR" sz="2400" b="1" dirty="0"/>
              <a:t>regulares</a:t>
            </a:r>
            <a:r>
              <a:rPr lang="pt-BR" sz="2400" dirty="0"/>
              <a:t> quando os polígonos das bases são polígonos regulares e, portanto, formado por prismas retos.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00C9B1-6ED1-4C3A-B7F9-1D5BE97083C2}"/>
              </a:ext>
            </a:extLst>
          </p:cNvPr>
          <p:cNvSpPr txBox="1"/>
          <p:nvPr/>
        </p:nvSpPr>
        <p:spPr>
          <a:xfrm>
            <a:off x="1056066" y="2492674"/>
            <a:ext cx="988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Note que se todas as faces do prisma forem quadrados, trata-se de um CUBO; e se todas as faces são paralelogramos, o prisma é um PARALELEPÍPEDO.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AE3B89D-67AA-4F58-A38C-CB8063193DF8}"/>
              </a:ext>
            </a:extLst>
          </p:cNvPr>
          <p:cNvSpPr txBox="1"/>
          <p:nvPr/>
        </p:nvSpPr>
        <p:spPr>
          <a:xfrm>
            <a:off x="4033234" y="4083214"/>
            <a:ext cx="651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Para calcular a área da base de um prisma deve-se levar em conta o formato que apresenta.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A7DAFE-4C23-4F66-97CF-BE471E03262F}"/>
              </a:ext>
            </a:extLst>
          </p:cNvPr>
          <p:cNvSpPr txBox="1"/>
          <p:nvPr/>
        </p:nvSpPr>
        <p:spPr>
          <a:xfrm>
            <a:off x="4033234" y="3632096"/>
            <a:ext cx="179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rgbClr val="FF0000"/>
                </a:solidFill>
              </a:rPr>
              <a:t>ATENÇÃO!!!</a:t>
            </a:r>
          </a:p>
        </p:txBody>
      </p:sp>
      <p:pic>
        <p:nvPicPr>
          <p:cNvPr id="1026" name="Picture 2" descr="Euclides de Alexandria Euclides de Alexandria Euclides de Alexandria">
            <a:extLst>
              <a:ext uri="{FF2B5EF4-FFF2-40B4-BE49-F238E27FC236}">
                <a16:creationId xmlns:a16="http://schemas.microsoft.com/office/drawing/2014/main" id="{212D660D-BEE6-4177-9D8A-28F14879C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53" y="3662997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3C108D24-71D9-4F78-89D9-AFA8C66C1F3F}"/>
              </a:ext>
            </a:extLst>
          </p:cNvPr>
          <p:cNvSpPr/>
          <p:nvPr/>
        </p:nvSpPr>
        <p:spPr>
          <a:xfrm>
            <a:off x="3737113" y="3518994"/>
            <a:ext cx="6970644" cy="1583092"/>
          </a:xfrm>
          <a:prstGeom prst="wedgeRoundRectCallout">
            <a:avLst>
              <a:gd name="adj1" fmla="val -64369"/>
              <a:gd name="adj2" fmla="val 18133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2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4" grpId="0"/>
      <p:bldP spid="6" grpId="0"/>
      <p:bldP spid="8" grpId="0"/>
      <p:bldP spid="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edondar Retângulo em um Canto Diagonal 10"/>
          <p:cNvSpPr/>
          <p:nvPr/>
        </p:nvSpPr>
        <p:spPr>
          <a:xfrm>
            <a:off x="1558343" y="4391696"/>
            <a:ext cx="3103809" cy="104318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92428" y="502430"/>
            <a:ext cx="10972800" cy="5821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56066" y="733349"/>
            <a:ext cx="801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4. ÁREAS DO PRISMA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56066" y="1283073"/>
            <a:ext cx="100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4.A) </a:t>
            </a:r>
            <a:r>
              <a:rPr lang="pt-BR" sz="2400" b="1" dirty="0"/>
              <a:t>Áreas das bases: </a:t>
            </a:r>
            <a:r>
              <a:rPr lang="pt-BR" sz="2400" dirty="0"/>
              <a:t>calcula-se a área do polígono que está na base.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84101" y="4565047"/>
            <a:ext cx="30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7030A0"/>
                </a:solidFill>
              </a:rPr>
              <a:t>A</a:t>
            </a:r>
            <a:r>
              <a:rPr lang="pt-BR" sz="3200" b="1" baseline="-25000" dirty="0">
                <a:solidFill>
                  <a:srgbClr val="7030A0"/>
                </a:solidFill>
              </a:rPr>
              <a:t>T</a:t>
            </a:r>
            <a:r>
              <a:rPr lang="pt-BR" sz="3200" b="1" dirty="0">
                <a:solidFill>
                  <a:srgbClr val="7030A0"/>
                </a:solidFill>
              </a:rPr>
              <a:t> = 2.A</a:t>
            </a:r>
            <a:r>
              <a:rPr lang="pt-BR" sz="3200" b="1" baseline="-25000" dirty="0">
                <a:solidFill>
                  <a:srgbClr val="7030A0"/>
                </a:solidFill>
              </a:rPr>
              <a:t>B</a:t>
            </a:r>
            <a:r>
              <a:rPr lang="pt-BR" sz="3200" b="1" dirty="0">
                <a:solidFill>
                  <a:srgbClr val="7030A0"/>
                </a:solidFill>
              </a:rPr>
              <a:t> + A</a:t>
            </a:r>
            <a:r>
              <a:rPr lang="pt-BR" sz="3200" b="1" baseline="-25000" dirty="0">
                <a:solidFill>
                  <a:srgbClr val="7030A0"/>
                </a:solidFill>
              </a:rPr>
              <a:t>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061395" y="4071496"/>
            <a:ext cx="533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Onde:</a:t>
            </a:r>
          </a:p>
          <a:p>
            <a:pPr algn="just"/>
            <a:r>
              <a:rPr lang="pt-BR" sz="2400" b="1" dirty="0"/>
              <a:t>   A</a:t>
            </a:r>
            <a:r>
              <a:rPr lang="pt-BR" sz="2400" b="1" baseline="-25000" dirty="0"/>
              <a:t>T</a:t>
            </a:r>
            <a:r>
              <a:rPr lang="pt-BR" sz="2400" b="1" dirty="0"/>
              <a:t> </a:t>
            </a:r>
            <a:r>
              <a:rPr lang="pt-BR" sz="2400" dirty="0"/>
              <a:t>– área total do prisma;</a:t>
            </a:r>
          </a:p>
          <a:p>
            <a:pPr algn="just"/>
            <a:r>
              <a:rPr lang="pt-BR" sz="2400" b="1" dirty="0"/>
              <a:t>   A</a:t>
            </a:r>
            <a:r>
              <a:rPr lang="pt-BR" sz="2400" b="1" baseline="-25000" dirty="0"/>
              <a:t>B </a:t>
            </a:r>
            <a:r>
              <a:rPr lang="pt-BR" sz="2400" dirty="0"/>
              <a:t>– área da base;</a:t>
            </a:r>
          </a:p>
          <a:p>
            <a:pPr algn="just"/>
            <a:r>
              <a:rPr lang="pt-BR" sz="2400" b="1" dirty="0"/>
              <a:t>   A</a:t>
            </a:r>
            <a:r>
              <a:rPr lang="pt-BR" sz="2400" b="1" baseline="-25000" dirty="0"/>
              <a:t>L</a:t>
            </a:r>
            <a:r>
              <a:rPr lang="pt-BR" sz="2400" b="1" dirty="0"/>
              <a:t> </a:t>
            </a:r>
            <a:r>
              <a:rPr lang="pt-BR" sz="2400" dirty="0"/>
              <a:t>– soma das áreas das faces laterais.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A141B0-12DA-49AF-BF45-FBDDD2ADA2C1}"/>
              </a:ext>
            </a:extLst>
          </p:cNvPr>
          <p:cNvSpPr txBox="1"/>
          <p:nvPr/>
        </p:nvSpPr>
        <p:spPr>
          <a:xfrm>
            <a:off x="1056066" y="1733649"/>
            <a:ext cx="100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			</a:t>
            </a:r>
            <a:r>
              <a:rPr lang="pt-BR" sz="2400" u="sng" dirty="0"/>
              <a:t>Lembrete</a:t>
            </a:r>
            <a:r>
              <a:rPr lang="pt-BR" sz="2400" dirty="0"/>
              <a:t>: os polígonos das bases são congruentes.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397684-F6F4-4E41-BA58-7FF95AF9762A}"/>
              </a:ext>
            </a:extLst>
          </p:cNvPr>
          <p:cNvSpPr txBox="1"/>
          <p:nvPr/>
        </p:nvSpPr>
        <p:spPr>
          <a:xfrm>
            <a:off x="1056066" y="2210725"/>
            <a:ext cx="1000688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4.B) </a:t>
            </a:r>
            <a:r>
              <a:rPr lang="pt-BR" sz="2400" b="1" dirty="0"/>
              <a:t>Área lateral: </a:t>
            </a:r>
            <a:r>
              <a:rPr lang="pt-BR" sz="2400" dirty="0"/>
              <a:t>é a soma das áreas das faces laterais. Se o prisma é regular,</a:t>
            </a:r>
            <a:endParaRPr lang="pt-BR" sz="2400" b="1" dirty="0"/>
          </a:p>
          <a:p>
            <a:pPr algn="just">
              <a:spcAft>
                <a:spcPts val="600"/>
              </a:spcAft>
            </a:pPr>
            <a:r>
              <a:rPr lang="pt-BR" sz="2400" dirty="0"/>
              <a:t>		     então, as faces laterais são congruentes.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3803B2-ABF1-48BC-90BD-D7701D4E6472}"/>
              </a:ext>
            </a:extLst>
          </p:cNvPr>
          <p:cNvSpPr txBox="1"/>
          <p:nvPr/>
        </p:nvSpPr>
        <p:spPr>
          <a:xfrm>
            <a:off x="1056066" y="3151628"/>
            <a:ext cx="1000688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4.C) </a:t>
            </a:r>
            <a:r>
              <a:rPr lang="pt-BR" sz="2400" b="1" dirty="0"/>
              <a:t>Área total:</a:t>
            </a:r>
            <a:r>
              <a:rPr lang="pt-BR" sz="2400" dirty="0"/>
              <a:t> a área total de um prisma é dada pela soma das áreas das faces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		laterais e das áreas das bases.</a:t>
            </a:r>
          </a:p>
        </p:txBody>
      </p:sp>
    </p:spTree>
    <p:extLst>
      <p:ext uri="{BB962C8B-B14F-4D97-AF65-F5344CB8AC3E}">
        <p14:creationId xmlns:p14="http://schemas.microsoft.com/office/powerpoint/2010/main" val="20953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6" grpId="0"/>
      <p:bldP spid="9" grpId="0"/>
      <p:bldP spid="10" grpId="0"/>
      <p:bldP spid="8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edondar Retângulo em um Canto Diagonal 8"/>
          <p:cNvSpPr/>
          <p:nvPr/>
        </p:nvSpPr>
        <p:spPr>
          <a:xfrm>
            <a:off x="1777283" y="2459865"/>
            <a:ext cx="2434108" cy="108182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92428" y="502430"/>
            <a:ext cx="10972800" cy="5821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56066" y="759853"/>
            <a:ext cx="801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5. VOLUME DO PRISMA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56066" y="1354295"/>
            <a:ext cx="988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O volume do prisma é dado pela produto da área da base pela sua altura.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09969" y="2659694"/>
            <a:ext cx="187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3200" b="1" dirty="0">
                <a:solidFill>
                  <a:srgbClr val="C00000"/>
                </a:solidFill>
              </a:rPr>
              <a:t>V = A</a:t>
            </a:r>
            <a:r>
              <a:rPr lang="pt-BR" sz="3200" b="1" baseline="-25000" dirty="0">
                <a:solidFill>
                  <a:srgbClr val="C00000"/>
                </a:solidFill>
              </a:rPr>
              <a:t>B</a:t>
            </a:r>
            <a:r>
              <a:rPr lang="pt-BR" sz="3200" b="1" dirty="0">
                <a:solidFill>
                  <a:srgbClr val="C00000"/>
                </a:solidFill>
              </a:rPr>
              <a:t> . h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41701" y="2191381"/>
            <a:ext cx="50742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Onde:</a:t>
            </a:r>
          </a:p>
          <a:p>
            <a:pPr algn="just">
              <a:spcAft>
                <a:spcPts val="600"/>
              </a:spcAft>
            </a:pPr>
            <a:r>
              <a:rPr lang="pt-BR" sz="2400" b="1" dirty="0"/>
              <a:t>   V</a:t>
            </a:r>
            <a:r>
              <a:rPr lang="pt-BR" sz="2400" dirty="0"/>
              <a:t> – volume do prisma;</a:t>
            </a:r>
          </a:p>
          <a:p>
            <a:pPr algn="just">
              <a:spcAft>
                <a:spcPts val="600"/>
              </a:spcAft>
            </a:pPr>
            <a:r>
              <a:rPr lang="pt-BR" sz="2400" b="1" dirty="0"/>
              <a:t>   A</a:t>
            </a:r>
            <a:r>
              <a:rPr lang="pt-BR" sz="2400" b="1" baseline="-25000" dirty="0"/>
              <a:t>B</a:t>
            </a:r>
            <a:r>
              <a:rPr lang="pt-BR" sz="2400" dirty="0"/>
              <a:t> – área da base;</a:t>
            </a:r>
          </a:p>
          <a:p>
            <a:pPr algn="just">
              <a:spcAft>
                <a:spcPts val="600"/>
              </a:spcAft>
            </a:pPr>
            <a:r>
              <a:rPr lang="pt-BR" sz="2400" b="1" dirty="0"/>
              <a:t>   h</a:t>
            </a:r>
            <a:r>
              <a:rPr lang="pt-BR" sz="2400" dirty="0"/>
              <a:t> – altura (distância entre as bases).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208466" y="4455958"/>
            <a:ext cx="988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O </a:t>
            </a:r>
            <a:r>
              <a:rPr lang="pt-BR" sz="2400" b="1" dirty="0"/>
              <a:t>volume</a:t>
            </a:r>
            <a:r>
              <a:rPr lang="pt-BR" sz="2400" dirty="0"/>
              <a:t> determina a capacidade que possui uma figura geométrica espacial. Vale lembrar que, geralmente, ele é dado em cm</a:t>
            </a:r>
            <a:r>
              <a:rPr lang="pt-BR" sz="2400" baseline="30000" dirty="0"/>
              <a:t>3</a:t>
            </a:r>
            <a:r>
              <a:rPr lang="pt-BR" sz="2400" dirty="0"/>
              <a:t> (centímetros cúbicos) ou m</a:t>
            </a:r>
            <a:r>
              <a:rPr lang="pt-BR" sz="2400" baseline="30000" dirty="0"/>
              <a:t>3</a:t>
            </a:r>
            <a:r>
              <a:rPr lang="pt-BR" sz="2400" dirty="0"/>
              <a:t> (metros cúbicos).</a:t>
            </a:r>
          </a:p>
        </p:txBody>
      </p:sp>
    </p:spTree>
    <p:extLst>
      <p:ext uri="{BB962C8B-B14F-4D97-AF65-F5344CB8AC3E}">
        <p14:creationId xmlns:p14="http://schemas.microsoft.com/office/powerpoint/2010/main" val="35024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4340181" y="4413162"/>
            <a:ext cx="1712899" cy="884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602573" y="4812406"/>
            <a:ext cx="1717182" cy="87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779093" y="5344760"/>
            <a:ext cx="1491796" cy="87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9772925" y="3024390"/>
            <a:ext cx="1491796" cy="87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669105" y="2316052"/>
            <a:ext cx="2887016" cy="927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37145" y="2047741"/>
            <a:ext cx="2240924" cy="927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92428" y="502430"/>
            <a:ext cx="10972800" cy="5821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17429" y="682579"/>
            <a:ext cx="801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6. PRISMAS ESPECIAIS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17428" y="1264142"/>
            <a:ext cx="1013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6.A) </a:t>
            </a:r>
            <a:r>
              <a:rPr lang="pt-BR" sz="2400" b="1" dirty="0"/>
              <a:t>Paralelepípedo retângulo </a:t>
            </a:r>
            <a:r>
              <a:rPr lang="pt-BR" sz="2400" dirty="0"/>
              <a:t>– é um hexaedro formado por faces retangulares.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15281" y="3644588"/>
            <a:ext cx="1009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6.B) </a:t>
            </a:r>
            <a:r>
              <a:rPr lang="pt-BR" sz="2400" b="1" dirty="0"/>
              <a:t>Cubo</a:t>
            </a:r>
            <a:r>
              <a:rPr lang="pt-BR" sz="2400" dirty="0"/>
              <a:t> – é um hexaedro formado por faces quadrangulares.</a:t>
            </a:r>
          </a:p>
        </p:txBody>
      </p:sp>
      <p:pic>
        <p:nvPicPr>
          <p:cNvPr id="9" name="Imagem 8" descr="Relações métricas - Alfaconnectio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24353" b="36584"/>
          <a:stretch/>
        </p:blipFill>
        <p:spPr bwMode="auto">
          <a:xfrm>
            <a:off x="1313641" y="1841718"/>
            <a:ext cx="2498500" cy="182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 rotWithShape="1">
          <a:blip r:embed="rId3"/>
          <a:srcRect l="20702" t="42349" r="56687" b="16633"/>
          <a:stretch/>
        </p:blipFill>
        <p:spPr bwMode="auto">
          <a:xfrm>
            <a:off x="1687132" y="4005330"/>
            <a:ext cx="2137894" cy="2099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95476" y="1957587"/>
            <a:ext cx="2240924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Diagonal:</a:t>
            </a:r>
          </a:p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t-BR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= a</a:t>
            </a:r>
            <a:r>
              <a:rPr lang="pt-BR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+ b</a:t>
            </a:r>
            <a:r>
              <a:rPr lang="pt-BR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+ c</a:t>
            </a:r>
            <a:r>
              <a:rPr lang="pt-BR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540318" y="2251656"/>
            <a:ext cx="2887017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Área total:</a:t>
            </a:r>
          </a:p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= 2.(a.b + a.c + b.c)</a:t>
            </a:r>
            <a:endParaRPr lang="pt-BR" sz="24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669887" y="2923374"/>
            <a:ext cx="1481069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Volume:</a:t>
            </a:r>
          </a:p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V = a.b.c</a:t>
            </a:r>
            <a:endParaRPr lang="pt-BR" sz="24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196360" y="4247880"/>
            <a:ext cx="1676406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Diagonal:</a:t>
            </a:r>
          </a:p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t-BR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= 3.a</a:t>
            </a:r>
            <a:r>
              <a:rPr lang="pt-BR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4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460896" y="4657858"/>
            <a:ext cx="1704309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Área total:</a:t>
            </a:r>
          </a:p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= 6.a</a:t>
            </a:r>
            <a:r>
              <a:rPr lang="pt-BR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624553" y="5226547"/>
            <a:ext cx="1481069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Volume:</a:t>
            </a:r>
          </a:p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V = a³</a:t>
            </a:r>
            <a:endParaRPr lang="pt-BR" sz="24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6" grpId="0" animBg="1"/>
      <p:bldP spid="15" grpId="0" animBg="1"/>
      <p:bldP spid="11" grpId="0" animBg="1"/>
      <p:bldP spid="6" grpId="0"/>
      <p:bldP spid="7" grpId="0"/>
      <p:bldP spid="8" grpId="0"/>
      <p:bldP spid="4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631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</vt:lpstr>
      <vt:lpstr>Tema do Office</vt:lpstr>
      <vt:lpstr>PRISMAS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PRISMAS</dc:title>
  <dc:creator>Clovis</dc:creator>
  <cp:lastModifiedBy>MARIA LEIDE DINIZ SIQUEIRA</cp:lastModifiedBy>
  <cp:revision>26</cp:revision>
  <dcterms:created xsi:type="dcterms:W3CDTF">2020-05-27T14:16:59Z</dcterms:created>
  <dcterms:modified xsi:type="dcterms:W3CDTF">2023-09-03T22:17:26Z</dcterms:modified>
</cp:coreProperties>
</file>