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4630400" cy="8229600"/>
  <p:notesSz cx="8229600" cy="14630400"/>
  <p:embeddedFontLst>
    <p:embeddedFont>
      <p:font typeface="Brygada 1918" panose="020B0604020202020204" charset="0"/>
      <p:regular r:id="rId18"/>
    </p:embeddedFont>
    <p:embeddedFont>
      <p:font typeface="Montserrat" panose="00000500000000000000" pitchFamily="2" charset="0"/>
      <p:regular r:id="rId19"/>
      <p:bold r:id="rId20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3364"/>
    <a:srgbClr val="471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7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838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21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948261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37" y="1795224"/>
            <a:ext cx="3449122" cy="229874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922996" y="1764387"/>
            <a:ext cx="8850868" cy="22712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8900"/>
              </a:lnSpc>
              <a:buNone/>
            </a:pPr>
            <a:r>
              <a:rPr lang="en-US" sz="7150" b="1" dirty="0">
                <a:solidFill>
                  <a:srgbClr val="FFB393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Vegetação mediterrânea</a:t>
            </a:r>
            <a:endParaRPr lang="en-US" sz="7150" dirty="0"/>
          </a:p>
        </p:txBody>
      </p:sp>
      <p:sp>
        <p:nvSpPr>
          <p:cNvPr id="4" name="Shape 1"/>
          <p:cNvSpPr/>
          <p:nvPr/>
        </p:nvSpPr>
        <p:spPr>
          <a:xfrm>
            <a:off x="4922996" y="4590931"/>
            <a:ext cx="431959" cy="431959"/>
          </a:xfrm>
          <a:prstGeom prst="roundRect">
            <a:avLst>
              <a:gd name="adj" fmla="val 8573"/>
            </a:avLst>
          </a:prstGeom>
          <a:solidFill>
            <a:srgbClr val="4D1529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5" name="Text 2"/>
          <p:cNvSpPr/>
          <p:nvPr/>
        </p:nvSpPr>
        <p:spPr>
          <a:xfrm>
            <a:off x="5601772" y="4590931"/>
            <a:ext cx="3291840" cy="4114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200"/>
              </a:lnSpc>
              <a:buNone/>
            </a:pPr>
            <a:r>
              <a:rPr lang="en-US" sz="2550" b="1" dirty="0">
                <a:solidFill>
                  <a:srgbClr val="F4CAB8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Localização</a:t>
            </a:r>
            <a:endParaRPr lang="en-US" sz="2550" dirty="0"/>
          </a:p>
        </p:txBody>
      </p:sp>
      <p:sp>
        <p:nvSpPr>
          <p:cNvPr id="6" name="Text 3"/>
          <p:cNvSpPr/>
          <p:nvPr/>
        </p:nvSpPr>
        <p:spPr>
          <a:xfrm>
            <a:off x="5601772" y="5249228"/>
            <a:ext cx="8172093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Encontra-se principalmente em torno do Mar Mediterrâneo, particularmente nas regiões do sul da Europa, norte de África, Califórnia, Chile, África do Sul e sul da Austrália. </a:t>
            </a:r>
            <a:endParaRPr lang="en-US" sz="19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CFD9F93-1447-887D-045A-3E6283A8C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4325" y="7496175"/>
            <a:ext cx="2886075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46058" y="664726"/>
            <a:ext cx="6446282" cy="8056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300"/>
              </a:lnSpc>
              <a:buNone/>
            </a:pPr>
            <a:r>
              <a:rPr lang="en-US" sz="5050" b="1" dirty="0">
                <a:solidFill>
                  <a:srgbClr val="FFB393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Ameaças:</a:t>
            </a:r>
            <a:endParaRPr lang="en-US" sz="5050" dirty="0"/>
          </a:p>
        </p:txBody>
      </p:sp>
      <p:sp>
        <p:nvSpPr>
          <p:cNvPr id="3" name="Text 1"/>
          <p:cNvSpPr/>
          <p:nvPr/>
        </p:nvSpPr>
        <p:spPr>
          <a:xfrm>
            <a:off x="846058" y="1953816"/>
            <a:ext cx="12938284" cy="3867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vegetação de altitude enfrenta diversas ameaças, principalmente devido à ação humana: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846058" y="2612469"/>
            <a:ext cx="12938284" cy="7734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A expansão da agricultura e da pecuária causa desmatamento, fragmentação e perda de habitat para a fauna. 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846058" y="3657838"/>
            <a:ext cx="12938284" cy="7734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exploração de recursos minerais também causa impactos negativos ao ambiente, com a abertura de minas e o descarte de rejeitos.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846058" y="4703207"/>
            <a:ext cx="12938284" cy="7734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intensificação do turismo em áreas de altitude pode resultar em degradação do solo, poluição e perturbação da fauna. 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846058" y="5748576"/>
            <a:ext cx="12938284" cy="7734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introdução de espécies exóticas invasoras também representa uma ameaça, competindo com as espécies nativas por recursos e modificando o ecossistema. </a:t>
            </a:r>
            <a:endParaRPr lang="en-US" sz="1900" dirty="0"/>
          </a:p>
        </p:txBody>
      </p:sp>
      <p:sp>
        <p:nvSpPr>
          <p:cNvPr id="8" name="Text 6"/>
          <p:cNvSpPr/>
          <p:nvPr/>
        </p:nvSpPr>
        <p:spPr>
          <a:xfrm>
            <a:off x="846058" y="6793944"/>
            <a:ext cx="12938284" cy="7734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 aquecimento global, com o aumento das temperaturas e o degelo das geleiras, impacta a vegetação de altitude e seus recursos hídricos.</a:t>
            </a:r>
            <a:endParaRPr lang="en-US" sz="190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E309F9C-6D99-E17B-1009-E82EB8B86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1517" y="7472599"/>
            <a:ext cx="2886075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2395895"/>
            <a:ext cx="6583680" cy="8229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450"/>
              </a:lnSpc>
              <a:buNone/>
            </a:pPr>
            <a:r>
              <a:rPr lang="en-US" sz="5150" b="1" dirty="0">
                <a:solidFill>
                  <a:srgbClr val="FFB393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Floresta de Cocais</a:t>
            </a:r>
            <a:endParaRPr lang="en-US" sz="5150" dirty="0"/>
          </a:p>
        </p:txBody>
      </p:sp>
      <p:sp>
        <p:nvSpPr>
          <p:cNvPr id="3" name="Text 1"/>
          <p:cNvSpPr/>
          <p:nvPr/>
        </p:nvSpPr>
        <p:spPr>
          <a:xfrm>
            <a:off x="864037" y="3589139"/>
            <a:ext cx="3656528" cy="4114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200"/>
              </a:lnSpc>
              <a:buNone/>
            </a:pPr>
            <a:r>
              <a:rPr lang="en-US" sz="2550" b="1" dirty="0">
                <a:solidFill>
                  <a:srgbClr val="FFB393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Localização Geográfica</a:t>
            </a:r>
            <a:endParaRPr lang="en-US" sz="2550" dirty="0"/>
          </a:p>
        </p:txBody>
      </p:sp>
      <p:sp>
        <p:nvSpPr>
          <p:cNvPr id="4" name="Text 2"/>
          <p:cNvSpPr/>
          <p:nvPr/>
        </p:nvSpPr>
        <p:spPr>
          <a:xfrm>
            <a:off x="864037" y="4370903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Floresta de Cocais é encontrada na região Nordeste do Brasil, nos estados do Maranhão, Piauí, Tocantins e Bahia.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864037" y="5438656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Essa formação vegetal ocupa uma área de transição entre a Floresta Amazônica e o Cerrado.</a:t>
            </a:r>
            <a:endParaRPr lang="en-US" sz="19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02B5612-F304-521B-8ABE-7357CA78F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0364" y="7496175"/>
            <a:ext cx="2886075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854756"/>
            <a:ext cx="6583680" cy="8229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450"/>
              </a:lnSpc>
              <a:buNone/>
            </a:pPr>
            <a:r>
              <a:rPr lang="en-US" sz="5150" b="1" dirty="0">
                <a:solidFill>
                  <a:srgbClr val="FFB393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Clima:</a:t>
            </a:r>
            <a:endParaRPr lang="en-US" sz="5150" dirty="0"/>
          </a:p>
        </p:txBody>
      </p:sp>
      <p:sp>
        <p:nvSpPr>
          <p:cNvPr id="3" name="Text 1"/>
          <p:cNvSpPr/>
          <p:nvPr/>
        </p:nvSpPr>
        <p:spPr>
          <a:xfrm>
            <a:off x="864037" y="3171468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 clima da Floresta de Cocais é tropical, quente e úmido. 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864037" y="3844171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As temperaturas são elevadas durante todo o ano, com médias superiores a 25°C. 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864037" y="4516874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As chuvas são abundantes, com um período chuvoso de 6 a 8 meses, concentradas entre os meses de novembro e abril.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864037" y="5584627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Floresta de Cocais apresenta uma elevada umidade relativa do ar, o que contribui para a formação de um ambiente propício ao desenvolvimento de uma rica diversidade vegetal e animal.</a:t>
            </a:r>
            <a:endParaRPr lang="en-US" sz="19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23A4CD7-8716-70BB-1430-7F18E368C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4325" y="7496175"/>
            <a:ext cx="2886075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46058" y="856774"/>
            <a:ext cx="6446282" cy="8056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300"/>
              </a:lnSpc>
              <a:buNone/>
            </a:pPr>
            <a:r>
              <a:rPr lang="en-US" sz="5050" b="1" dirty="0">
                <a:solidFill>
                  <a:srgbClr val="FFB393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Flora:</a:t>
            </a:r>
            <a:endParaRPr lang="en-US" sz="5050" dirty="0"/>
          </a:p>
        </p:txBody>
      </p:sp>
      <p:sp>
        <p:nvSpPr>
          <p:cNvPr id="3" name="Text 1"/>
          <p:cNvSpPr/>
          <p:nvPr/>
        </p:nvSpPr>
        <p:spPr>
          <a:xfrm>
            <a:off x="846058" y="2145863"/>
            <a:ext cx="12938284" cy="7734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Floresta de Cocais abriga uma variedade de espécies vegetais adaptadas ao clima quente e úmido, com destaque para as palmeiras. 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846058" y="3191232"/>
            <a:ext cx="12938284" cy="7734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As </a:t>
            </a:r>
            <a:r>
              <a:rPr lang="en-US" sz="1900" b="1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palmeiras</a:t>
            </a: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dominam a paisagem, com espécies como o babaçu, a carnaúba e o buriti, que se adaptam ao </a:t>
            </a:r>
            <a:r>
              <a:rPr lang="en-US" sz="1900" b="1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solo úmido e arenoso</a:t>
            </a: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e às chuvas concentradas.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846058" y="4236601"/>
            <a:ext cx="12938284" cy="3867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 babaçu, com seu tronco alto e copa frondosa, proporciona sombra e abriga diversas espécies animais. 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846058" y="4895255"/>
            <a:ext cx="12938284" cy="7734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carnaúba, conhecida por sua cera extraída das folhas, se destaca pela resistência à seca, com suas raízes profundas que buscam água no subsolo. 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846058" y="5940623"/>
            <a:ext cx="12938284" cy="7734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 buriti, com seus frutos vermelhos e saborosos, fornece alimento para diversos animais, além de ser fonte de óleo e fibras.</a:t>
            </a:r>
            <a:endParaRPr lang="en-US" sz="1900" dirty="0"/>
          </a:p>
        </p:txBody>
      </p:sp>
      <p:sp>
        <p:nvSpPr>
          <p:cNvPr id="8" name="Text 6"/>
          <p:cNvSpPr/>
          <p:nvPr/>
        </p:nvSpPr>
        <p:spPr>
          <a:xfrm>
            <a:off x="846058" y="6985992"/>
            <a:ext cx="12938284" cy="3867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endParaRPr lang="en-US" sz="190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FF269EF-9E2F-B97C-943D-4BDA54352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4325" y="7435789"/>
            <a:ext cx="2886075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657231"/>
            <a:ext cx="6583680" cy="8229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450"/>
              </a:lnSpc>
              <a:buNone/>
            </a:pPr>
            <a:r>
              <a:rPr lang="en-US" sz="5150" b="1" dirty="0">
                <a:solidFill>
                  <a:srgbClr val="FFB393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Fauna:</a:t>
            </a:r>
            <a:endParaRPr lang="en-US" sz="5150" dirty="0"/>
          </a:p>
        </p:txBody>
      </p:sp>
      <p:sp>
        <p:nvSpPr>
          <p:cNvPr id="3" name="Text 1"/>
          <p:cNvSpPr/>
          <p:nvPr/>
        </p:nvSpPr>
        <p:spPr>
          <a:xfrm>
            <a:off x="864037" y="2973943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fauna da Floresta de Cocais é rica e diversa, com adaptações específicas ao ambiente. Espécies como o macaco-prego, a onça-parda e o veado-catingueiro são encontradas nessa região. 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864037" y="4041696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 macaco-prego se alimenta de frutos, sementes e outros vegetais, adaptando-se à variedade da flora da região. 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864037" y="5109448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onça-parda, um predador de topo, busca por presas como roedores, aves e pequenos mamíferos. 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864037" y="5782151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Já o veado-catingueiro, herbívoro, se alimenta de plantas e gramíneas, se adaptando às áreas abertas e com vegetação rasteira.</a:t>
            </a:r>
            <a:endParaRPr lang="en-US" sz="19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B6D6764-1ACC-C444-0218-D23734FDA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4325" y="7434760"/>
            <a:ext cx="2886075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993583"/>
            <a:ext cx="6583680" cy="8229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450"/>
              </a:lnSpc>
              <a:buNone/>
            </a:pPr>
            <a:r>
              <a:rPr lang="en-US" sz="5150" b="1" dirty="0">
                <a:solidFill>
                  <a:srgbClr val="FFB393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Ameaças:</a:t>
            </a:r>
            <a:endParaRPr lang="en-US" sz="5150" dirty="0"/>
          </a:p>
        </p:txBody>
      </p:sp>
      <p:sp>
        <p:nvSpPr>
          <p:cNvPr id="3" name="Text 1"/>
          <p:cNvSpPr/>
          <p:nvPr/>
        </p:nvSpPr>
        <p:spPr>
          <a:xfrm>
            <a:off x="864037" y="3310295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Floresta de Cocais enfrenta diversas ameaças, incluindo a perda de habitat devido ao desmatamento para atividades agropecuárias, exploração madeireira e expansão urbana. 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864037" y="4378047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extração ilegal de produtos florestais, como o babaçu e a carnaúba, também impacta a biodiversidade da região. 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864037" y="5445800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caça e a pesca predatórias, além da introdução de espécies exóticas invasoras, são outras ameaças que colocam em risco a fauna local.</a:t>
            </a:r>
            <a:endParaRPr lang="en-US" sz="19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3257364-C43D-4B01-ADF6-0BB1D9F03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4325" y="7417173"/>
            <a:ext cx="2886075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2052280"/>
            <a:ext cx="6583680" cy="8229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450"/>
              </a:lnSpc>
              <a:buNone/>
            </a:pPr>
            <a:r>
              <a:rPr lang="en-US" sz="5150" b="1" dirty="0">
                <a:solidFill>
                  <a:srgbClr val="FFB393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Clima:</a:t>
            </a:r>
            <a:endParaRPr lang="en-US" sz="5150" dirty="0"/>
          </a:p>
        </p:txBody>
      </p:sp>
      <p:sp>
        <p:nvSpPr>
          <p:cNvPr id="3" name="Text 1"/>
          <p:cNvSpPr/>
          <p:nvPr/>
        </p:nvSpPr>
        <p:spPr>
          <a:xfrm>
            <a:off x="864037" y="3368993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vegetação mediterrânea é caracterizada por um clima quente e seco no verão e chuvoso e ameno no inverno. 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864037" y="4436745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temperatura média anual varia entre 15°C e 20°C.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864037" y="5109448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 período de seca costuma durar de 3 a 5 meses, durante os quais as chuvas são raras ou inexistentes. 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864037" y="5782151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No inverno, as chuvas são abundantes e concentradas em um curto período.</a:t>
            </a:r>
            <a:endParaRPr lang="en-US" sz="190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ECA174E-329A-EC44-C915-A690311033AC}"/>
              </a:ext>
            </a:extLst>
          </p:cNvPr>
          <p:cNvSpPr/>
          <p:nvPr/>
        </p:nvSpPr>
        <p:spPr>
          <a:xfrm>
            <a:off x="12910782" y="7738281"/>
            <a:ext cx="1610436" cy="368489"/>
          </a:xfrm>
          <a:prstGeom prst="rect">
            <a:avLst/>
          </a:prstGeom>
          <a:solidFill>
            <a:srgbClr val="471D39"/>
          </a:solidFill>
          <a:ln>
            <a:solidFill>
              <a:srgbClr val="7D33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822CED8-E66C-822E-4406-5186EA08A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4325" y="7371568"/>
            <a:ext cx="2886075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776645"/>
            <a:ext cx="6583680" cy="8229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450"/>
              </a:lnSpc>
              <a:buNone/>
            </a:pPr>
            <a:r>
              <a:rPr lang="en-US" sz="5150" b="1" dirty="0">
                <a:solidFill>
                  <a:srgbClr val="FFB393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Flora:</a:t>
            </a:r>
            <a:endParaRPr lang="en-US" sz="5150" dirty="0"/>
          </a:p>
        </p:txBody>
      </p:sp>
      <p:sp>
        <p:nvSpPr>
          <p:cNvPr id="3" name="Text 1"/>
          <p:cNvSpPr/>
          <p:nvPr/>
        </p:nvSpPr>
        <p:spPr>
          <a:xfrm>
            <a:off x="864037" y="2093357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flora da vegetação mediterrânea é rica e variada, com espécies adaptadas às condições secas e quentes do verão. Para sobreviver ao clima árido, as plantas desenvolveram diversas estratégias:</a:t>
            </a:r>
            <a:endParaRPr lang="en-US" sz="1900" dirty="0"/>
          </a:p>
        </p:txBody>
      </p:sp>
      <p:sp>
        <p:nvSpPr>
          <p:cNvPr id="4" name="Shape 2"/>
          <p:cNvSpPr/>
          <p:nvPr/>
        </p:nvSpPr>
        <p:spPr>
          <a:xfrm>
            <a:off x="864037" y="3438763"/>
            <a:ext cx="555427" cy="555427"/>
          </a:xfrm>
          <a:prstGeom prst="roundRect">
            <a:avLst>
              <a:gd name="adj" fmla="val 6668"/>
            </a:avLst>
          </a:prstGeom>
          <a:solidFill>
            <a:srgbClr val="4D1529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5" name="Text 3"/>
          <p:cNvSpPr/>
          <p:nvPr/>
        </p:nvSpPr>
        <p:spPr>
          <a:xfrm>
            <a:off x="1042988" y="3518892"/>
            <a:ext cx="197525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3100" b="1" dirty="0">
                <a:solidFill>
                  <a:srgbClr val="F4CAB8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1</a:t>
            </a:r>
            <a:endParaRPr lang="en-US" sz="3100" dirty="0"/>
          </a:p>
        </p:txBody>
      </p:sp>
      <p:sp>
        <p:nvSpPr>
          <p:cNvPr id="6" name="Text 4"/>
          <p:cNvSpPr/>
          <p:nvPr/>
        </p:nvSpPr>
        <p:spPr>
          <a:xfrm>
            <a:off x="1666280" y="3438763"/>
            <a:ext cx="333398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00"/>
              </a:lnSpc>
              <a:buNone/>
            </a:pPr>
            <a:r>
              <a:rPr lang="en-US" sz="2550" b="1" dirty="0">
                <a:solidFill>
                  <a:srgbClr val="F4CAB8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Folhas pequenas e cerosas</a:t>
            </a:r>
            <a:endParaRPr lang="en-US" sz="2550" dirty="0"/>
          </a:p>
        </p:txBody>
      </p:sp>
      <p:sp>
        <p:nvSpPr>
          <p:cNvPr id="7" name="Text 5"/>
          <p:cNvSpPr/>
          <p:nvPr/>
        </p:nvSpPr>
        <p:spPr>
          <a:xfrm>
            <a:off x="1666280" y="4409837"/>
            <a:ext cx="3333988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As folhas são pequenas e revestidas por uma camada cerosa, reduzindo a perda de água.</a:t>
            </a:r>
            <a:endParaRPr lang="en-US" sz="1900" dirty="0"/>
          </a:p>
        </p:txBody>
      </p:sp>
      <p:sp>
        <p:nvSpPr>
          <p:cNvPr id="8" name="Shape 6"/>
          <p:cNvSpPr/>
          <p:nvPr/>
        </p:nvSpPr>
        <p:spPr>
          <a:xfrm>
            <a:off x="5247084" y="3438763"/>
            <a:ext cx="555427" cy="555427"/>
          </a:xfrm>
          <a:prstGeom prst="roundRect">
            <a:avLst>
              <a:gd name="adj" fmla="val 6668"/>
            </a:avLst>
          </a:prstGeom>
          <a:solidFill>
            <a:srgbClr val="4D1529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9" name="Text 7"/>
          <p:cNvSpPr/>
          <p:nvPr/>
        </p:nvSpPr>
        <p:spPr>
          <a:xfrm>
            <a:off x="5412224" y="3518892"/>
            <a:ext cx="22514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3100" b="1" dirty="0">
                <a:solidFill>
                  <a:srgbClr val="F4CAB8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2</a:t>
            </a:r>
            <a:endParaRPr lang="en-US" sz="3100" dirty="0"/>
          </a:p>
        </p:txBody>
      </p:sp>
      <p:sp>
        <p:nvSpPr>
          <p:cNvPr id="10" name="Text 8"/>
          <p:cNvSpPr/>
          <p:nvPr/>
        </p:nvSpPr>
        <p:spPr>
          <a:xfrm>
            <a:off x="6049328" y="3438763"/>
            <a:ext cx="3291840" cy="4114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200"/>
              </a:lnSpc>
              <a:buNone/>
            </a:pPr>
            <a:r>
              <a:rPr lang="en-US" sz="2550" b="1" dirty="0">
                <a:solidFill>
                  <a:srgbClr val="F4CAB8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Raízes profundas</a:t>
            </a:r>
            <a:endParaRPr lang="en-US" sz="2550" dirty="0"/>
          </a:p>
        </p:txBody>
      </p:sp>
      <p:sp>
        <p:nvSpPr>
          <p:cNvPr id="11" name="Text 9"/>
          <p:cNvSpPr/>
          <p:nvPr/>
        </p:nvSpPr>
        <p:spPr>
          <a:xfrm>
            <a:off x="6049328" y="3998357"/>
            <a:ext cx="3333988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As raízes das plantas penetram profundamente no solo para acessar a água subterrânea.</a:t>
            </a:r>
            <a:endParaRPr lang="en-US" sz="1900" dirty="0"/>
          </a:p>
        </p:txBody>
      </p:sp>
      <p:sp>
        <p:nvSpPr>
          <p:cNvPr id="12" name="Shape 10"/>
          <p:cNvSpPr/>
          <p:nvPr/>
        </p:nvSpPr>
        <p:spPr>
          <a:xfrm>
            <a:off x="9630132" y="3438763"/>
            <a:ext cx="555427" cy="555427"/>
          </a:xfrm>
          <a:prstGeom prst="roundRect">
            <a:avLst>
              <a:gd name="adj" fmla="val 6668"/>
            </a:avLst>
          </a:prstGeom>
          <a:solidFill>
            <a:srgbClr val="4D1529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3" name="Text 11"/>
          <p:cNvSpPr/>
          <p:nvPr/>
        </p:nvSpPr>
        <p:spPr>
          <a:xfrm>
            <a:off x="9787295" y="3518892"/>
            <a:ext cx="240983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3100" b="1" dirty="0">
                <a:solidFill>
                  <a:srgbClr val="F4CAB8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3</a:t>
            </a:r>
            <a:endParaRPr lang="en-US" sz="3100" dirty="0"/>
          </a:p>
        </p:txBody>
      </p:sp>
      <p:sp>
        <p:nvSpPr>
          <p:cNvPr id="14" name="Text 12"/>
          <p:cNvSpPr/>
          <p:nvPr/>
        </p:nvSpPr>
        <p:spPr>
          <a:xfrm>
            <a:off x="10432375" y="3438763"/>
            <a:ext cx="333398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00"/>
              </a:lnSpc>
              <a:buNone/>
            </a:pPr>
            <a:r>
              <a:rPr lang="en-US" sz="2550" b="1" dirty="0">
                <a:solidFill>
                  <a:srgbClr val="F4CAB8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Floração na primavera e outono</a:t>
            </a:r>
            <a:endParaRPr lang="en-US" sz="2550" dirty="0"/>
          </a:p>
        </p:txBody>
      </p:sp>
      <p:sp>
        <p:nvSpPr>
          <p:cNvPr id="15" name="Text 13"/>
          <p:cNvSpPr/>
          <p:nvPr/>
        </p:nvSpPr>
        <p:spPr>
          <a:xfrm>
            <a:off x="10432375" y="4409837"/>
            <a:ext cx="3333988" cy="19752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As plantas florescem principalmente nas estações mais amenas, evitando o calor e a seca do verão.</a:t>
            </a:r>
            <a:endParaRPr lang="en-US" sz="1900" dirty="0"/>
          </a:p>
        </p:txBody>
      </p:sp>
      <p:sp>
        <p:nvSpPr>
          <p:cNvPr id="16" name="Text 14"/>
          <p:cNvSpPr/>
          <p:nvPr/>
        </p:nvSpPr>
        <p:spPr>
          <a:xfrm>
            <a:off x="864037" y="6662738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Essas adaptações permitem que árvores como o sobreiro e o pinheiro-manso, bem como arbustos como o alecrim e o tomilho, prosperem na região.</a:t>
            </a:r>
            <a:endParaRPr lang="en-US" sz="1900" dirty="0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DE72D92A-3B44-79B8-FEE1-F725CDBA2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4325" y="7432365"/>
            <a:ext cx="2886075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94826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66725" y="366713"/>
            <a:ext cx="3556397" cy="4444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00"/>
              </a:lnSpc>
              <a:buNone/>
            </a:pPr>
            <a:r>
              <a:rPr lang="en-US" sz="2800" b="1" dirty="0">
                <a:solidFill>
                  <a:srgbClr val="FFB393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Fauna:</a:t>
            </a:r>
            <a:endParaRPr lang="en-US" sz="2800" dirty="0"/>
          </a:p>
        </p:txBody>
      </p:sp>
      <p:sp>
        <p:nvSpPr>
          <p:cNvPr id="4" name="Text 1"/>
          <p:cNvSpPr/>
          <p:nvPr/>
        </p:nvSpPr>
        <p:spPr>
          <a:xfrm>
            <a:off x="466725" y="1011198"/>
            <a:ext cx="638175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650"/>
              </a:lnSpc>
              <a:buNone/>
            </a:pPr>
            <a:r>
              <a:rPr lang="en-US" sz="105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fauna da região mediterrânea evoluiu para se adaptar às condições áridas e quentes deste clima único.</a:t>
            </a:r>
            <a:endParaRPr lang="en-US" sz="1050" dirty="0"/>
          </a:p>
        </p:txBody>
      </p:sp>
      <p:sp>
        <p:nvSpPr>
          <p:cNvPr id="5" name="Shape 2"/>
          <p:cNvSpPr/>
          <p:nvPr/>
        </p:nvSpPr>
        <p:spPr>
          <a:xfrm>
            <a:off x="466725" y="1587937"/>
            <a:ext cx="6381750" cy="782360"/>
          </a:xfrm>
          <a:prstGeom prst="roundRect">
            <a:avLst>
              <a:gd name="adj" fmla="val 2557"/>
            </a:avLst>
          </a:prstGeom>
          <a:solidFill>
            <a:srgbClr val="4D1529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6" name="Text 3"/>
          <p:cNvSpPr/>
          <p:nvPr/>
        </p:nvSpPr>
        <p:spPr>
          <a:xfrm>
            <a:off x="600075" y="1721287"/>
            <a:ext cx="1778198" cy="222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750"/>
              </a:lnSpc>
              <a:buNone/>
            </a:pPr>
            <a:r>
              <a:rPr lang="en-US" sz="1400" b="1" dirty="0">
                <a:solidFill>
                  <a:srgbClr val="F4CAB8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Atividade noturna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600075" y="2023586"/>
            <a:ext cx="6115050" cy="2133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650"/>
              </a:lnSpc>
              <a:buNone/>
            </a:pPr>
            <a:r>
              <a:rPr lang="en-US" sz="105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Muitos animais ficam ativos durante a noite para evitar o calor intenso do dia.</a:t>
            </a:r>
            <a:endParaRPr lang="en-US" sz="1050" dirty="0"/>
          </a:p>
        </p:txBody>
      </p:sp>
      <p:sp>
        <p:nvSpPr>
          <p:cNvPr id="8" name="Shape 5"/>
          <p:cNvSpPr/>
          <p:nvPr/>
        </p:nvSpPr>
        <p:spPr>
          <a:xfrm>
            <a:off x="466725" y="2503646"/>
            <a:ext cx="6381750" cy="995720"/>
          </a:xfrm>
          <a:prstGeom prst="roundRect">
            <a:avLst>
              <a:gd name="adj" fmla="val 2009"/>
            </a:avLst>
          </a:prstGeom>
          <a:solidFill>
            <a:srgbClr val="4D1529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9" name="Text 6"/>
          <p:cNvSpPr/>
          <p:nvPr/>
        </p:nvSpPr>
        <p:spPr>
          <a:xfrm>
            <a:off x="600075" y="2636996"/>
            <a:ext cx="1778198" cy="222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750"/>
              </a:lnSpc>
              <a:buNone/>
            </a:pPr>
            <a:r>
              <a:rPr lang="en-US" sz="1400" b="1" dirty="0">
                <a:solidFill>
                  <a:srgbClr val="F4CAB8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Migração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600075" y="2939296"/>
            <a:ext cx="611505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650"/>
              </a:lnSpc>
              <a:buNone/>
            </a:pPr>
            <a:r>
              <a:rPr lang="en-US" sz="105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Muitas aves migratórias, como águias douradas e pegas, mudam-se para climas mais favoráveis durante o verão.</a:t>
            </a:r>
            <a:endParaRPr lang="en-US" sz="1050" dirty="0"/>
          </a:p>
        </p:txBody>
      </p:sp>
      <p:sp>
        <p:nvSpPr>
          <p:cNvPr id="11" name="Shape 8"/>
          <p:cNvSpPr/>
          <p:nvPr/>
        </p:nvSpPr>
        <p:spPr>
          <a:xfrm>
            <a:off x="466725" y="3632716"/>
            <a:ext cx="6381750" cy="1209080"/>
          </a:xfrm>
          <a:prstGeom prst="roundRect">
            <a:avLst>
              <a:gd name="adj" fmla="val 1655"/>
            </a:avLst>
          </a:prstGeom>
          <a:solidFill>
            <a:srgbClr val="4D1529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2" name="Text 9"/>
          <p:cNvSpPr/>
          <p:nvPr/>
        </p:nvSpPr>
        <p:spPr>
          <a:xfrm>
            <a:off x="600075" y="3766066"/>
            <a:ext cx="2004298" cy="222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750"/>
              </a:lnSpc>
              <a:buNone/>
            </a:pPr>
            <a:r>
              <a:rPr lang="en-US" sz="1400" b="1" dirty="0">
                <a:solidFill>
                  <a:srgbClr val="F4CAB8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Adaptações fisiológicas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600075" y="4068366"/>
            <a:ext cx="611505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650"/>
              </a:lnSpc>
              <a:buNone/>
            </a:pPr>
            <a:r>
              <a:rPr lang="en-US" sz="105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Alguns animais, como os camelos e os dromedários, têm adaptações fisiológicas como reservas de gordura e capacidade de suportar a desidratação para sobreviver no clima seco.</a:t>
            </a:r>
            <a:endParaRPr lang="en-US" sz="1050" dirty="0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5" y="4991814"/>
            <a:ext cx="6381750" cy="35897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657231"/>
            <a:ext cx="6583680" cy="8229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450"/>
              </a:lnSpc>
              <a:buNone/>
            </a:pPr>
            <a:r>
              <a:rPr lang="en-US" sz="5150" b="1" dirty="0">
                <a:solidFill>
                  <a:srgbClr val="FFB393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Ameaças:</a:t>
            </a:r>
            <a:endParaRPr lang="en-US" sz="5150" dirty="0"/>
          </a:p>
        </p:txBody>
      </p:sp>
      <p:sp>
        <p:nvSpPr>
          <p:cNvPr id="3" name="Text 1"/>
          <p:cNvSpPr/>
          <p:nvPr/>
        </p:nvSpPr>
        <p:spPr>
          <a:xfrm>
            <a:off x="864037" y="2973943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vegetação mediterrânea enfrenta diversas ameaças, incluindo as mudanças climáticas, que alteram o regime de chuvas e aumentam a frequência de incêndios. 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864037" y="4041696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 desmatamento para agricultura e urbanização também contribui para a perda de habitat.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864037" y="4714399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As atividades humanas, como o pastoreio excessivo e a introdução de espécies invasoras, também impactam negativamente a biodiversidade da região. 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864037" y="5782151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conscientização sobre a importância da preservação da vegetação mediterrânea é crucial para garantir sua proteção e garantir a saúde do ecossistema.</a:t>
            </a:r>
            <a:endParaRPr lang="en-US" sz="19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CA98F23-306F-D192-1E44-8FACCEAFF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7870" y="7496175"/>
            <a:ext cx="2886075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2201466"/>
            <a:ext cx="6943130" cy="8229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450"/>
              </a:lnSpc>
              <a:buNone/>
            </a:pPr>
            <a:r>
              <a:rPr lang="en-US" sz="5150" b="1" dirty="0">
                <a:solidFill>
                  <a:srgbClr val="FFB393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Vegetação de Altitude</a:t>
            </a:r>
            <a:endParaRPr lang="en-US" sz="5150" dirty="0"/>
          </a:p>
        </p:txBody>
      </p:sp>
      <p:sp>
        <p:nvSpPr>
          <p:cNvPr id="4" name="Shape 1"/>
          <p:cNvSpPr/>
          <p:nvPr/>
        </p:nvSpPr>
        <p:spPr>
          <a:xfrm>
            <a:off x="864037" y="3394710"/>
            <a:ext cx="7415927" cy="2633424"/>
          </a:xfrm>
          <a:prstGeom prst="roundRect">
            <a:avLst>
              <a:gd name="adj" fmla="val 1406"/>
            </a:avLst>
          </a:prstGeom>
          <a:solidFill>
            <a:srgbClr val="4D1529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5" name="Text 2"/>
          <p:cNvSpPr/>
          <p:nvPr/>
        </p:nvSpPr>
        <p:spPr>
          <a:xfrm>
            <a:off x="1110853" y="3641527"/>
            <a:ext cx="3291840" cy="4114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200"/>
              </a:lnSpc>
              <a:buNone/>
            </a:pPr>
            <a:r>
              <a:rPr lang="en-US" sz="2550" b="1" dirty="0">
                <a:solidFill>
                  <a:srgbClr val="F4CAB8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Localização</a:t>
            </a:r>
            <a:endParaRPr lang="en-US" sz="2550" dirty="0"/>
          </a:p>
        </p:txBody>
      </p:sp>
      <p:sp>
        <p:nvSpPr>
          <p:cNvPr id="6" name="Text 3"/>
          <p:cNvSpPr/>
          <p:nvPr/>
        </p:nvSpPr>
        <p:spPr>
          <a:xfrm>
            <a:off x="1110853" y="4201120"/>
            <a:ext cx="6922294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vegetação de altitude pode ser encontrada em cadeias montanhosas em todos os continentes, como os Andes na América do Sul, os Alpes na Europa, o Himalaia na Ásia e as montanhas da África Oriental.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320879"/>
            <a:ext cx="6583680" cy="8229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450"/>
              </a:lnSpc>
              <a:buNone/>
            </a:pPr>
            <a:r>
              <a:rPr lang="en-US" sz="5150" b="1" dirty="0">
                <a:solidFill>
                  <a:srgbClr val="FFB393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Clima:</a:t>
            </a:r>
            <a:endParaRPr lang="en-US" sz="5150" dirty="0"/>
          </a:p>
        </p:txBody>
      </p:sp>
      <p:sp>
        <p:nvSpPr>
          <p:cNvPr id="3" name="Text 1"/>
          <p:cNvSpPr/>
          <p:nvPr/>
        </p:nvSpPr>
        <p:spPr>
          <a:xfrm>
            <a:off x="864037" y="2637592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vegetação de altitude é caracterizada por um clima frio e úmido, com temperaturas baixas e precipitação abundante. 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864037" y="3705344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As condições climáticas variam com a altitude, com temperaturas mais baixas e precipitação mais intensa em altitudes mais elevadas.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864037" y="4773097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temperatura diminui aproximadamente 0,6°C a cada 100 metros de altitude, e a precipitação aumenta devido à condensação do vapor de água.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864037" y="5840849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As chuvas são frequentes, especialmente durante o verão, e a neve é comum em altitudes elevadas. 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864037" y="6513552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 clima frio e úmido influencia diretamente a flora e flora.</a:t>
            </a:r>
            <a:endParaRPr lang="en-US" sz="19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1CF8CBD-F38D-E2AD-D31E-19885E2AF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1517" y="7392039"/>
            <a:ext cx="2886075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657231"/>
            <a:ext cx="6583680" cy="8229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450"/>
              </a:lnSpc>
              <a:buNone/>
            </a:pPr>
            <a:r>
              <a:rPr lang="en-US" sz="5150" b="1" dirty="0">
                <a:solidFill>
                  <a:srgbClr val="FFB393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Flora:</a:t>
            </a:r>
            <a:endParaRPr lang="en-US" sz="5150" dirty="0"/>
          </a:p>
        </p:txBody>
      </p:sp>
      <p:sp>
        <p:nvSpPr>
          <p:cNvPr id="3" name="Text 1"/>
          <p:cNvSpPr/>
          <p:nvPr/>
        </p:nvSpPr>
        <p:spPr>
          <a:xfrm>
            <a:off x="864037" y="2973943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vegetação de altitude apresenta uma flora rica e diversificada, com espécies adaptadas às condições climáticas extremas. 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864037" y="4041696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Árvores como pinheiros, dominam a paisagem, com folhas perenes que resistem ao frio e à neve.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864037" y="4714399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As plantas de altitude desenvolveram adaptações específicas para sobreviver ao frio, à neve e aos ventos fortes. 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864037" y="5782151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As raízes profundas permitem que elas se fixem firmemente ao solo, enquanto as folhas pequenas e grossas reduzem a perda de água.</a:t>
            </a:r>
            <a:endParaRPr lang="en-US" sz="19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63D806D-4A8A-4CED-ECE3-ABA3B29AB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5773" y="7496175"/>
            <a:ext cx="2886075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854756"/>
            <a:ext cx="6583680" cy="8229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450"/>
              </a:lnSpc>
              <a:buNone/>
            </a:pPr>
            <a:r>
              <a:rPr lang="en-US" sz="5150" b="1" dirty="0">
                <a:solidFill>
                  <a:srgbClr val="FFB393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Fauna:</a:t>
            </a:r>
            <a:endParaRPr lang="en-US" sz="5150" dirty="0"/>
          </a:p>
        </p:txBody>
      </p:sp>
      <p:sp>
        <p:nvSpPr>
          <p:cNvPr id="3" name="Text 1"/>
          <p:cNvSpPr/>
          <p:nvPr/>
        </p:nvSpPr>
        <p:spPr>
          <a:xfrm>
            <a:off x="864037" y="3171468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fauna da vegetação de altitude é rica e diversificada, com espécies adaptadas às condições climáticas rigorosas. 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864037" y="4239220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As temperaturas baixas, a neve e os ventos fortes exigem adaptações específicas para a sobrevivência.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864037" y="4911923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Animais como o urso-de-óculos desenvolveram mecanismos para lidar com o frio intenso, como camadas espessas de pelos e gordura corporal.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864037" y="5979676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endParaRPr lang="en-US" sz="19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41E4681-204B-5263-DF8A-4813AC096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5165" y="7496175"/>
            <a:ext cx="2886075" cy="7334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1266</Words>
  <Application>Microsoft Office PowerPoint</Application>
  <PresentationFormat>Personalizar</PresentationFormat>
  <Paragraphs>97</Paragraphs>
  <Slides>15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Brygada 1918</vt:lpstr>
      <vt:lpstr>Montserrat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Coordenacao fund II e Ens. Médio</cp:lastModifiedBy>
  <cp:revision>2</cp:revision>
  <dcterms:created xsi:type="dcterms:W3CDTF">2024-09-06T04:17:47Z</dcterms:created>
  <dcterms:modified xsi:type="dcterms:W3CDTF">2024-09-13T14:35:26Z</dcterms:modified>
</cp:coreProperties>
</file>