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58" r:id="rId8"/>
    <p:sldId id="259" r:id="rId9"/>
  </p:sldIdLst>
  <p:sldSz cx="9144000" cy="5149850"/>
  <p:notesSz cx="9144000" cy="51498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3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 u="heavy">
                <a:solidFill>
                  <a:srgbClr val="8E7BC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54685"/>
            <a:ext cx="1584960" cy="988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374" y="1834083"/>
            <a:ext cx="8278495" cy="2164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 u="heavy">
                <a:solidFill>
                  <a:srgbClr val="8E7BC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F07E3E89-03B8-91F4-4632-1E28BA8CC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36525"/>
            <a:ext cx="75438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327444"/>
            <a:ext cx="8338693" cy="28206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z="2000" b="1" spc="-5" dirty="0">
                <a:solidFill>
                  <a:srgbClr val="808080"/>
                </a:solidFill>
                <a:latin typeface="Verdana"/>
                <a:cs typeface="Verdana"/>
              </a:rPr>
              <a:t>- SUSTENTABILIDADE</a:t>
            </a:r>
            <a:r>
              <a:rPr lang="pt-BR" sz="2000" spc="-5" dirty="0">
                <a:solidFill>
                  <a:srgbClr val="808080"/>
                </a:solidFill>
                <a:latin typeface="Verdana"/>
                <a:cs typeface="Verdana"/>
              </a:rPr>
              <a:t> é a capacidade de sustentação ou conservação de um processo ou sistema.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z="2000" spc="-5" dirty="0">
                <a:solidFill>
                  <a:srgbClr val="808080"/>
                </a:solidFill>
                <a:latin typeface="Verdana"/>
                <a:cs typeface="Verdana"/>
              </a:rPr>
              <a:t>- A palavra sustentável deriva do latim </a:t>
            </a:r>
            <a:r>
              <a:rPr lang="pt-BR" sz="2000" i="1" spc="-5" dirty="0" err="1">
                <a:solidFill>
                  <a:srgbClr val="808080"/>
                </a:solidFill>
                <a:latin typeface="Verdana"/>
                <a:cs typeface="Verdana"/>
              </a:rPr>
              <a:t>sustentare</a:t>
            </a:r>
            <a:r>
              <a:rPr lang="pt-BR" sz="2000" spc="-5" dirty="0">
                <a:solidFill>
                  <a:srgbClr val="808080"/>
                </a:solidFill>
                <a:latin typeface="Verdana"/>
                <a:cs typeface="Verdana"/>
              </a:rPr>
              <a:t> e significa </a:t>
            </a:r>
            <a:r>
              <a:rPr lang="pt-BR" sz="2000" spc="-5" dirty="0" err="1">
                <a:solidFill>
                  <a:srgbClr val="808080"/>
                </a:solidFill>
                <a:latin typeface="Verdana"/>
                <a:cs typeface="Verdana"/>
              </a:rPr>
              <a:t>sustentar,apoiar,conservar</a:t>
            </a:r>
            <a:r>
              <a:rPr lang="pt-BR" sz="2000" spc="-5" dirty="0">
                <a:solidFill>
                  <a:srgbClr val="808080"/>
                </a:solidFill>
                <a:latin typeface="Verdana"/>
                <a:cs typeface="Verdana"/>
              </a:rPr>
              <a:t> e cuidar.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z="2000" spc="-5" dirty="0">
                <a:solidFill>
                  <a:srgbClr val="808080"/>
                </a:solidFill>
                <a:latin typeface="Verdana"/>
                <a:cs typeface="Verdana"/>
              </a:rPr>
              <a:t>- O conceito de sustentabilidade aborda a maneira como se deve agir em relação à natureza. Além disso, ele pode ser aplicado desde uma comunidade até todo o planeta.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z="2000" spc="-5" dirty="0">
                <a:solidFill>
                  <a:srgbClr val="808080"/>
                </a:solidFill>
                <a:latin typeface="Verdana"/>
                <a:cs typeface="Verdana"/>
              </a:rPr>
              <a:t>- A sustentabilidade é alcançada através do desenvolvimento sustentável.</a:t>
            </a:r>
          </a:p>
        </p:txBody>
      </p:sp>
      <p:sp>
        <p:nvSpPr>
          <p:cNvPr id="5" name="object 5"/>
          <p:cNvSpPr/>
          <p:nvPr/>
        </p:nvSpPr>
        <p:spPr>
          <a:xfrm>
            <a:off x="8719693" y="257428"/>
            <a:ext cx="125095" cy="502920"/>
          </a:xfrm>
          <a:custGeom>
            <a:avLst/>
            <a:gdLst/>
            <a:ahLst/>
            <a:cxnLst/>
            <a:rect l="l" t="t" r="r" b="b"/>
            <a:pathLst>
              <a:path w="125095" h="502920">
                <a:moveTo>
                  <a:pt x="124968" y="0"/>
                </a:moveTo>
                <a:lnTo>
                  <a:pt x="0" y="0"/>
                </a:lnTo>
                <a:lnTo>
                  <a:pt x="0" y="502920"/>
                </a:lnTo>
                <a:lnTo>
                  <a:pt x="124968" y="502920"/>
                </a:lnTo>
                <a:lnTo>
                  <a:pt x="124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3249607"/>
            <a:ext cx="3124200" cy="19002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B20E04-0684-1767-3E7C-125D65099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D003002-63F8-E3C5-9186-7CEC4D1C2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23888"/>
            <a:ext cx="7086600" cy="470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206139A-42A2-A253-52E8-B91728C15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71375E5-AF1F-40EC-9B1B-F15C32128319}"/>
              </a:ext>
            </a:extLst>
          </p:cNvPr>
          <p:cNvSpPr txBox="1"/>
          <p:nvPr/>
        </p:nvSpPr>
        <p:spPr>
          <a:xfrm>
            <a:off x="381000" y="327444"/>
            <a:ext cx="8338693" cy="3677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pc="-5" dirty="0">
                <a:solidFill>
                  <a:srgbClr val="808080"/>
                </a:solidFill>
                <a:latin typeface="Verdana"/>
                <a:cs typeface="Verdana"/>
              </a:rPr>
              <a:t>- O desenvolvimento sustentável é um conceito que corresponde ao desenvolvimento ambiental das sociedades, aliado aos desenvolvimentos econômico e social.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pc="-5" dirty="0">
                <a:solidFill>
                  <a:srgbClr val="808080"/>
                </a:solidFill>
                <a:latin typeface="Verdana"/>
                <a:cs typeface="Verdana"/>
              </a:rPr>
              <a:t>- O conceito clássico de desenvolvimento sustentável é: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b="1" i="1" spc="-5" dirty="0">
                <a:solidFill>
                  <a:srgbClr val="808080"/>
                </a:solidFill>
                <a:latin typeface="Verdana"/>
                <a:cs typeface="Verdana"/>
              </a:rPr>
              <a:t>“Desenvolvimento Sustentável é o desenvolvimento capaz de suprir as necessidades da geração atual, sem comprometer a capacidade de atender as necessidades das futuras gerações”.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pc="-5" dirty="0">
                <a:solidFill>
                  <a:srgbClr val="808080"/>
                </a:solidFill>
                <a:latin typeface="Verdana"/>
                <a:cs typeface="Verdana"/>
              </a:rPr>
              <a:t>- Em outras palavras, o desenvolvimento sustentável é aquele que assegura o crescimento econômico, sem esgotar os recursos para o futuro.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pc="-5" dirty="0">
                <a:solidFill>
                  <a:srgbClr val="808080"/>
                </a:solidFill>
                <a:latin typeface="Verdana"/>
                <a:cs typeface="Verdana"/>
              </a:rPr>
              <a:t>- O conceito surgiu, em 1983, criado pela Comissão Mundial sobre e Meio Ambiente e Desenvolvimento, da Organização das Nações Unidas (ONU).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0B7B119-2515-F1B2-24FD-3B7321C02261}"/>
              </a:ext>
            </a:extLst>
          </p:cNvPr>
          <p:cNvSpPr/>
          <p:nvPr/>
        </p:nvSpPr>
        <p:spPr>
          <a:xfrm>
            <a:off x="8719693" y="257428"/>
            <a:ext cx="125095" cy="502920"/>
          </a:xfrm>
          <a:custGeom>
            <a:avLst/>
            <a:gdLst/>
            <a:ahLst/>
            <a:cxnLst/>
            <a:rect l="l" t="t" r="r" b="b"/>
            <a:pathLst>
              <a:path w="125095" h="502920">
                <a:moveTo>
                  <a:pt x="124968" y="0"/>
                </a:moveTo>
                <a:lnTo>
                  <a:pt x="0" y="0"/>
                </a:lnTo>
                <a:lnTo>
                  <a:pt x="0" y="502920"/>
                </a:lnTo>
                <a:lnTo>
                  <a:pt x="124968" y="502920"/>
                </a:lnTo>
                <a:lnTo>
                  <a:pt x="124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5E299989-27F4-51B2-F6C2-7B61F7BC693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3794125"/>
            <a:ext cx="2408382" cy="13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6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E60BCC3-217C-14F7-3796-3394863E7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6D28C53-0C3C-4831-0941-01D667A8EB2F}"/>
              </a:ext>
            </a:extLst>
          </p:cNvPr>
          <p:cNvSpPr txBox="1"/>
          <p:nvPr/>
        </p:nvSpPr>
        <p:spPr>
          <a:xfrm>
            <a:off x="381000" y="327444"/>
            <a:ext cx="8338693" cy="3690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pc="-5" dirty="0">
                <a:solidFill>
                  <a:srgbClr val="808080"/>
                </a:solidFill>
                <a:latin typeface="Verdana"/>
                <a:cs typeface="Verdana"/>
              </a:rPr>
              <a:t>- Ele foi criado para propor uma nova forma de desenvolvimento econômico aliado ao ambiental: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b="1" i="1" spc="-5" dirty="0">
                <a:solidFill>
                  <a:srgbClr val="808080"/>
                </a:solidFill>
                <a:latin typeface="Verdana"/>
                <a:cs typeface="Verdana"/>
              </a:rPr>
              <a:t>“Na sua essência, o desenvolvimento sustentável é um processo de mudança no qual a exploração dos recursos, o direcionamento dos investimentos, a orientação do desenvolvimento tecnológico e a mudança institucional estão em harmonia e reforçam o atual e futuro potencial para satisfazer as aspirações e necessidades humanas".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pt-BR" spc="-5" dirty="0">
              <a:solidFill>
                <a:srgbClr val="808080"/>
              </a:solidFill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b="1" u="sng" spc="-5" dirty="0">
                <a:solidFill>
                  <a:srgbClr val="808080"/>
                </a:solidFill>
                <a:latin typeface="Verdana"/>
                <a:cs typeface="Verdana"/>
              </a:rPr>
              <a:t>* Princípios do desenvolvimento sustentável: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pc="-5" dirty="0">
                <a:solidFill>
                  <a:srgbClr val="808080"/>
                </a:solidFill>
                <a:latin typeface="Verdana"/>
                <a:cs typeface="Verdana"/>
              </a:rPr>
              <a:t> Desenvolvimento econômico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pc="-5" dirty="0">
                <a:solidFill>
                  <a:srgbClr val="808080"/>
                </a:solidFill>
                <a:latin typeface="Verdana"/>
                <a:cs typeface="Verdana"/>
              </a:rPr>
              <a:t> Desenvolvimento social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pc="-5" dirty="0">
                <a:solidFill>
                  <a:srgbClr val="808080"/>
                </a:solidFill>
                <a:latin typeface="Verdana"/>
                <a:cs typeface="Verdana"/>
              </a:rPr>
              <a:t> Conservação ambiental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D31162C-619F-1372-8877-14B151E83DDC}"/>
              </a:ext>
            </a:extLst>
          </p:cNvPr>
          <p:cNvSpPr/>
          <p:nvPr/>
        </p:nvSpPr>
        <p:spPr>
          <a:xfrm>
            <a:off x="8719693" y="257428"/>
            <a:ext cx="125095" cy="502920"/>
          </a:xfrm>
          <a:custGeom>
            <a:avLst/>
            <a:gdLst/>
            <a:ahLst/>
            <a:cxnLst/>
            <a:rect l="l" t="t" r="r" b="b"/>
            <a:pathLst>
              <a:path w="125095" h="502920">
                <a:moveTo>
                  <a:pt x="124968" y="0"/>
                </a:moveTo>
                <a:lnTo>
                  <a:pt x="0" y="0"/>
                </a:lnTo>
                <a:lnTo>
                  <a:pt x="0" y="502920"/>
                </a:lnTo>
                <a:lnTo>
                  <a:pt x="124968" y="502920"/>
                </a:lnTo>
                <a:lnTo>
                  <a:pt x="124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743088D9-CEE4-6E2F-0349-110510D32C1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3794125"/>
            <a:ext cx="2408382" cy="13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4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743D171-160C-F5CB-6683-F49517BD0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630415A-7AF2-3E34-4584-FD0D297BF977}"/>
              </a:ext>
            </a:extLst>
          </p:cNvPr>
          <p:cNvSpPr txBox="1"/>
          <p:nvPr/>
        </p:nvSpPr>
        <p:spPr>
          <a:xfrm>
            <a:off x="381000" y="327444"/>
            <a:ext cx="8338693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pc="-5" dirty="0">
                <a:solidFill>
                  <a:srgbClr val="808080"/>
                </a:solidFill>
                <a:latin typeface="Verdana"/>
                <a:cs typeface="Verdana"/>
              </a:rPr>
              <a:t>Para isso, são priorizadas ações em prol de uma sociedade mais justa, igualitária, consciente, de modo a trazer benefícios para todos. Ao mesmo tempo, deve-se reconhecer que os recursos naturais são finitos.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7A0EAB8-F09D-FE1A-EEAD-D2A37FF0651E}"/>
              </a:ext>
            </a:extLst>
          </p:cNvPr>
          <p:cNvSpPr/>
          <p:nvPr/>
        </p:nvSpPr>
        <p:spPr>
          <a:xfrm>
            <a:off x="8719693" y="257428"/>
            <a:ext cx="125095" cy="502920"/>
          </a:xfrm>
          <a:custGeom>
            <a:avLst/>
            <a:gdLst/>
            <a:ahLst/>
            <a:cxnLst/>
            <a:rect l="l" t="t" r="r" b="b"/>
            <a:pathLst>
              <a:path w="125095" h="502920">
                <a:moveTo>
                  <a:pt x="124968" y="0"/>
                </a:moveTo>
                <a:lnTo>
                  <a:pt x="0" y="0"/>
                </a:lnTo>
                <a:lnTo>
                  <a:pt x="0" y="502920"/>
                </a:lnTo>
                <a:lnTo>
                  <a:pt x="124968" y="502920"/>
                </a:lnTo>
                <a:lnTo>
                  <a:pt x="124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0D23BD2-0AC7-2505-E704-F256B1CE3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08125"/>
            <a:ext cx="39433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461" y="902038"/>
            <a:ext cx="8197077" cy="33457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9448" y="0"/>
            <a:ext cx="5181600" cy="51450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306</Words>
  <Application>Microsoft Office PowerPoint</Application>
  <PresentationFormat>Personalizar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 MT</vt:lpstr>
      <vt:lpstr>Calibri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DTS</dc:creator>
  <cp:lastModifiedBy>Coordenacao fund II e Ens. Médio</cp:lastModifiedBy>
  <cp:revision>1</cp:revision>
  <dcterms:created xsi:type="dcterms:W3CDTF">2024-09-23T23:00:06Z</dcterms:created>
  <dcterms:modified xsi:type="dcterms:W3CDTF">2024-10-04T16:05:19Z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2024-09-23T00:00:00Z</vt:filetime>
  </property>
</Properties>
</file>