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2" r:id="rId8"/>
    <p:sldId id="263" r:id="rId9"/>
    <p:sldId id="264" r:id="rId10"/>
    <p:sldId id="265" r:id="rId11"/>
    <p:sldId id="271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0905B-A79F-4D1D-B60A-FEA00E4BE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3A8F46-B347-4637-8673-AF780409A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9618FC-7E69-43AD-861A-2BEBB2C91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BD1E-C2ED-4218-8392-E7CCAD4922FB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2577DF-75C4-4A08-9204-F37338CE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817D24-CCDB-4D34-9F92-D61ECDE8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D5F1-84D9-4E58-955D-AAFDEE145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31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77D3E-2B9A-4FD5-AD48-5C733E671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002C9E-4BB9-444B-B84E-70710A726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5AED23-C1FD-49E0-9054-E5BF0F245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BD1E-C2ED-4218-8392-E7CCAD4922FB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B02237-54A6-4C99-892C-877067BB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D53514-E80B-4EA8-95B8-684F7818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D5F1-84D9-4E58-955D-AAFDEE145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88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3AD645-C90B-4172-ACDB-0A2FA9784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114310-036F-4954-B505-AEC327202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D1C6A1-A279-4CF4-844D-7F26A6B2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BD1E-C2ED-4218-8392-E7CCAD4922FB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278858-0CB9-48F0-B8C1-D8EA0C07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794F40-5A1F-4C8E-9292-F0DBFD03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D5F1-84D9-4E58-955D-AAFDEE145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11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AAC36-770C-49DE-B45E-4ED7D871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C1B0A9-1D70-4965-B0D3-96F0A5E50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BD83FF-3717-4800-BE73-B6E351B0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BD1E-C2ED-4218-8392-E7CCAD4922FB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58AC98-B43F-47E1-AE49-CD634655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2F3668-21D1-4D28-87EB-4A83A1D7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D5F1-84D9-4E58-955D-AAFDEE145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76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E577C0-A310-4CCD-BB36-036E7F7D4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4C73AE-862B-46A6-8CE4-7A024BB9E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2E02D1-AD2A-4CE3-A895-F44A1338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BD1E-C2ED-4218-8392-E7CCAD4922FB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D1F1CB-A270-42D1-8604-2A4DD118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06C5A-0B93-45C3-9E63-1BC0F761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D5F1-84D9-4E58-955D-AAFDEE145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81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636E8-F721-4D16-9A41-1EA10466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06731E-CE44-4343-8986-CBDD266F4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27B926-8893-491A-8033-A3A6BF975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60FCAD-EA89-428F-BD43-EF891082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BD1E-C2ED-4218-8392-E7CCAD4922FB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A6C3D5-7F6B-4ED0-BF11-DB5DA617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16B7FD-8643-423E-AAAD-92681E70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D5F1-84D9-4E58-955D-AAFDEE145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98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40BF8-F0E0-4A87-A9E9-A76D10EB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C4BD6D-8E68-4DBD-B978-1D95169FA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91C07DE-65EA-4041-8E1F-0C8FB6C61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07FD2DF-B771-4766-8CD6-840C4327E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CA8021E-A489-4872-A95C-B022E096A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E56755E-C82C-40DF-8717-44D696A39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BD1E-C2ED-4218-8392-E7CCAD4922FB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43E60C7-5390-4C7F-AFD7-9F20C9C3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CBD5611-E58B-40B1-8A18-BDA381A3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D5F1-84D9-4E58-955D-AAFDEE145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37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25F0C-2F1D-4465-A87D-0A81F652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6D6840-067C-45D5-B0C4-868886994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BD1E-C2ED-4218-8392-E7CCAD4922FB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44A041-B318-4FE4-80F6-1BDBDF9D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BC3951A-F422-4B1D-A024-EBFF59B1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D5F1-84D9-4E58-955D-AAFDEE145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05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D7B7BF0-0A8C-41FB-88B3-96863A017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BD1E-C2ED-4218-8392-E7CCAD4922FB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882032B-4C6A-4200-B20D-FC0B633B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073332-CED9-47FB-92E8-C925B72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D5F1-84D9-4E58-955D-AAFDEE145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12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47B1D-8FAD-4E8F-B15C-D8EBEEB1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113C06-7F58-44A3-8CE0-8586AE1B6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12D9F7-79BD-43F0-8581-8FA146C5C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A58E5A-3ED2-4997-884E-F450CD757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BD1E-C2ED-4218-8392-E7CCAD4922FB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E9DDAF-6089-4093-B94A-4B20E3CF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AE7CF6-E812-479D-AE2D-D639D1A8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D5F1-84D9-4E58-955D-AAFDEE145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03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D4CA2-39DE-4C66-8427-B0208E27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866B403-7EC1-4C75-B33E-29D82457D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1AAD5D-E43A-4059-918D-DC76A3938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FF51CD-2F6F-453F-A733-17C83BE2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BD1E-C2ED-4218-8392-E7CCAD4922FB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384B8E-A256-42D6-9509-412DDC42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6510BF-C8ED-41E6-97CB-00FBBFFD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D5F1-84D9-4E58-955D-AAFDEE145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97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030B96A-2811-481F-BE85-0B6E90855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B0CD0B-B710-4E69-91A2-56F338721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627540-93C0-4CDB-BDEE-800835C6D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8BD1E-C2ED-4218-8392-E7CCAD4922FB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4C1439-F360-4A44-A478-51BE9EFD6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C926A5-0C23-4748-8560-706558BB5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8D5F1-84D9-4E58-955D-AAFDEE145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31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63E7F-0EF5-4BA8-83DB-04F27E3115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Humanidade e Ambiente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A6B600-BAE0-44CA-B594-4C3A4FB6A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954" y="3429000"/>
            <a:ext cx="10668000" cy="1655762"/>
          </a:xfrm>
        </p:spPr>
        <p:txBody>
          <a:bodyPr/>
          <a:lstStyle/>
          <a:p>
            <a:r>
              <a:rPr lang="pt-BR" sz="3200" b="1" dirty="0"/>
              <a:t>POLUIÇÃO E A INTERFERENCIA HUMANA NOS ECOSSITEMAS</a:t>
            </a:r>
          </a:p>
          <a:p>
            <a:r>
              <a:rPr lang="pt-BR" sz="2000" dirty="0"/>
              <a:t>CAP 13</a:t>
            </a:r>
          </a:p>
        </p:txBody>
      </p:sp>
    </p:spTree>
    <p:extLst>
      <p:ext uri="{BB962C8B-B14F-4D97-AF65-F5344CB8AC3E}">
        <p14:creationId xmlns:p14="http://schemas.microsoft.com/office/powerpoint/2010/main" val="20848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55B61F0-DAA9-46FE-87AC-5C6ED5B13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514" y="2454999"/>
            <a:ext cx="6471138" cy="414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8672C42-55A7-4967-BEFA-DC3C308EB0AC}"/>
              </a:ext>
            </a:extLst>
          </p:cNvPr>
          <p:cNvSpPr txBox="1"/>
          <p:nvPr/>
        </p:nvSpPr>
        <p:spPr>
          <a:xfrm>
            <a:off x="291546" y="300913"/>
            <a:ext cx="116221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LIXÃO</a:t>
            </a:r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 uma forma inadequada de disposição final de resíduos sólidos, que se caracteriza pela simples descarga do lixo  sobre o solo, sem medidas de proteção ao meio ambiente ou à saúde pública. O mesmo que descarga de resíduos a céu aberto.</a:t>
            </a:r>
          </a:p>
          <a:p>
            <a:pPr algn="just"/>
            <a:r>
              <a:rPr lang="pt-B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 uma área de disposição final de resíduos sólidos sem nenhuma preparação anterior do solo. Não tem nenhum sistema de tratamento de efluentes líquidos - o chorume (líquido preto que escorre do lixo). Este penetra pela terra levando substancias contaminantes para o solo e para o lençol freático. Moscas, pássaros e ratos convivem com o lixo livremente no lixão a céu aberto, além de riscos de incêndios causados pelos gases gerados pela decomposição dos resíduos.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6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5DDC999D-FED8-4101-B97D-C3BF86A5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17" y="2385156"/>
            <a:ext cx="5865273" cy="39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8672C42-55A7-4967-BEFA-DC3C308EB0AC}"/>
              </a:ext>
            </a:extLst>
          </p:cNvPr>
          <p:cNvSpPr txBox="1"/>
          <p:nvPr/>
        </p:nvSpPr>
        <p:spPr>
          <a:xfrm>
            <a:off x="430695" y="566062"/>
            <a:ext cx="11330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 a técnica que dispõe adequadamente os resíduos sólidos urbanos. Antes de iniciar a disposição do lixo o terreno é preparado previamente com o nivelamento de terra e com o selamento da base com argila e mantas de PVC, esta extremamente resistente. Desta forma, com essa impermeabilização do solo, o lençol freático não será contaminado pelo chorume. Este é coletado através de drenos.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F4AD112-2BCC-4699-BAA9-61F4EEBE2A18}"/>
              </a:ext>
            </a:extLst>
          </p:cNvPr>
          <p:cNvSpPr/>
          <p:nvPr/>
        </p:nvSpPr>
        <p:spPr>
          <a:xfrm>
            <a:off x="4817660" y="2470245"/>
            <a:ext cx="1856095" cy="368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289EF62-B6B9-4556-8BEB-7F12DF701471}"/>
              </a:ext>
            </a:extLst>
          </p:cNvPr>
          <p:cNvSpPr/>
          <p:nvPr/>
        </p:nvSpPr>
        <p:spPr>
          <a:xfrm>
            <a:off x="4121624" y="2923824"/>
            <a:ext cx="1392072" cy="368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54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58A0F3A-6147-41F2-B421-2C3839D0D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40" y="159026"/>
            <a:ext cx="7792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8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693FBFDA-C23D-4C67-8191-5CC90E7DA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645" y="380999"/>
            <a:ext cx="39052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03C4DAB7-EE57-4BED-8319-7D526D034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380999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11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EADFA0F-942A-4D79-B9EF-D808721D6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0"/>
            <a:ext cx="5695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3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DB432FA-870A-4E78-A0DD-8BD521E2F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AA8D22D-80A0-46CE-B4BB-DC79107ACE34}"/>
              </a:ext>
            </a:extLst>
          </p:cNvPr>
          <p:cNvSpPr txBox="1"/>
          <p:nvPr/>
        </p:nvSpPr>
        <p:spPr>
          <a:xfrm>
            <a:off x="7132320" y="751344"/>
            <a:ext cx="48392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CHUVA ÁCIDA </a:t>
            </a:r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 consequência da poluição atmosférica. A queima de combustíveis fósseis –principalmente por motores movidos a diesel e centrais térmicas– libera muito dióxido de nitrogênio, NO2, para a atmosfera. </a:t>
            </a:r>
          </a:p>
          <a:p>
            <a:pPr algn="just" fontAlgn="base"/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Algumas atividades industriais –principalmente produção de aço, de alumínio, baterias, borracha e fertilizantes– liberam uma quantidade absurda de dióxido de enxofre, SO2, para a atmosfera.</a:t>
            </a:r>
          </a:p>
          <a:p>
            <a:pPr algn="just" fontAlgn="base"/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Já em forma de gases, esses elementos formam moléculas polares com alta solubilidade em água. Assim, reagem rapidamente com a água em vapor na atmosfera e formam dois ácidos corrosivos e tóxicos: o ácido sulfúrico, H2SO4, e o ácido nítrico, HNO3.</a:t>
            </a:r>
          </a:p>
          <a:p>
            <a:pPr algn="just" fontAlgn="base"/>
            <a:endParaRPr lang="pt-BR" b="0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SO3 + H2O → H2SO4</a:t>
            </a:r>
            <a:b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NO2 + H2O → HNO3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619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0F9379E-FD41-4FE5-BC24-2E3BD6BC2A47}"/>
              </a:ext>
            </a:extLst>
          </p:cNvPr>
          <p:cNvSpPr txBox="1"/>
          <p:nvPr/>
        </p:nvSpPr>
        <p:spPr>
          <a:xfrm>
            <a:off x="235633" y="751344"/>
            <a:ext cx="539144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Essas substâncias voltam para a terra em forma de </a:t>
            </a:r>
            <a:r>
              <a:rPr lang="pt-BR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CHUVA ÁCIDA </a:t>
            </a:r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 desastrosas consequências ambientais: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alteram o PH do solo, geralmente abaixo do valor 5,6 e essa acidificação mata a microbiota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alteram o PH de córregos, rios, lagos e mananciais, acidificando a água, desequilibrando o ambiente e causando a morte de peixes e outros seres aquáticos;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causam patologias em vegetais e animais;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destroem extensas áreas florestais e lavouras;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danos à saúde humano, com agravamento de problemas respiratórios e oculares;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corroem metais, pedras, rochas calcárias, madeira (ação desidratante);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desgastam construções.</a:t>
            </a:r>
          </a:p>
          <a:p>
            <a:pPr algn="just" fontAlgn="base"/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chuva ácida é um dentro de tantos outros problemas causados pela emissão excessiva e descontrolada de gases do efeito estufa, como o aquecimento global, as secas prolongadas, as enchentes violentas cada vez mais frequentes e tantos eventos climáticos extremos.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6A4611-31D7-4159-BF57-D85417EF2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17" y="1159925"/>
            <a:ext cx="600075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45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9180C70-4596-43BC-A05E-AC12141DC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39618ED-335D-4F02-85F7-D8DFDFBDC8B9}"/>
              </a:ext>
            </a:extLst>
          </p:cNvPr>
          <p:cNvSpPr txBox="1"/>
          <p:nvPr/>
        </p:nvSpPr>
        <p:spPr>
          <a:xfrm>
            <a:off x="6724356" y="474345"/>
            <a:ext cx="511595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EFEITO ESTUFA </a:t>
            </a:r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 um fenômeno natural que, em condições normais, manteria a temperatura média em um nível adequado para a existência de vida na Terra, refletindo o calor do Sol de volta para o espaço. No entanto, devido aos Grandes Poluidores e à descontrolada emissão de Gases de Efeito Estufa (GEE) – como o dióxido de carbono (CO2) e o metano (CH4) gerados pela queima de combustíveis fósseis e criação de gado, além do óxido nitroso (N2O) pelo uso de fertilizantes do agronegócio e queima de resíduos agrícolas – o planeta está agora coberto por uma densa camada de gases que age como um “teto” na troposfera, aprisionando o calor do Sol e superaquecendo a Terra. Esses gases interferem diretamente no equilíbrio térmico do planeta, pois absorvem a maior parte do calor refletido e reemitem toda essa radiação infravermelha de volta para a superfície.</a:t>
            </a:r>
          </a:p>
          <a:p>
            <a:pPr algn="just" fontAlgn="base"/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intensificação do efeito estufa é nomeada como </a:t>
            </a:r>
            <a:r>
              <a:rPr lang="pt-BR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AQUECIEMNTO GLOBAL</a:t>
            </a:r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 se dá pelo acúmulo de poluentes na atmosfera.</a:t>
            </a:r>
          </a:p>
        </p:txBody>
      </p:sp>
    </p:spTree>
    <p:extLst>
      <p:ext uri="{BB962C8B-B14F-4D97-AF65-F5344CB8AC3E}">
        <p14:creationId xmlns:p14="http://schemas.microsoft.com/office/powerpoint/2010/main" val="346427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7B482D5-3205-4ACD-9FEA-BF7D8A4C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6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8F252C3-DAE5-4BC2-BE84-7647AB9F2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4C2CD205-D9E8-407C-93ED-CD16CA0AE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" b="41257"/>
          <a:stretch/>
        </p:blipFill>
        <p:spPr bwMode="auto">
          <a:xfrm>
            <a:off x="1160854" y="0"/>
            <a:ext cx="6583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3CE721E-EBE8-4424-A29D-169B4FDE0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4" b="32503"/>
          <a:stretch/>
        </p:blipFill>
        <p:spPr bwMode="auto">
          <a:xfrm>
            <a:off x="8173123" y="1825963"/>
            <a:ext cx="3700826" cy="147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7FE2DFA-3C9D-4537-8B01-B0210AF76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65" b="3188"/>
          <a:stretch/>
        </p:blipFill>
        <p:spPr bwMode="auto">
          <a:xfrm>
            <a:off x="8173123" y="3561046"/>
            <a:ext cx="3674483" cy="216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2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988EADD-55AE-43DA-A6E6-F66AF0907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20" y="1851454"/>
            <a:ext cx="11816862" cy="471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1D20C6D-F9B5-486F-9F62-9EAC2362D19D}"/>
              </a:ext>
            </a:extLst>
          </p:cNvPr>
          <p:cNvSpPr txBox="1"/>
          <p:nvPr/>
        </p:nvSpPr>
        <p:spPr>
          <a:xfrm>
            <a:off x="320039" y="289679"/>
            <a:ext cx="115390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Fertilizantes, detergentes, esgotos lançados sem tratamento em corpos d’água provocam aumento de nutrientes e proliferação de algas microscópicas na camada superficial da água. Como uma cortina espessa de algas, elas dificultam a entrada de luz do sol e impedem a fotossíntese. Aumenta o número de bactérias decompositoras e começa a faltar oxigênio na água, causando a morte de peixes e organismos aeróbicos. A </a:t>
            </a:r>
            <a:r>
              <a:rPr lang="pt-B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EUTROFIZAÇÃO</a:t>
            </a:r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destrói a fauna e a flora de rios, lagos, represas e açudes, transformando-os em esgotos.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5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A75CCCA-049A-47E4-8399-E0F7E2A0B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8A04225-C334-45AD-93B8-C0B95425A279}"/>
              </a:ext>
            </a:extLst>
          </p:cNvPr>
          <p:cNvSpPr txBox="1"/>
          <p:nvPr/>
        </p:nvSpPr>
        <p:spPr>
          <a:xfrm>
            <a:off x="7033846" y="1046429"/>
            <a:ext cx="483928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Muitos resíduos perigosos acabam nos nossos rios: metais pesados de rejeitos da mineração, novas substâncias persistentes como pesticidas e químicos industriais. Esses resíduos perigosos se acumulam em cada nível da cadeia alimentar. Esse acúmulo é chamado de </a:t>
            </a:r>
            <a:r>
              <a:rPr lang="pt-BR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BIOACUMULAÇÃO. </a:t>
            </a:r>
          </a:p>
          <a:p>
            <a:pPr algn="just" fontAlgn="base"/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 a cadeia tem uma hierarquia, quem está mais alto na cadeia come, por tabela, a história que sua alimentação trouxe e a contaminação acumulada também. O vivido dentro do vivido dentro da vivido dentro do prato. </a:t>
            </a:r>
          </a:p>
          <a:p>
            <a:pPr algn="just" fontAlgn="base"/>
            <a:r>
              <a:rPr lang="pt-BR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Essas substâncias se acumulam progressivamente, aumentando a cada nível sua concentração. Essa ampliação é chamada de </a:t>
            </a:r>
            <a:r>
              <a:rPr lang="pt-BR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MAGNIFICAÇÃO TRÓFICA</a:t>
            </a:r>
            <a:r>
              <a:rPr lang="pt-BR" b="1" i="0" dirty="0">
                <a:solidFill>
                  <a:srgbClr val="3A3A3A"/>
                </a:solidFill>
                <a:effectLst/>
                <a:latin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786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872</Words>
  <Application>Microsoft Office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Times New Roman</vt:lpstr>
      <vt:lpstr>Tema do Office</vt:lpstr>
      <vt:lpstr>Humanidade e Ambiente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Humanidade e Ambiente</dc:title>
  <dc:creator>Professores</dc:creator>
  <cp:lastModifiedBy>Coordenacao fund II e Ens. Médio</cp:lastModifiedBy>
  <cp:revision>7</cp:revision>
  <dcterms:created xsi:type="dcterms:W3CDTF">2024-10-04T15:19:33Z</dcterms:created>
  <dcterms:modified xsi:type="dcterms:W3CDTF">2024-10-07T14:34:59Z</dcterms:modified>
</cp:coreProperties>
</file>