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sldIdLst>
    <p:sldId id="256" r:id="rId2"/>
    <p:sldId id="258" r:id="rId3"/>
    <p:sldId id="281" r:id="rId4"/>
    <p:sldId id="282" r:id="rId5"/>
    <p:sldId id="267" r:id="rId6"/>
    <p:sldId id="283" r:id="rId7"/>
    <p:sldId id="284" r:id="rId8"/>
    <p:sldId id="271" r:id="rId9"/>
    <p:sldId id="285" r:id="rId10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pt-BR" dirty="0">
              <a:solidFill>
                <a:srgbClr val="1F497D"/>
              </a:solidFill>
            </a:endParaRPr>
          </a:p>
        </p:txBody>
      </p:sp>
      <p:sp>
        <p:nvSpPr>
          <p:cNvPr id="7" name="Forma livre 6"/>
          <p:cNvSpPr/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pt-BR" dirty="0">
              <a:solidFill>
                <a:srgbClr val="1F497D"/>
              </a:solidFill>
            </a:endParaRPr>
          </a:p>
        </p:txBody>
      </p:sp>
      <p:sp>
        <p:nvSpPr>
          <p:cNvPr id="8" name="Forma livre 7"/>
          <p:cNvSpPr/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pt-BR" dirty="0">
              <a:solidFill>
                <a:srgbClr val="1F497D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ED05-F4BC-4382-AA0C-A54F0A8BF788}" type="datetimeFigureOut">
              <a:rPr lang="pt-BR" smtClean="0">
                <a:solidFill>
                  <a:srgbClr val="1F497D"/>
                </a:solidFill>
              </a:rPr>
              <a:t>04/10/2024</a:t>
            </a:fld>
            <a:endParaRPr lang="pt-BR">
              <a:solidFill>
                <a:srgbClr val="1F497D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1F497D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6421-4288-4288-B4E3-A232E76FA5D6}" type="slidenum">
              <a:rPr lang="pt-BR" smtClean="0">
                <a:solidFill>
                  <a:srgbClr val="1F497D"/>
                </a:solidFill>
              </a:rPr>
              <a:t>‹nº›</a:t>
            </a:fld>
            <a:endParaRPr lang="pt-BR">
              <a:solidFill>
                <a:srgbClr val="1F497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Duas imagens com leg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ED05-F4BC-4382-AA0C-A54F0A8BF788}" type="datetimeFigureOut">
              <a:rPr lang="pt-BR" smtClean="0">
                <a:solidFill>
                  <a:srgbClr val="1F497D"/>
                </a:solidFill>
              </a:rPr>
              <a:t>04/10/2024</a:t>
            </a:fld>
            <a:endParaRPr lang="pt-BR">
              <a:solidFill>
                <a:srgbClr val="1F497D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1F497D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6421-4288-4288-B4E3-A232E76FA5D6}" type="slidenum">
              <a:rPr lang="pt-BR" smtClean="0">
                <a:solidFill>
                  <a:srgbClr val="1F497D"/>
                </a:solidFill>
              </a:rPr>
              <a:t>‹nº›</a:t>
            </a:fld>
            <a:endParaRPr lang="pt-BR">
              <a:solidFill>
                <a:srgbClr val="1F497D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13" name="Espaço Reservado para Texto 3"/>
          <p:cNvSpPr>
            <a:spLocks noGrp="1"/>
          </p:cNvSpPr>
          <p:nvPr>
            <p:ph type="body" sz="half" idx="14" hasCustomPrompt="1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8" name="Espaço Reservado para Imagem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ED05-F4BC-4382-AA0C-A54F0A8BF788}" type="datetimeFigureOut">
              <a:rPr lang="pt-BR" smtClean="0">
                <a:solidFill>
                  <a:srgbClr val="1F497D"/>
                </a:solidFill>
              </a:rPr>
              <a:t>04/10/2024</a:t>
            </a:fld>
            <a:endParaRPr lang="pt-BR">
              <a:solidFill>
                <a:srgbClr val="1F497D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1F497D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6421-4288-4288-B4E3-A232E76FA5D6}" type="slidenum">
              <a:rPr lang="pt-BR" smtClean="0">
                <a:solidFill>
                  <a:srgbClr val="1F497D"/>
                </a:solidFill>
              </a:rPr>
              <a:t>‹nº›</a:t>
            </a:fld>
            <a:endParaRPr lang="pt-BR">
              <a:solidFill>
                <a:srgbClr val="1F497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ED05-F4BC-4382-AA0C-A54F0A8BF788}" type="datetimeFigureOut">
              <a:rPr lang="pt-BR" smtClean="0">
                <a:solidFill>
                  <a:srgbClr val="1F497D"/>
                </a:solidFill>
              </a:rPr>
              <a:t>04/10/2024</a:t>
            </a:fld>
            <a:endParaRPr lang="pt-BR">
              <a:solidFill>
                <a:srgbClr val="1F497D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1F497D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6421-4288-4288-B4E3-A232E76FA5D6}" type="slidenum">
              <a:rPr lang="pt-BR" smtClean="0">
                <a:solidFill>
                  <a:srgbClr val="1F497D"/>
                </a:solidFill>
              </a:rPr>
              <a:t>‹nº›</a:t>
            </a:fld>
            <a:endParaRPr lang="pt-BR">
              <a:solidFill>
                <a:srgbClr val="1F497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ED05-F4BC-4382-AA0C-A54F0A8BF788}" type="datetimeFigureOut">
              <a:rPr lang="pt-BR" smtClean="0">
                <a:solidFill>
                  <a:srgbClr val="1F497D"/>
                </a:solidFill>
              </a:rPr>
              <a:t>04/10/2024</a:t>
            </a:fld>
            <a:endParaRPr lang="pt-BR">
              <a:solidFill>
                <a:srgbClr val="1F497D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1F497D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6421-4288-4288-B4E3-A232E76FA5D6}" type="slidenum">
              <a:rPr lang="pt-BR" smtClean="0">
                <a:solidFill>
                  <a:srgbClr val="1F497D"/>
                </a:solidFill>
              </a:rPr>
              <a:t>‹nº›</a:t>
            </a:fld>
            <a:endParaRPr lang="pt-BR">
              <a:solidFill>
                <a:srgbClr val="1F497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ide do Título co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 dirty="0">
              <a:solidFill>
                <a:srgbClr val="1F497D"/>
              </a:solidFill>
            </a:endParaRPr>
          </a:p>
        </p:txBody>
      </p:sp>
      <p:sp>
        <p:nvSpPr>
          <p:cNvPr id="11" name="Forma livre 6"/>
          <p:cNvSpPr/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pt-BR" dirty="0">
              <a:solidFill>
                <a:srgbClr val="1F497D"/>
              </a:solidFill>
            </a:endParaRPr>
          </a:p>
        </p:txBody>
      </p:sp>
      <p:sp>
        <p:nvSpPr>
          <p:cNvPr id="12" name="Forma livre 7"/>
          <p:cNvSpPr/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pt-BR" dirty="0">
              <a:solidFill>
                <a:srgbClr val="1F497D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pt-BR" dirty="0"/>
          </a:p>
        </p:txBody>
      </p:sp>
      <p:sp>
        <p:nvSpPr>
          <p:cNvPr id="15" name="Espaço Reservado para Imagem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16" name="Texto Instrucional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r>
              <a:rPr lang="pt-BR" sz="1200" b="1" i="1" dirty="0">
                <a:solidFill>
                  <a:prstClr val="white"/>
                </a:solidFill>
                <a:latin typeface="Arial" panose="020B0604020202020204"/>
                <a:cs typeface="Arial" panose="020B0604020202020204"/>
              </a:rPr>
              <a:t>OBSERVAÇÃO:</a:t>
            </a:r>
          </a:p>
          <a:p>
            <a:r>
              <a:rPr lang="pt-BR" sz="1200" i="1" dirty="0">
                <a:solidFill>
                  <a:prstClr val="white"/>
                </a:solidFill>
                <a:latin typeface="Arial" panose="020B0604020202020204"/>
                <a:cs typeface="Arial" panose="020B0604020202020204"/>
              </a:rPr>
              <a:t>Para mudar a imagem deste slide, selecione a imagem e exclua-a. Em seguida, clique no ícone Imagens do espaço reservado para inserir sua própria imagem.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 dirty="0">
              <a:solidFill>
                <a:srgbClr val="1F497D"/>
              </a:solidFill>
            </a:endParaRPr>
          </a:p>
        </p:txBody>
      </p:sp>
      <p:sp>
        <p:nvSpPr>
          <p:cNvPr id="8" name="Forma livre 6"/>
          <p:cNvSpPr/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pt-BR" dirty="0">
              <a:solidFill>
                <a:srgbClr val="1F497D"/>
              </a:solidFill>
            </a:endParaRPr>
          </a:p>
        </p:txBody>
      </p:sp>
      <p:sp>
        <p:nvSpPr>
          <p:cNvPr id="9" name="Forma livre 7"/>
          <p:cNvSpPr/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pt-BR" dirty="0">
              <a:solidFill>
                <a:srgbClr val="1F497D"/>
              </a:solidFill>
            </a:endParaRPr>
          </a:p>
        </p:txBody>
      </p:sp>
      <p:sp>
        <p:nvSpPr>
          <p:cNvPr id="10" name="Forma livre 7"/>
          <p:cNvSpPr/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pt-BR" dirty="0">
              <a:solidFill>
                <a:srgbClr val="1F497D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ED05-F4BC-4382-AA0C-A54F0A8BF788}" type="datetimeFigureOut">
              <a:rPr lang="pt-BR" smtClean="0">
                <a:solidFill>
                  <a:srgbClr val="1F497D"/>
                </a:solidFill>
              </a:rPr>
              <a:t>04/10/2024</a:t>
            </a:fld>
            <a:endParaRPr lang="pt-BR">
              <a:solidFill>
                <a:srgbClr val="1F497D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1F497D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6421-4288-4288-B4E3-A232E76FA5D6}" type="slidenum">
              <a:rPr lang="pt-BR" smtClean="0">
                <a:solidFill>
                  <a:srgbClr val="1F497D"/>
                </a:solidFill>
              </a:rPr>
              <a:t>‹nº›</a:t>
            </a:fld>
            <a:endParaRPr lang="pt-BR">
              <a:solidFill>
                <a:srgbClr val="1F497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295400" y="1828800"/>
            <a:ext cx="4572000" cy="876300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ED05-F4BC-4382-AA0C-A54F0A8BF788}" type="datetimeFigureOut">
              <a:rPr lang="pt-BR" smtClean="0">
                <a:solidFill>
                  <a:srgbClr val="1F497D"/>
                </a:solidFill>
              </a:rPr>
              <a:t>04/10/2024</a:t>
            </a:fld>
            <a:endParaRPr lang="pt-BR">
              <a:solidFill>
                <a:srgbClr val="1F497D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1F497D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6421-4288-4288-B4E3-A232E76FA5D6}" type="slidenum">
              <a:rPr lang="pt-BR" smtClean="0">
                <a:solidFill>
                  <a:srgbClr val="1F497D"/>
                </a:solidFill>
              </a:rPr>
              <a:t>‹nº›</a:t>
            </a:fld>
            <a:endParaRPr lang="pt-BR">
              <a:solidFill>
                <a:srgbClr val="1F497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ED05-F4BC-4382-AA0C-A54F0A8BF788}" type="datetimeFigureOut">
              <a:rPr lang="pt-BR" smtClean="0">
                <a:solidFill>
                  <a:srgbClr val="1F497D"/>
                </a:solidFill>
              </a:rPr>
              <a:t>04/10/2024</a:t>
            </a:fld>
            <a:endParaRPr lang="pt-BR">
              <a:solidFill>
                <a:srgbClr val="1F497D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1F497D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6421-4288-4288-B4E3-A232E76FA5D6}" type="slidenum">
              <a:rPr lang="pt-BR" smtClean="0">
                <a:solidFill>
                  <a:srgbClr val="1F497D"/>
                </a:solidFill>
              </a:rPr>
              <a:t>‹nº›</a:t>
            </a:fld>
            <a:endParaRPr lang="pt-BR">
              <a:solidFill>
                <a:srgbClr val="1F497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ED05-F4BC-4382-AA0C-A54F0A8BF788}" type="datetimeFigureOut">
              <a:rPr lang="pt-BR" smtClean="0">
                <a:solidFill>
                  <a:srgbClr val="1F497D"/>
                </a:solidFill>
              </a:rPr>
              <a:t>04/10/2024</a:t>
            </a:fld>
            <a:endParaRPr lang="pt-BR">
              <a:solidFill>
                <a:srgbClr val="1F497D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1F497D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6421-4288-4288-B4E3-A232E76FA5D6}" type="slidenum">
              <a:rPr lang="pt-BR" smtClean="0">
                <a:solidFill>
                  <a:srgbClr val="1F497D"/>
                </a:solidFill>
              </a:rPr>
              <a:t>‹nº›</a:t>
            </a:fld>
            <a:endParaRPr lang="pt-BR">
              <a:solidFill>
                <a:srgbClr val="1F497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ED05-F4BC-4382-AA0C-A54F0A8BF788}" type="datetimeFigureOut">
              <a:rPr lang="pt-BR" smtClean="0">
                <a:solidFill>
                  <a:srgbClr val="1F497D"/>
                </a:solidFill>
              </a:rPr>
              <a:t>04/10/2024</a:t>
            </a:fld>
            <a:endParaRPr lang="pt-BR">
              <a:solidFill>
                <a:srgbClr val="1F497D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1F497D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6421-4288-4288-B4E3-A232E76FA5D6}" type="slidenum">
              <a:rPr lang="pt-BR" smtClean="0">
                <a:solidFill>
                  <a:srgbClr val="1F497D"/>
                </a:solidFill>
              </a:rPr>
              <a:t>‹nº›</a:t>
            </a:fld>
            <a:endParaRPr lang="pt-BR">
              <a:solidFill>
                <a:srgbClr val="1F497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986ED05-F4BC-4382-AA0C-A54F0A8BF788}" type="datetimeFigureOut">
              <a:rPr lang="pt-BR" smtClean="0">
                <a:solidFill>
                  <a:srgbClr val="1F497D"/>
                </a:solidFill>
              </a:rPr>
              <a:t>04/10/2024</a:t>
            </a:fld>
            <a:endParaRPr lang="pt-BR">
              <a:solidFill>
                <a:srgbClr val="1F497D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t-BR">
              <a:solidFill>
                <a:srgbClr val="1F497D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566421-4288-4288-B4E3-A232E76FA5D6}" type="slidenum">
              <a:rPr lang="pt-BR" smtClean="0">
                <a:solidFill>
                  <a:srgbClr val="1F497D"/>
                </a:solidFill>
              </a:rPr>
              <a:t>‹nº›</a:t>
            </a:fld>
            <a:endParaRPr lang="pt-BR">
              <a:solidFill>
                <a:srgbClr val="1F497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5339" y="2083834"/>
            <a:ext cx="6954746" cy="2690459"/>
          </a:xfrm>
        </p:spPr>
        <p:txBody>
          <a:bodyPr>
            <a:noAutofit/>
          </a:bodyPr>
          <a:lstStyle/>
          <a:p>
            <a:pPr algn="ctr"/>
            <a:endParaRPr lang="pt-BR" sz="5500" i="1" dirty="0">
              <a:latin typeface="Arial Black" panose="020B0A04020102020204" pitchFamily="34" charset="0"/>
            </a:endParaRPr>
          </a:p>
          <a:p>
            <a:pPr algn="ctr"/>
            <a:r>
              <a:rPr lang="pt-BR" sz="5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Recursos Naturais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565785" y="2380226"/>
            <a:ext cx="11339830" cy="1664335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/>
              <a:t>	</a:t>
            </a:r>
            <a:r>
              <a:rPr lang="pt-B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Podemos chamar de </a:t>
            </a:r>
            <a:r>
              <a:rPr lang="pt-BR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Recursos Naturais</a:t>
            </a:r>
            <a:r>
              <a:rPr lang="pt-B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, todos os elementos disponíveis na natureza, que podem ser extraídos e utilizados pelos seres vivos.</a:t>
            </a:r>
            <a:r>
              <a:rPr lang="pt-BR" sz="2800" dirty="0">
                <a:solidFill>
                  <a:schemeClr val="accent2">
                    <a:lumMod val="1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endParaRPr lang="pt-BR" b="1" dirty="0"/>
          </a:p>
        </p:txBody>
      </p:sp>
      <p:sp>
        <p:nvSpPr>
          <p:cNvPr id="6" name="Espaço Reservado para Conteúdo 4">
            <a:extLst>
              <a:ext uri="{FF2B5EF4-FFF2-40B4-BE49-F238E27FC236}">
                <a16:creationId xmlns:a16="http://schemas.microsoft.com/office/drawing/2014/main" id="{D1034B74-C59C-6ABC-D8D8-7C010194660C}"/>
              </a:ext>
            </a:extLst>
          </p:cNvPr>
          <p:cNvSpPr txBox="1">
            <a:spLocks/>
          </p:cNvSpPr>
          <p:nvPr/>
        </p:nvSpPr>
        <p:spPr>
          <a:xfrm>
            <a:off x="495935" y="4193851"/>
            <a:ext cx="11479530" cy="1479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BR" sz="2800" dirty="0">
                <a:latin typeface="Comic Sans MS" panose="030F0702030302020204" pitchFamily="66" charset="0"/>
                <a:cs typeface="Comic Sans MS" panose="030F0702030302020204" pitchFamily="66" charset="0"/>
              </a:rPr>
              <a:t> Esses recursos podem ser usados de diversas formas, eles estão presentes na alimentação, constituem a matéria-prima de produtos e também são usados para a produção de energia.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1295400" y="1600200"/>
            <a:ext cx="9601200" cy="4343400"/>
          </a:xfrm>
        </p:spPr>
        <p:txBody>
          <a:bodyPr/>
          <a:lstStyle/>
          <a:p>
            <a:pPr marL="0" indent="0" algn="just">
              <a:buNone/>
            </a:pPr>
            <a:r>
              <a:rPr lang="pt-BR" sz="2800" dirty="0">
                <a:latin typeface="Comic Sans MS" panose="030F0702030302020204" pitchFamily="66" charset="0"/>
                <a:cs typeface="Comic Sans MS" panose="030F0702030302020204" pitchFamily="66" charset="0"/>
              </a:rPr>
              <a:t>O solo, o ar, a água, os minerais e até os seres vivos, podem ser considerados recurssos naturais, dependendo de como o ser humano se relaciona com eles.</a:t>
            </a:r>
          </a:p>
          <a:p>
            <a:pPr marL="0" indent="0" algn="just">
              <a:buNone/>
            </a:pPr>
            <a:endParaRPr lang="pt-BR" sz="2800" dirty="0">
              <a:latin typeface="Comic Sans MS" panose="030F0702030302020204" pitchFamily="66" charset="0"/>
              <a:cs typeface="Comic Sans MS" panose="030F0702030302020204" pitchFamily="66" charset="0"/>
            </a:endParaRPr>
          </a:p>
        </p:txBody>
      </p:sp>
      <p:pic>
        <p:nvPicPr>
          <p:cNvPr id="104" name="Espaço Reservado para Conteúdo 103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336800" y="2933700"/>
            <a:ext cx="8064500" cy="316166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Caixa de Texto 2"/>
          <p:cNvSpPr txBox="1"/>
          <p:nvPr/>
        </p:nvSpPr>
        <p:spPr>
          <a:xfrm>
            <a:off x="1607185" y="6095365"/>
            <a:ext cx="952373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altLang="en-US"/>
              <a:t>           A exploração da madeira é um exemplo da utilização dos recursos naturais</a:t>
            </a:r>
          </a:p>
          <a:p>
            <a:r>
              <a:rPr lang="pt-BR" altLang="en-US"/>
              <a:t>Fonte da imagem: </a:t>
            </a:r>
            <a:r>
              <a:rPr lang="pt-BR" altLang="en-US" u="sng">
                <a:solidFill>
                  <a:schemeClr val="accent1"/>
                </a:solidFill>
              </a:rPr>
              <a:t>https://mundoeducacao.uol.com.br/geografia/recursos-naturais.htm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469641" y="2993688"/>
            <a:ext cx="11252718" cy="21941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000" dirty="0">
                <a:latin typeface="Comic Sans MS" panose="030F0702030302020204" pitchFamily="66" charset="0"/>
                <a:cs typeface="Comic Sans MS" panose="030F0702030302020204" pitchFamily="66" charset="0"/>
              </a:rPr>
              <a:t>Os </a:t>
            </a:r>
            <a:r>
              <a:rPr lang="pt-BR" sz="4000" b="1" dirty="0">
                <a:latin typeface="Comic Sans MS" panose="030F0702030302020204" pitchFamily="66" charset="0"/>
                <a:cs typeface="Comic Sans MS" panose="030F0702030302020204" pitchFamily="66" charset="0"/>
              </a:rPr>
              <a:t>Recursos Naturais</a:t>
            </a:r>
            <a:r>
              <a:rPr lang="pt-BR" sz="4000" dirty="0">
                <a:latin typeface="Comic Sans MS" panose="030F0702030302020204" pitchFamily="66" charset="0"/>
                <a:cs typeface="Comic Sans MS" panose="030F0702030302020204" pitchFamily="66" charset="0"/>
              </a:rPr>
              <a:t> podem ser classificados em </a:t>
            </a:r>
            <a:r>
              <a:rPr lang="pt-BR" sz="4000" b="1" dirty="0">
                <a:latin typeface="Comic Sans MS" panose="030F0702030302020204" pitchFamily="66" charset="0"/>
                <a:cs typeface="Comic Sans MS" panose="030F0702030302020204" pitchFamily="66" charset="0"/>
              </a:rPr>
              <a:t>Renováveis</a:t>
            </a:r>
            <a:r>
              <a:rPr lang="pt-BR" sz="4000" dirty="0">
                <a:latin typeface="Comic Sans MS" panose="030F0702030302020204" pitchFamily="66" charset="0"/>
                <a:cs typeface="Comic Sans MS" panose="030F0702030302020204" pitchFamily="66" charset="0"/>
              </a:rPr>
              <a:t> ou </a:t>
            </a:r>
            <a:r>
              <a:rPr lang="pt-BR" sz="4000" b="1" dirty="0">
                <a:latin typeface="Comic Sans MS" panose="030F0702030302020204" pitchFamily="66" charset="0"/>
                <a:cs typeface="Comic Sans MS" panose="030F0702030302020204" pitchFamily="66" charset="0"/>
              </a:rPr>
              <a:t>N</a:t>
            </a:r>
            <a:r>
              <a:rPr lang="pt-BR" sz="4000" b="1" dirty="0">
                <a:latin typeface="Comic Sans MS" panose="030F0702030302020204" pitchFamily="66" charset="0"/>
                <a:cs typeface="Comic Sans MS" panose="030F0702030302020204" pitchFamily="66" charset="0"/>
                <a:sym typeface="+mn-ea"/>
              </a:rPr>
              <a:t>ão R</a:t>
            </a:r>
            <a:r>
              <a:rPr lang="pt-BR" sz="4000" b="1" dirty="0">
                <a:latin typeface="Comic Sans MS" panose="030F0702030302020204" pitchFamily="66" charset="0"/>
                <a:cs typeface="Comic Sans MS" panose="030F0702030302020204" pitchFamily="66" charset="0"/>
              </a:rPr>
              <a:t>enováveis</a:t>
            </a:r>
            <a:r>
              <a:rPr lang="pt-BR" sz="4000" dirty="0">
                <a:latin typeface="Comic Sans MS" panose="030F0702030302020204" pitchFamily="66" charset="0"/>
                <a:cs typeface="Comic Sans MS" panose="030F0702030302020204" pitchFamily="66" charset="0"/>
              </a:rPr>
              <a:t>, de acordo com sua origem e disponibilidade na natureza.</a:t>
            </a:r>
            <a:r>
              <a:rPr lang="pt-BR" sz="3600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>
                <a:latin typeface="Comic Sans MS" panose="030F0702030302020204" pitchFamily="66" charset="0"/>
              </a:rPr>
              <a:t>Recursos Renováveis</a:t>
            </a:r>
          </a:p>
        </p:txBody>
      </p:sp>
      <p:sp>
        <p:nvSpPr>
          <p:cNvPr id="100" name="Caixa de Texto 99"/>
          <p:cNvSpPr txBox="1"/>
          <p:nvPr/>
        </p:nvSpPr>
        <p:spPr>
          <a:xfrm>
            <a:off x="628650" y="1595755"/>
            <a:ext cx="10934700" cy="51079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pt-BR" altLang="en-US" sz="2800" b="0">
                <a:latin typeface="Comic Sans MS" panose="030F0702030302020204" pitchFamily="66" charset="0"/>
                <a:cs typeface="Comic Sans MS" panose="030F0702030302020204" pitchFamily="66" charset="0"/>
              </a:rPr>
              <a:t>S</a:t>
            </a:r>
            <a:r>
              <a:rPr lang="en-US" sz="2800" b="0">
                <a:latin typeface="Comic Sans MS" panose="030F0702030302020204" pitchFamily="66" charset="0"/>
                <a:cs typeface="Comic Sans MS" panose="030F0702030302020204" pitchFamily="66" charset="0"/>
              </a:rPr>
              <a:t>ão aqueles que </a:t>
            </a:r>
            <a:r>
              <a:rPr lang="en-US" sz="2800" b="1">
                <a:latin typeface="Comic Sans MS" panose="030F0702030302020204" pitchFamily="66" charset="0"/>
                <a:cs typeface="Comic Sans MS" panose="030F0702030302020204" pitchFamily="66" charset="0"/>
              </a:rPr>
              <a:t>não se esgotam com o uso</a:t>
            </a:r>
            <a:r>
              <a:rPr lang="en-US" sz="2800" b="0">
                <a:latin typeface="Comic Sans MS" panose="030F0702030302020204" pitchFamily="66" charset="0"/>
                <a:cs typeface="Comic Sans MS" panose="030F0702030302020204" pitchFamily="66" charset="0"/>
              </a:rPr>
              <a:t>, que podem se renovar.</a:t>
            </a:r>
          </a:p>
          <a:p>
            <a:pPr indent="0" algn="just"/>
            <a:r>
              <a:rPr lang="pt-BR" altLang="en-US" sz="2800" b="1">
                <a:latin typeface="Comic Sans MS" panose="030F0702030302020204" pitchFamily="66" charset="0"/>
                <a:cs typeface="Comic Sans MS" panose="030F0702030302020204" pitchFamily="66" charset="0"/>
                <a:sym typeface="+mn-ea"/>
              </a:rPr>
              <a:t>Ex: </a:t>
            </a:r>
            <a:r>
              <a:rPr lang="pt-BR" altLang="en-US" sz="2800">
                <a:latin typeface="Comic Sans MS" panose="030F0702030302020204" pitchFamily="66" charset="0"/>
                <a:cs typeface="Comic Sans MS" panose="030F0702030302020204" pitchFamily="66" charset="0"/>
                <a:sym typeface="+mn-ea"/>
              </a:rPr>
              <a:t>O vento, a energia solar e a vegetaç</a:t>
            </a:r>
            <a:r>
              <a:rPr lang="en-US" sz="2800">
                <a:latin typeface="Comic Sans MS" panose="030F0702030302020204" pitchFamily="66" charset="0"/>
                <a:cs typeface="Comic Sans MS" panose="030F0702030302020204" pitchFamily="66" charset="0"/>
                <a:sym typeface="+mn-ea"/>
              </a:rPr>
              <a:t>ã</a:t>
            </a:r>
            <a:r>
              <a:rPr lang="pt-BR" altLang="en-US" sz="2800">
                <a:latin typeface="Comic Sans MS" panose="030F0702030302020204" pitchFamily="66" charset="0"/>
                <a:cs typeface="Comic Sans MS" panose="030F0702030302020204" pitchFamily="66" charset="0"/>
                <a:sym typeface="+mn-ea"/>
              </a:rPr>
              <a:t>o.</a:t>
            </a:r>
          </a:p>
          <a:p>
            <a:pPr indent="0"/>
            <a:endParaRPr lang="pt-BR" altLang="en-US" sz="2800">
              <a:latin typeface="Comic Sans MS" panose="030F0702030302020204" pitchFamily="66" charset="0"/>
              <a:cs typeface="Comic Sans MS" panose="030F0702030302020204" pitchFamily="66" charset="0"/>
              <a:sym typeface="+mn-ea"/>
            </a:endParaRPr>
          </a:p>
          <a:p>
            <a:pPr indent="0"/>
            <a:endParaRPr lang="pt-BR" altLang="en-US" sz="280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pPr indent="0"/>
            <a:endParaRPr lang="en-US" sz="2800" b="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pPr indent="0"/>
            <a:endParaRPr lang="en-US" sz="2800" b="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pPr indent="0"/>
            <a:endParaRPr lang="en-US" sz="2800" b="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pPr indent="0"/>
            <a:endParaRPr lang="en-US" sz="2800" b="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pPr indent="0"/>
            <a:endParaRPr lang="en-US" sz="2800" b="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pPr indent="0"/>
            <a:endParaRPr lang="en-US" sz="2800" b="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pPr indent="0"/>
            <a:r>
              <a:rPr lang="pt-BR" dirty="0">
                <a:sym typeface="+mn-ea"/>
              </a:rPr>
              <a:t>                   Fonte da imagem: </a:t>
            </a:r>
            <a:r>
              <a:rPr lang="pt-BR" u="sng" dirty="0">
                <a:solidFill>
                  <a:schemeClr val="accent1"/>
                </a:solidFill>
                <a:sym typeface="+mn-ea"/>
              </a:rPr>
              <a:t>https://escolakids.uol.com.br/ciencias/recursos-naturais.htm</a:t>
            </a:r>
            <a:endParaRPr lang="pt-BR" altLang="en-US" sz="2800">
              <a:latin typeface="Comic Sans MS" panose="030F0702030302020204" pitchFamily="66" charset="0"/>
              <a:cs typeface="Comic Sans MS" panose="030F0702030302020204" pitchFamily="66" charset="0"/>
            </a:endParaRPr>
          </a:p>
        </p:txBody>
      </p:sp>
      <p:pic>
        <p:nvPicPr>
          <p:cNvPr id="102" name="Espaço Reservado para Conteúdo 101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3228975"/>
            <a:ext cx="9601200" cy="299148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aixa de Texto 99"/>
          <p:cNvSpPr txBox="1"/>
          <p:nvPr/>
        </p:nvSpPr>
        <p:spPr>
          <a:xfrm>
            <a:off x="628650" y="1953260"/>
            <a:ext cx="1093470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2800" b="1">
                <a:latin typeface="Comic Sans MS" panose="030F0702030302020204" pitchFamily="66" charset="0"/>
                <a:cs typeface="Comic Sans MS" panose="030F0702030302020204" pitchFamily="66" charset="0"/>
              </a:rPr>
              <a:t>Mas cuidado</a:t>
            </a:r>
            <a:r>
              <a:rPr lang="pt-BR" altLang="en-US" sz="2800" b="1">
                <a:latin typeface="Comic Sans MS" panose="030F0702030302020204" pitchFamily="66" charset="0"/>
                <a:cs typeface="Comic Sans MS" panose="030F0702030302020204" pitchFamily="66" charset="0"/>
              </a:rPr>
              <a:t> </a:t>
            </a:r>
            <a:r>
              <a:rPr lang="en-US" sz="2800" b="1">
                <a:latin typeface="Comic Sans MS" panose="030F0702030302020204" pitchFamily="66" charset="0"/>
                <a:cs typeface="Comic Sans MS" panose="030F0702030302020204" pitchFamily="66" charset="0"/>
              </a:rPr>
              <a:t>!</a:t>
            </a:r>
            <a:r>
              <a:rPr lang="pt-BR" altLang="en-US" sz="2800" b="1">
                <a:latin typeface="Comic Sans MS" panose="030F0702030302020204" pitchFamily="66" charset="0"/>
                <a:cs typeface="Comic Sans MS" panose="030F0702030302020204" pitchFamily="66" charset="0"/>
              </a:rPr>
              <a:t>!!</a:t>
            </a:r>
          </a:p>
          <a:p>
            <a:pPr indent="0" algn="just"/>
            <a:endParaRPr lang="en-US" sz="2800" b="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pPr indent="0" algn="just"/>
            <a:r>
              <a:rPr lang="pt-BR" altLang="en-US" sz="2800" b="1">
                <a:latin typeface="Comic Sans MS" panose="030F0702030302020204" pitchFamily="66" charset="0"/>
                <a:cs typeface="Comic Sans MS" panose="030F0702030302020204" pitchFamily="66" charset="0"/>
              </a:rPr>
              <a:t>SER RENOVAVÉL,</a:t>
            </a:r>
            <a:r>
              <a:rPr lang="pt-BR" sz="2800" dirty="0">
                <a:latin typeface="Comic Sans MS" panose="030F0702030302020204" pitchFamily="66" charset="0"/>
                <a:cs typeface="Comic Sans MS" panose="030F0702030302020204" pitchFamily="66" charset="0"/>
                <a:sym typeface="+mn-ea"/>
              </a:rPr>
              <a:t>não significa</a:t>
            </a:r>
            <a:r>
              <a:rPr lang="pt-BR" altLang="en-US" sz="2800" b="0">
                <a:latin typeface="Comic Sans MS" panose="030F0702030302020204" pitchFamily="66" charset="0"/>
                <a:cs typeface="Comic Sans MS" panose="030F0702030302020204" pitchFamily="66" charset="0"/>
              </a:rPr>
              <a:t> </a:t>
            </a:r>
            <a:r>
              <a:rPr lang="pt-BR" altLang="en-US" sz="2800" b="1">
                <a:latin typeface="Comic Sans MS" panose="030F0702030302020204" pitchFamily="66" charset="0"/>
                <a:cs typeface="Comic Sans MS" panose="030F0702030302020204" pitchFamily="66" charset="0"/>
              </a:rPr>
              <a:t>SER INESGOTAVÉL.</a:t>
            </a:r>
          </a:p>
          <a:p>
            <a:pPr indent="0" algn="just"/>
            <a:endParaRPr lang="en-US" sz="2800" b="0"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pPr indent="0" algn="just"/>
            <a:r>
              <a:rPr lang="pt-BR" altLang="en-US" sz="2800" b="1">
                <a:latin typeface="Comic Sans MS" panose="030F0702030302020204" pitchFamily="66" charset="0"/>
                <a:cs typeface="Comic Sans MS" panose="030F0702030302020204" pitchFamily="66" charset="0"/>
              </a:rPr>
              <a:t>Ex1:</a:t>
            </a:r>
            <a:r>
              <a:rPr lang="pt-BR" altLang="en-US" sz="2800" b="0">
                <a:latin typeface="Comic Sans MS" panose="030F0702030302020204" pitchFamily="66" charset="0"/>
                <a:cs typeface="Comic Sans MS" panose="030F0702030302020204" pitchFamily="66" charset="0"/>
              </a:rPr>
              <a:t> </a:t>
            </a:r>
            <a:r>
              <a:rPr lang="en-US" sz="2800" b="0">
                <a:latin typeface="Comic Sans MS" panose="030F0702030302020204" pitchFamily="66" charset="0"/>
                <a:cs typeface="Comic Sans MS" panose="030F0702030302020204" pitchFamily="66" charset="0"/>
              </a:rPr>
              <a:t>A natureza tem a capacidade de regenerar a água, por exemplo, mas a quantidade de água potável diminui cada vez mais por causa da poluição.</a:t>
            </a:r>
          </a:p>
          <a:p>
            <a:pPr indent="0" algn="just"/>
            <a:r>
              <a:rPr lang="pt-BR" altLang="en-US" sz="2800" b="1">
                <a:latin typeface="Comic Sans MS" panose="030F0702030302020204" pitchFamily="66" charset="0"/>
                <a:cs typeface="Comic Sans MS" panose="030F0702030302020204" pitchFamily="66" charset="0"/>
              </a:rPr>
              <a:t>Ex2:</a:t>
            </a:r>
            <a:r>
              <a:rPr lang="pt-BR" altLang="en-US" sz="2800" b="0">
                <a:latin typeface="Comic Sans MS" panose="030F0702030302020204" pitchFamily="66" charset="0"/>
                <a:cs typeface="Comic Sans MS" panose="030F0702030302020204" pitchFamily="66" charset="0"/>
              </a:rPr>
              <a:t> </a:t>
            </a:r>
            <a:r>
              <a:rPr lang="en-US" sz="2800" b="0">
                <a:latin typeface="Comic Sans MS" panose="030F0702030302020204" pitchFamily="66" charset="0"/>
                <a:cs typeface="Comic Sans MS" panose="030F0702030302020204" pitchFamily="66" charset="0"/>
              </a:rPr>
              <a:t>O solo também pode tornar-se improdutivo, caso não seja preservado.</a:t>
            </a:r>
            <a:endParaRPr lang="pt-BR" altLang="en-US" sz="2800">
              <a:latin typeface="Comic Sans MS" panose="030F0702030302020204" pitchFamily="66" charset="0"/>
              <a:cs typeface="Comic Sans MS" panose="030F0702030302020204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>
                <a:latin typeface="Comic Sans MS" panose="030F0702030302020204" pitchFamily="66" charset="0"/>
              </a:rPr>
              <a:t>Recursos </a:t>
            </a:r>
            <a:r>
              <a:rPr lang="pt-BR" sz="3600" b="1" dirty="0">
                <a:latin typeface="Comic Sans MS" panose="030F0702030302020204" pitchFamily="66" charset="0"/>
                <a:sym typeface="+mn-ea"/>
              </a:rPr>
              <a:t>N</a:t>
            </a:r>
            <a:r>
              <a:rPr lang="pt-BR" sz="3600" dirty="0">
                <a:latin typeface="Comic Sans MS" panose="030F0702030302020204" pitchFamily="66" charset="0"/>
                <a:cs typeface="Comic Sans MS" panose="030F0702030302020204" pitchFamily="66" charset="0"/>
                <a:sym typeface="+mn-ea"/>
              </a:rPr>
              <a:t>ão </a:t>
            </a:r>
            <a:r>
              <a:rPr lang="pt-BR" sz="3600" b="1" dirty="0">
                <a:latin typeface="Comic Sans MS" panose="030F0702030302020204" pitchFamily="66" charset="0"/>
              </a:rPr>
              <a:t>Renováveis</a:t>
            </a:r>
          </a:p>
        </p:txBody>
      </p:sp>
      <p:sp>
        <p:nvSpPr>
          <p:cNvPr id="100" name="Caixa de Texto 99"/>
          <p:cNvSpPr txBox="1"/>
          <p:nvPr/>
        </p:nvSpPr>
        <p:spPr>
          <a:xfrm>
            <a:off x="628650" y="1595755"/>
            <a:ext cx="1093470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2800" b="0">
                <a:latin typeface="Comic Sans MS" panose="030F0702030302020204" pitchFamily="66" charset="0"/>
                <a:cs typeface="Comic Sans MS" panose="030F0702030302020204" pitchFamily="66" charset="0"/>
              </a:rPr>
              <a:t>Os recursos não renováveis  </a:t>
            </a:r>
            <a:r>
              <a:rPr lang="en-US" sz="2800" b="1">
                <a:latin typeface="Comic Sans MS" panose="030F0702030302020204" pitchFamily="66" charset="0"/>
                <a:cs typeface="Comic Sans MS" panose="030F0702030302020204" pitchFamily="66" charset="0"/>
              </a:rPr>
              <a:t>existem em quantidades finitas e podem se esgotar com o uso.</a:t>
            </a:r>
          </a:p>
          <a:p>
            <a:pPr indent="0" algn="just"/>
            <a:r>
              <a:rPr lang="pt-BR" altLang="en-US" sz="2800" b="1">
                <a:latin typeface="Comic Sans MS" panose="030F0702030302020204" pitchFamily="66" charset="0"/>
                <a:cs typeface="Comic Sans MS" panose="030F0702030302020204" pitchFamily="66" charset="0"/>
              </a:rPr>
              <a:t>Ex:</a:t>
            </a:r>
            <a:r>
              <a:rPr lang="pt-BR" altLang="en-US" sz="2800" b="0">
                <a:latin typeface="Comic Sans MS" panose="030F0702030302020204" pitchFamily="66" charset="0"/>
                <a:cs typeface="Comic Sans MS" panose="030F0702030302020204" pitchFamily="66" charset="0"/>
              </a:rPr>
              <a:t> Os minerais, o petroléo, o carvao mineral e o gás natural.</a:t>
            </a:r>
            <a:endParaRPr lang="pt-BR" altLang="en-US" sz="2800">
              <a:latin typeface="Comic Sans MS" panose="030F0702030302020204" pitchFamily="66" charset="0"/>
              <a:cs typeface="Comic Sans MS" panose="030F0702030302020204" pitchFamily="66" charset="0"/>
            </a:endParaRPr>
          </a:p>
        </p:txBody>
      </p:sp>
      <p:pic>
        <p:nvPicPr>
          <p:cNvPr id="103" name="Espaço Reservado para Conteúdo 102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1350" y="3519805"/>
            <a:ext cx="5741035" cy="2867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Caixa de Texto 1"/>
          <p:cNvSpPr txBox="1"/>
          <p:nvPr/>
        </p:nvSpPr>
        <p:spPr>
          <a:xfrm>
            <a:off x="863600" y="6496050"/>
            <a:ext cx="104648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altLang="en-US"/>
              <a:t>Fonte da imagem: </a:t>
            </a:r>
            <a:r>
              <a:rPr lang="pt-BR" altLang="en-US" u="sng">
                <a:solidFill>
                  <a:schemeClr val="accent1"/>
                </a:solidFill>
              </a:rPr>
              <a:t>https://escolaeducacao.com.br/recursos-naturais-renovaveis-e-nao-renovaveis/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265959" y="21218"/>
            <a:ext cx="9601200" cy="1036850"/>
          </a:xfrm>
        </p:spPr>
        <p:txBody>
          <a:bodyPr>
            <a:normAutofit/>
          </a:bodyPr>
          <a:lstStyle/>
          <a:p>
            <a:r>
              <a:rPr lang="pt-BR" sz="3600" b="1" dirty="0">
                <a:latin typeface="Comic Sans MS" panose="030F0702030302020204" pitchFamily="66" charset="0"/>
              </a:rPr>
              <a:t>Aprendemos na aula de hoje que: 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016000" y="1689735"/>
            <a:ext cx="9537700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477000" algn="r"/>
              </a:tabLst>
            </a:pPr>
            <a:r>
              <a:rPr lang="pt-BR" sz="2400" dirty="0">
                <a:solidFill>
                  <a:schemeClr val="tx1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Os seres vivos dependem de recursos encontrados na natureza para sobreviver, como a água e os alimentos.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477000" algn="r"/>
              </a:tabLst>
            </a:pPr>
            <a:r>
              <a:rPr lang="pt-BR" sz="2400" dirty="0">
                <a:solidFill>
                  <a:schemeClr val="tx1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Recursos naturais s</a:t>
            </a:r>
            <a:r>
              <a:rPr lang="pt-BR" sz="2400" dirty="0">
                <a:solidFill>
                  <a:schemeClr val="tx1"/>
                </a:solidFill>
                <a:latin typeface="Comic Sans MS" panose="030F0702030302020204" pitchFamily="66" charset="0"/>
                <a:ea typeface="Times New Roman" panose="02020603050405020304" pitchFamily="18" charset="0"/>
                <a:sym typeface="+mn-ea"/>
              </a:rPr>
              <a:t>ã</a:t>
            </a:r>
            <a:r>
              <a:rPr lang="pt-BR" sz="2400" dirty="0">
                <a:solidFill>
                  <a:schemeClr val="tx1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o todos os elementos disponíveis na natureza e que podem ser utilizados pelos seres vivos. Ex: o solo, a energia solar, o ar, os minérios, a água e até as plantas e os animais.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477000" algn="r"/>
              </a:tabLst>
            </a:pPr>
            <a:r>
              <a:rPr lang="pt-BR" sz="2400" dirty="0">
                <a:solidFill>
                  <a:schemeClr val="tx1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Os recursos podem ser usados de diversas formas e s</a:t>
            </a:r>
            <a:r>
              <a:rPr lang="pt-BR" sz="2400" dirty="0">
                <a:solidFill>
                  <a:schemeClr val="tx1"/>
                </a:solidFill>
                <a:latin typeface="Comic Sans MS" panose="030F0702030302020204" pitchFamily="66" charset="0"/>
                <a:ea typeface="Times New Roman" panose="02020603050405020304" pitchFamily="18" charset="0"/>
                <a:sym typeface="+mn-ea"/>
              </a:rPr>
              <a:t>ã</a:t>
            </a:r>
            <a:r>
              <a:rPr lang="pt-BR" sz="2400" dirty="0">
                <a:solidFill>
                  <a:schemeClr val="tx1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o classificados em não renováveis ou renováveis, de acordo com sua origem e disponibilidade na natureza.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265959" y="21218"/>
            <a:ext cx="9601200" cy="1036850"/>
          </a:xfrm>
        </p:spPr>
        <p:txBody>
          <a:bodyPr>
            <a:normAutofit/>
          </a:bodyPr>
          <a:lstStyle/>
          <a:p>
            <a:r>
              <a:rPr lang="pt-BR" sz="3600" b="1" dirty="0">
                <a:latin typeface="Comic Sans MS" panose="030F0702030302020204" pitchFamily="66" charset="0"/>
              </a:rPr>
              <a:t>Aprendemos na aula de hoje que: 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016000" y="1689735"/>
            <a:ext cx="953770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477000" algn="r"/>
              </a:tabLst>
            </a:pPr>
            <a:r>
              <a:rPr lang="pt-BR" sz="2400" dirty="0">
                <a:solidFill>
                  <a:schemeClr val="tx1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Os recursos não renováveis levam milhões de anos para se formar na natureza, existem em quantidades finitas e podem se esgotar com o uso, esse é o caso da gasolina e do óleo diesel, derivados do petróleo.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477000" algn="r"/>
              </a:tabLst>
            </a:pPr>
            <a:r>
              <a:rPr lang="pt-BR" sz="2400" dirty="0">
                <a:solidFill>
                  <a:schemeClr val="tx1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Os recursos renováveis são aqueles que não se esgotam com o uso, que podem se renovar, Ex;</a:t>
            </a:r>
            <a:r>
              <a:rPr lang="pt-BR" altLang="en-US" sz="2400">
                <a:solidFill>
                  <a:schemeClr val="tx1"/>
                </a:solidFill>
                <a:latin typeface="Comic Sans MS" panose="030F0702030302020204" pitchFamily="66" charset="0"/>
                <a:cs typeface="Comic Sans MS" panose="030F0702030302020204" pitchFamily="66" charset="0"/>
                <a:sym typeface="+mn-ea"/>
              </a:rPr>
              <a:t> Água, o vento, a energia solar e a vegetaç</a:t>
            </a:r>
            <a:r>
              <a:rPr lang="en-US" sz="2400">
                <a:solidFill>
                  <a:schemeClr val="tx1"/>
                </a:solidFill>
                <a:latin typeface="Comic Sans MS" panose="030F0702030302020204" pitchFamily="66" charset="0"/>
                <a:cs typeface="Comic Sans MS" panose="030F0702030302020204" pitchFamily="66" charset="0"/>
                <a:sym typeface="+mn-ea"/>
              </a:rPr>
              <a:t>ã</a:t>
            </a:r>
            <a:r>
              <a:rPr lang="pt-BR" altLang="en-US" sz="2400">
                <a:solidFill>
                  <a:schemeClr val="tx1"/>
                </a:solidFill>
                <a:latin typeface="Comic Sans MS" panose="030F0702030302020204" pitchFamily="66" charset="0"/>
                <a:cs typeface="Comic Sans MS" panose="030F0702030302020204" pitchFamily="66" charset="0"/>
                <a:sym typeface="+mn-ea"/>
              </a:rPr>
              <a:t>o.</a:t>
            </a:r>
            <a:endParaRPr lang="pt-BR" altLang="en-US" sz="2400">
              <a:solidFill>
                <a:schemeClr val="tx1"/>
              </a:solidFill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477000" algn="r"/>
              </a:tabLst>
            </a:pPr>
            <a:endParaRPr lang="pt-BR" sz="2400" dirty="0">
              <a:solidFill>
                <a:schemeClr val="tx1"/>
              </a:solidFill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477000" algn="r"/>
              </a:tabLst>
            </a:pPr>
            <a:endParaRPr lang="pt-BR" sz="2400" dirty="0">
              <a:solidFill>
                <a:schemeClr val="accent2">
                  <a:lumMod val="10000"/>
                </a:schemeClr>
              </a:solidFill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477000" algn="r"/>
              </a:tabLst>
            </a:pPr>
            <a:endParaRPr lang="pt-BR" sz="2400" dirty="0">
              <a:solidFill>
                <a:schemeClr val="accent2">
                  <a:lumMod val="10000"/>
                </a:schemeClr>
              </a:solidFill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11">
  <a:themeElements>
    <a:clrScheme name="Personalizada 3">
      <a:dk1>
        <a:srgbClr val="1F497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D8D8D8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480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Book Antiqua</vt:lpstr>
      <vt:lpstr>Comic Sans MS</vt:lpstr>
      <vt:lpstr>Symbol</vt:lpstr>
      <vt:lpstr>Tema11</vt:lpstr>
      <vt:lpstr>Apresentação do PowerPoint</vt:lpstr>
      <vt:lpstr>Apresentação do PowerPoint</vt:lpstr>
      <vt:lpstr>Apresentação do PowerPoint</vt:lpstr>
      <vt:lpstr>Apresentação do PowerPoint</vt:lpstr>
      <vt:lpstr>Recursos Renováveis</vt:lpstr>
      <vt:lpstr>Apresentação do PowerPoint</vt:lpstr>
      <vt:lpstr>Recursos Não Renováveis</vt:lpstr>
      <vt:lpstr>Aprendemos na aula de hoje que: </vt:lpstr>
      <vt:lpstr>Aprendemos na aula de hoje que: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Coordenacao fund II e Ens. Médio</cp:lastModifiedBy>
  <cp:revision>16</cp:revision>
  <dcterms:created xsi:type="dcterms:W3CDTF">2023-01-31T23:45:00Z</dcterms:created>
  <dcterms:modified xsi:type="dcterms:W3CDTF">2024-10-04T16:03:45Z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1685383F79D64058B51557207742A9A4</vt:lpwstr>
  </property>
  <property fmtid="{D5CDD505-2E9C-101B-9397-08002B2CF9AE}" pid="3" name="KSOProductBuildVer">
    <vt:lpwstr>1046-11.2.0.11388</vt:lpwstr>
  </property>
</Properties>
</file>