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351" y="317372"/>
            <a:ext cx="44729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084" y="2254758"/>
            <a:ext cx="501840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26282"/>
            <a:ext cx="12191999" cy="5710424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D510D8DA-2F29-253D-358C-65B3887C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533400"/>
            <a:ext cx="5029200" cy="762000"/>
          </a:xfrm>
        </p:spPr>
        <p:txBody>
          <a:bodyPr/>
          <a:lstStyle/>
          <a:p>
            <a:r>
              <a:rPr lang="pt-BR" sz="4400" dirty="0">
                <a:solidFill>
                  <a:srgbClr val="585858"/>
                </a:solidFill>
                <a:latin typeface="Calibri"/>
                <a:cs typeface="Calibri"/>
              </a:rPr>
              <a:t>FONTES</a:t>
            </a:r>
            <a:r>
              <a:rPr lang="pt-BR" sz="4400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pt-BR" sz="44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lang="pt-BR" sz="4400" spc="-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pt-BR" sz="4400" spc="-10" dirty="0">
                <a:solidFill>
                  <a:srgbClr val="585858"/>
                </a:solidFill>
                <a:latin typeface="Calibri"/>
                <a:cs typeface="Calibri"/>
              </a:rPr>
              <a:t>ENERGIAS</a:t>
            </a:r>
            <a:br>
              <a:rPr lang="pt-BR" sz="2800" dirty="0">
                <a:latin typeface="Calibri"/>
                <a:cs typeface="Calibri"/>
              </a:rPr>
            </a:b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362839"/>
            <a:ext cx="5368925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HIDRELÉTRICA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aproveitamento</a:t>
            </a:r>
            <a:r>
              <a:rPr sz="1800" spc="1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hidráulica</a:t>
            </a:r>
            <a:r>
              <a:rPr sz="1800" spc="1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geração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elétrica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possível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graças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à </a:t>
            </a:r>
            <a:r>
              <a:rPr sz="1800" dirty="0">
                <a:latin typeface="Arial MT"/>
                <a:cs typeface="Arial MT"/>
              </a:rPr>
              <a:t>existência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rios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volumosos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quedas-d’água. </a:t>
            </a:r>
            <a:r>
              <a:rPr sz="1800" dirty="0">
                <a:latin typeface="Arial MT"/>
                <a:cs typeface="Arial MT"/>
              </a:rPr>
              <a:t>EUA,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Canadá,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Brasil,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Rússia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China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países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3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possuem</a:t>
            </a:r>
            <a:r>
              <a:rPr sz="1800" spc="3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grande</a:t>
            </a:r>
            <a:r>
              <a:rPr sz="1800" spc="3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potencial</a:t>
            </a:r>
            <a:r>
              <a:rPr sz="1800" spc="3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hidráulico.</a:t>
            </a:r>
            <a:r>
              <a:rPr sz="1800" spc="335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Os </a:t>
            </a:r>
            <a:r>
              <a:rPr sz="1800" dirty="0">
                <a:latin typeface="Arial MT"/>
                <a:cs typeface="Arial MT"/>
              </a:rPr>
              <a:t>Estados</a:t>
            </a:r>
            <a:r>
              <a:rPr sz="1800" spc="3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Unidos</a:t>
            </a:r>
            <a:r>
              <a:rPr sz="1800" spc="3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constituem</a:t>
            </a:r>
            <a:r>
              <a:rPr sz="1800" spc="3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3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país</a:t>
            </a:r>
            <a:r>
              <a:rPr sz="1800" spc="3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325" dirty="0">
                <a:latin typeface="Arial MT"/>
                <a:cs typeface="Arial MT"/>
              </a:rPr>
              <a:t>  </a:t>
            </a:r>
            <a:r>
              <a:rPr sz="1800" spc="-20" dirty="0">
                <a:latin typeface="Arial MT"/>
                <a:cs typeface="Arial MT"/>
              </a:rPr>
              <a:t>mais </a:t>
            </a:r>
            <a:r>
              <a:rPr sz="1800" dirty="0">
                <a:latin typeface="Arial MT"/>
                <a:cs typeface="Arial MT"/>
              </a:rPr>
              <a:t>aproveita  esse  potencial,  sendo  responsável  </a:t>
            </a:r>
            <a:r>
              <a:rPr sz="1800" spc="-20" dirty="0">
                <a:latin typeface="Arial MT"/>
                <a:cs typeface="Arial MT"/>
              </a:rPr>
              <a:t>pela </a:t>
            </a:r>
            <a:r>
              <a:rPr sz="1800" dirty="0">
                <a:latin typeface="Arial MT"/>
                <a:cs typeface="Arial MT"/>
              </a:rPr>
              <a:t>produção</a:t>
            </a:r>
            <a:r>
              <a:rPr sz="1800" spc="17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praticamente</a:t>
            </a:r>
            <a:r>
              <a:rPr sz="1800" spc="18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1/5</a:t>
            </a:r>
            <a:r>
              <a:rPr sz="1800" spc="17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1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total</a:t>
            </a:r>
            <a:r>
              <a:rPr sz="1800" spc="175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hidreletricidade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mundo.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Mesmo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assim,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usinas </a:t>
            </a:r>
            <a:r>
              <a:rPr sz="1800" dirty="0">
                <a:latin typeface="Arial MT"/>
                <a:cs typeface="Arial MT"/>
              </a:rPr>
              <a:t>hidrelétricas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norte-</a:t>
            </a:r>
            <a:r>
              <a:rPr sz="1800" dirty="0">
                <a:latin typeface="Arial MT"/>
                <a:cs typeface="Arial MT"/>
              </a:rPr>
              <a:t>americanas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suprem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apenas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5%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necessidades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energéticas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país.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Duas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grandes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vantagens</a:t>
            </a:r>
            <a:r>
              <a:rPr sz="1800" b="1" spc="3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utilização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energia </a:t>
            </a:r>
            <a:r>
              <a:rPr sz="1800" dirty="0">
                <a:latin typeface="Arial MT"/>
                <a:cs typeface="Arial MT"/>
              </a:rPr>
              <a:t>hidrelétrica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ela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ser</a:t>
            </a:r>
            <a:r>
              <a:rPr sz="1800" b="1" spc="3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renovável</a:t>
            </a:r>
            <a:r>
              <a:rPr sz="1800" b="1" spc="36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b="1" dirty="0">
                <a:latin typeface="Arial"/>
                <a:cs typeface="Arial"/>
              </a:rPr>
              <a:t>não</a:t>
            </a:r>
            <a:r>
              <a:rPr sz="1800" b="1" spc="1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poluir</a:t>
            </a:r>
            <a:r>
              <a:rPr sz="1800" b="1" spc="13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1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atmosfera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1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ocorre</a:t>
            </a:r>
            <a:r>
              <a:rPr sz="1800" spc="1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13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os </a:t>
            </a:r>
            <a:r>
              <a:rPr sz="1800" dirty="0">
                <a:latin typeface="Arial MT"/>
                <a:cs typeface="Arial MT"/>
              </a:rPr>
              <a:t>combustíveis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fósseis.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Além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disso,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tempo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vida </a:t>
            </a:r>
            <a:r>
              <a:rPr sz="1800" b="1" dirty="0">
                <a:latin typeface="Arial"/>
                <a:cs typeface="Arial"/>
              </a:rPr>
              <a:t>das</a:t>
            </a:r>
            <a:r>
              <a:rPr sz="1800" b="1" spc="21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usinas</a:t>
            </a:r>
            <a:r>
              <a:rPr sz="1800" b="1" spc="21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é</a:t>
            </a:r>
            <a:r>
              <a:rPr sz="1800" b="1" spc="2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bastante</a:t>
            </a:r>
            <a:r>
              <a:rPr sz="1800" b="1" spc="2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longo</a:t>
            </a:r>
            <a:r>
              <a:rPr sz="1800" b="1" spc="220" dirty="0"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custo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manutenção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relativamente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baixo.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entanto,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construção</a:t>
            </a:r>
            <a:r>
              <a:rPr sz="1800" spc="21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2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usinas</a:t>
            </a:r>
            <a:r>
              <a:rPr sz="1800" spc="22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hidrelétricas</a:t>
            </a:r>
            <a:r>
              <a:rPr sz="1800" spc="215" dirty="0">
                <a:latin typeface="Arial MT"/>
                <a:cs typeface="Arial MT"/>
              </a:rPr>
              <a:t>   </a:t>
            </a:r>
            <a:r>
              <a:rPr sz="1800" spc="-10" dirty="0">
                <a:latin typeface="Arial MT"/>
                <a:cs typeface="Arial MT"/>
              </a:rPr>
              <a:t>decorrem </a:t>
            </a:r>
            <a:r>
              <a:rPr sz="1800" b="1" dirty="0">
                <a:latin typeface="Arial"/>
                <a:cs typeface="Arial"/>
              </a:rPr>
              <a:t>problemas,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deles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está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relacionado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Arial"/>
                <a:cs typeface="Arial"/>
              </a:rPr>
              <a:t>impacto </a:t>
            </a:r>
            <a:r>
              <a:rPr sz="1800" b="1" dirty="0">
                <a:latin typeface="Arial"/>
                <a:cs typeface="Arial"/>
              </a:rPr>
              <a:t>socioambiental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causam.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267" y="745236"/>
            <a:ext cx="5701284" cy="53675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6365" y="501522"/>
            <a:ext cx="593852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7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7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SOLAR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considerada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principal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fonte </a:t>
            </a:r>
            <a:r>
              <a:rPr sz="1800" dirty="0">
                <a:latin typeface="Arial MT"/>
                <a:cs typeface="Arial MT"/>
              </a:rPr>
              <a:t>energética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planeta.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Somente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três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formas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energia,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todas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estão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presentes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disponíveis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Terra, </a:t>
            </a:r>
            <a:r>
              <a:rPr sz="1800" b="1" dirty="0">
                <a:latin typeface="Arial"/>
                <a:cs typeface="Arial"/>
              </a:rPr>
              <a:t>não</a:t>
            </a:r>
            <a:r>
              <a:rPr sz="1800" b="1" spc="5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são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5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origem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solar: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b="1" dirty="0">
                <a:latin typeface="Arial"/>
                <a:cs typeface="Arial"/>
              </a:rPr>
              <a:t>das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marés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nuclear</a:t>
            </a:r>
            <a:r>
              <a:rPr sz="1800" b="1" spc="204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(fissão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fusão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átomos)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energia </a:t>
            </a:r>
            <a:r>
              <a:rPr sz="1800" b="1" dirty="0">
                <a:latin typeface="Arial"/>
                <a:cs typeface="Arial"/>
              </a:rPr>
              <a:t>geotérmica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(núcleo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Terra).</a:t>
            </a: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solar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produção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eletricidade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ser </a:t>
            </a:r>
            <a:r>
              <a:rPr sz="1800" dirty="0">
                <a:latin typeface="Arial MT"/>
                <a:cs typeface="Arial MT"/>
              </a:rPr>
              <a:t>obtida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direta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indireta.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direta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ocorre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meio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placas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células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fotovoltaicas,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feitas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silício,</a:t>
            </a:r>
            <a:r>
              <a:rPr sz="1800" spc="4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4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4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409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dos</a:t>
            </a:r>
            <a:r>
              <a:rPr sz="1800" spc="4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elementos</a:t>
            </a:r>
            <a:r>
              <a:rPr sz="1800" spc="409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químicos</a:t>
            </a:r>
            <a:r>
              <a:rPr sz="1800" spc="409" dirty="0">
                <a:latin typeface="Arial MT"/>
                <a:cs typeface="Arial MT"/>
              </a:rPr>
              <a:t>  </a:t>
            </a:r>
            <a:r>
              <a:rPr sz="1800" spc="-20" dirty="0">
                <a:latin typeface="Arial MT"/>
                <a:cs typeface="Arial MT"/>
              </a:rPr>
              <a:t>mais </a:t>
            </a:r>
            <a:r>
              <a:rPr sz="1800" dirty="0">
                <a:latin typeface="Arial MT"/>
                <a:cs typeface="Arial MT"/>
              </a:rPr>
              <a:t>abundantes na crosta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terrestre.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atingir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 células,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luz </a:t>
            </a:r>
            <a:r>
              <a:rPr sz="1800" dirty="0">
                <a:latin typeface="Arial MT"/>
                <a:cs typeface="Arial MT"/>
              </a:rPr>
              <a:t>solar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diretamente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convertida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eletricidade.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Nessas</a:t>
            </a:r>
            <a:r>
              <a:rPr sz="1800" spc="1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áreas,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1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instaladas</a:t>
            </a:r>
            <a:r>
              <a:rPr sz="1800" spc="1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centenas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4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coletores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6365" y="4342892"/>
            <a:ext cx="59391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solares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direcionados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determinado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local,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que </a:t>
            </a:r>
            <a:r>
              <a:rPr sz="1800" dirty="0">
                <a:latin typeface="Arial MT"/>
                <a:cs typeface="Arial MT"/>
              </a:rPr>
              <a:t>pode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tubulação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aço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inoxidável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contendo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óleo,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ocorre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deserto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Mojave,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Califórnia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(EUA),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compartimento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contendo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simplesmente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ar,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como </a:t>
            </a:r>
            <a:r>
              <a:rPr sz="1800" dirty="0">
                <a:latin typeface="Arial MT"/>
                <a:cs typeface="Arial MT"/>
              </a:rPr>
              <a:t>ocorre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Israel.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caso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usinas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Califórnia,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pela </a:t>
            </a:r>
            <a:r>
              <a:rPr sz="1800" dirty="0">
                <a:latin typeface="Arial MT"/>
                <a:cs typeface="Arial MT"/>
              </a:rPr>
              <a:t>tubulação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aço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inoxidável,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circula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tipo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óleo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é </a:t>
            </a:r>
            <a:r>
              <a:rPr sz="1800" dirty="0">
                <a:latin typeface="Arial MT"/>
                <a:cs typeface="Arial MT"/>
              </a:rPr>
              <a:t>aquecido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pelo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calor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66188"/>
            <a:ext cx="6201155" cy="39502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9480" y="741426"/>
            <a:ext cx="5180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Entre</a:t>
            </a:r>
            <a:r>
              <a:rPr sz="1800" spc="70" dirty="0">
                <a:solidFill>
                  <a:srgbClr val="001F5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as</a:t>
            </a:r>
            <a:r>
              <a:rPr sz="1800" spc="70" dirty="0">
                <a:solidFill>
                  <a:srgbClr val="001F5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principais</a:t>
            </a:r>
            <a:r>
              <a:rPr sz="1800" spc="75" dirty="0">
                <a:solidFill>
                  <a:srgbClr val="001F5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vantagens</a:t>
            </a:r>
            <a:r>
              <a:rPr sz="1800" spc="70" dirty="0">
                <a:solidFill>
                  <a:srgbClr val="001F5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da</a:t>
            </a:r>
            <a:r>
              <a:rPr sz="1800" spc="70" dirty="0">
                <a:solidFill>
                  <a:srgbClr val="001F5F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utilização</a:t>
            </a:r>
            <a:r>
              <a:rPr sz="1800" spc="70" dirty="0">
                <a:solidFill>
                  <a:srgbClr val="001F5F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001F5F"/>
                </a:solidFill>
                <a:latin typeface="Arial MT"/>
                <a:cs typeface="Arial MT"/>
              </a:rPr>
              <a:t>da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energia</a:t>
            </a:r>
            <a:r>
              <a:rPr sz="1800" spc="1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solar</a:t>
            </a:r>
            <a:r>
              <a:rPr sz="1800" spc="1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está</a:t>
            </a:r>
            <a:r>
              <a:rPr sz="1800" spc="1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z="1800" spc="1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fato</a:t>
            </a:r>
            <a:r>
              <a:rPr sz="1800" spc="1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800" spc="1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z="1800" spc="1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ela</a:t>
            </a:r>
            <a:r>
              <a:rPr sz="1800" spc="1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não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polui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,</a:t>
            </a:r>
            <a:r>
              <a:rPr sz="1800" spc="1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Arial MT"/>
                <a:cs typeface="Arial MT"/>
              </a:rPr>
              <a:t>é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renovável</a:t>
            </a:r>
            <a:r>
              <a:rPr sz="1800" spc="28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800" spc="3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existe</a:t>
            </a:r>
            <a:r>
              <a:rPr sz="1800" spc="3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em</a:t>
            </a:r>
            <a:r>
              <a:rPr sz="1800" spc="29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abundância.</a:t>
            </a:r>
            <a:r>
              <a:rPr sz="1800" spc="3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Entretanto,</a:t>
            </a:r>
            <a:r>
              <a:rPr sz="1800" spc="3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001F5F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sua</a:t>
            </a:r>
            <a:r>
              <a:rPr sz="18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utilização</a:t>
            </a: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em</a:t>
            </a:r>
            <a:r>
              <a:rPr sz="18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larga</a:t>
            </a:r>
            <a:r>
              <a:rPr sz="18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 MT"/>
                <a:cs typeface="Arial MT"/>
              </a:rPr>
              <a:t>escala.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359" y="352171"/>
            <a:ext cx="505206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EÓLICA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vento,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assim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água,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também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é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recurso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energético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abundante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natureza. </a:t>
            </a:r>
            <a:r>
              <a:rPr sz="1800" dirty="0">
                <a:latin typeface="Arial MT"/>
                <a:cs typeface="Arial MT"/>
              </a:rPr>
              <a:t>Quando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intenso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regular,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ideal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produzir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37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elétrica</a:t>
            </a:r>
            <a:r>
              <a:rPr sz="1800" spc="3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preços</a:t>
            </a:r>
            <a:r>
              <a:rPr sz="1800" spc="375" dirty="0">
                <a:latin typeface="Arial MT"/>
                <a:cs typeface="Arial MT"/>
              </a:rPr>
              <a:t>   </a:t>
            </a:r>
            <a:r>
              <a:rPr sz="1800" spc="-10" dirty="0">
                <a:latin typeface="Arial MT"/>
                <a:cs typeface="Arial MT"/>
              </a:rPr>
              <a:t>relativamente </a:t>
            </a:r>
            <a:r>
              <a:rPr sz="1800" dirty="0">
                <a:latin typeface="Arial MT"/>
                <a:cs typeface="Arial MT"/>
              </a:rPr>
              <a:t>competitivos.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1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medida</a:t>
            </a:r>
            <a:r>
              <a:rPr sz="1800" spc="1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1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essa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fonte </a:t>
            </a:r>
            <a:r>
              <a:rPr sz="1800" dirty="0">
                <a:latin typeface="Arial MT"/>
                <a:cs typeface="Arial MT"/>
              </a:rPr>
              <a:t>estiver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difundida,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espera-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custo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por </a:t>
            </a:r>
            <a:r>
              <a:rPr sz="1800" dirty="0">
                <a:latin typeface="Arial MT"/>
                <a:cs typeface="Arial MT"/>
              </a:rPr>
              <a:t>megawatt seja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reduzido.</a:t>
            </a: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solar,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recebida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continuamente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spc="-20" dirty="0">
                <a:latin typeface="Arial MT"/>
                <a:cs typeface="Arial MT"/>
              </a:rPr>
              <a:t>pela </a:t>
            </a:r>
            <a:r>
              <a:rPr sz="1800" dirty="0">
                <a:latin typeface="Arial MT"/>
                <a:cs typeface="Arial MT"/>
              </a:rPr>
              <a:t>Terra,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principal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responsável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pelos </a:t>
            </a:r>
            <a:r>
              <a:rPr sz="1800" spc="-10" dirty="0">
                <a:latin typeface="Arial MT"/>
                <a:cs typeface="Arial MT"/>
              </a:rPr>
              <a:t>fenômenos </a:t>
            </a:r>
            <a:r>
              <a:rPr sz="1800" dirty="0">
                <a:latin typeface="Arial MT"/>
                <a:cs typeface="Arial MT"/>
              </a:rPr>
              <a:t>meteorológicos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vitais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acontecem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sua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44359" y="3370326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3815" algn="l"/>
              </a:tabLst>
            </a:pPr>
            <a:r>
              <a:rPr sz="1800" spc="-10" dirty="0">
                <a:latin typeface="Arial MT"/>
                <a:cs typeface="Arial MT"/>
              </a:rPr>
              <a:t>superfície.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b="1" spc="-25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4359" y="3370326"/>
            <a:ext cx="2704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ventos,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49350" algn="l"/>
                <a:tab pos="1640205" algn="l"/>
              </a:tabLst>
            </a:pPr>
            <a:r>
              <a:rPr sz="1800" spc="-10" dirty="0">
                <a:latin typeface="Arial MT"/>
                <a:cs typeface="Arial MT"/>
              </a:rPr>
              <a:t>causados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diferenças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83826" y="3370326"/>
            <a:ext cx="221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  <a:tabLst>
                <a:tab pos="426720" algn="l"/>
                <a:tab pos="654050" algn="l"/>
                <a:tab pos="1818005" algn="l"/>
              </a:tabLst>
            </a:pPr>
            <a:r>
              <a:rPr sz="1800" spc="-25" dirty="0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10" dirty="0">
                <a:latin typeface="Arial MT"/>
                <a:cs typeface="Arial MT"/>
              </a:rPr>
              <a:t>exemplo,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4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são </a:t>
            </a:r>
            <a:r>
              <a:rPr sz="1800" spc="-2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temperatura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que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4359" y="3918661"/>
            <a:ext cx="505142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ocorrem,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continuamente,</a:t>
            </a:r>
            <a:r>
              <a:rPr sz="1800" spc="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diferentes</a:t>
            </a:r>
            <a:r>
              <a:rPr sz="1800" spc="2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pontos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planeta.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Nos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locais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aquecidos,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se </a:t>
            </a:r>
            <a:r>
              <a:rPr sz="1800" dirty="0">
                <a:latin typeface="Arial MT"/>
                <a:cs typeface="Arial MT"/>
              </a:rPr>
              <a:t>dilata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sobe,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tornando-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rarefeito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leve. </a:t>
            </a:r>
            <a:r>
              <a:rPr sz="1800" dirty="0">
                <a:latin typeface="Arial MT"/>
                <a:cs typeface="Arial MT"/>
              </a:rPr>
              <a:t>Isso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provoca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queda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pressão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atmosférica </a:t>
            </a:r>
            <a:r>
              <a:rPr sz="1800" dirty="0">
                <a:latin typeface="Arial MT"/>
                <a:cs typeface="Arial MT"/>
              </a:rPr>
              <a:t>local.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regiões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frias,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ocorre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contrário: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ar,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condensado,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maior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pressão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e, </a:t>
            </a:r>
            <a:r>
              <a:rPr sz="1800" dirty="0">
                <a:latin typeface="Arial MT"/>
                <a:cs typeface="Arial MT"/>
              </a:rPr>
              <a:t>portanto,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tendência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escapar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áreas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vazias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rarefeitas,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origina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deslocamentos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ventos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2750"/>
            <a:ext cx="7240523" cy="61752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2103"/>
            <a:ext cx="7903463" cy="58003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75628" y="536194"/>
            <a:ext cx="5501640" cy="580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NUCLEAR</a:t>
            </a:r>
            <a:endParaRPr sz="1800">
              <a:latin typeface="Arial"/>
              <a:cs typeface="Arial"/>
            </a:endParaRPr>
          </a:p>
          <a:p>
            <a:pPr marL="12700" marR="3175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nuclear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liberada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pela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fissão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nuclear,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que </a:t>
            </a:r>
            <a:r>
              <a:rPr sz="1800" dirty="0">
                <a:latin typeface="Arial MT"/>
                <a:cs typeface="Arial MT"/>
              </a:rPr>
              <a:t>corresponde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quebra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divisão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átomo,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tem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matéria-</a:t>
            </a:r>
            <a:r>
              <a:rPr sz="1800" dirty="0">
                <a:latin typeface="Arial MT"/>
                <a:cs typeface="Arial MT"/>
              </a:rPr>
              <a:t>prima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minerais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altamente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radioativos,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urânio.</a:t>
            </a:r>
            <a:r>
              <a:rPr sz="1800" spc="1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Ela</a:t>
            </a:r>
            <a:r>
              <a:rPr sz="1800" spc="1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1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descoberta</a:t>
            </a:r>
            <a:r>
              <a:rPr sz="1800" spc="1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1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1938</a:t>
            </a:r>
            <a:r>
              <a:rPr sz="1800" spc="155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e, </a:t>
            </a:r>
            <a:r>
              <a:rPr sz="1800" dirty="0">
                <a:latin typeface="Arial MT"/>
                <a:cs typeface="Arial MT"/>
              </a:rPr>
              <a:t>inicialmente,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utilizada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fins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militares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durante 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Segunda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Guerra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Mundial.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800">
              <a:latin typeface="Arial MT"/>
              <a:cs typeface="Arial MT"/>
            </a:endParaRPr>
          </a:p>
          <a:p>
            <a:pPr marL="1456690" marR="5080" algn="just">
              <a:lnSpc>
                <a:spcPct val="100000"/>
              </a:lnSpc>
              <a:tabLst>
                <a:tab pos="3124200" algn="l"/>
                <a:tab pos="3672840" algn="l"/>
                <a:tab pos="5233670" algn="l"/>
              </a:tabLst>
            </a:pPr>
            <a:r>
              <a:rPr sz="1800" dirty="0">
                <a:latin typeface="Arial MT"/>
                <a:cs typeface="Arial MT"/>
              </a:rPr>
              <a:t>Atualmente,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países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desenvolvidos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e </a:t>
            </a:r>
            <a:r>
              <a:rPr sz="1800" spc="-10" dirty="0">
                <a:latin typeface="Arial MT"/>
                <a:cs typeface="Arial MT"/>
              </a:rPr>
              <a:t>também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10" dirty="0">
                <a:latin typeface="Arial MT"/>
                <a:cs typeface="Arial MT"/>
              </a:rPr>
              <a:t>subdesenvolvidos </a:t>
            </a:r>
            <a:r>
              <a:rPr sz="1800" dirty="0">
                <a:latin typeface="Arial MT"/>
                <a:cs typeface="Arial MT"/>
              </a:rPr>
              <a:t>industrializados,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Taiwan,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em </a:t>
            </a:r>
            <a:r>
              <a:rPr sz="1800" dirty="0">
                <a:latin typeface="Arial MT"/>
                <a:cs typeface="Arial MT"/>
              </a:rPr>
              <a:t>fase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industrialização,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China, investem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maciçamente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desenvolvimento</a:t>
            </a:r>
            <a:r>
              <a:rPr sz="1800" spc="-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  no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aprimoramento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tecnologia</a:t>
            </a:r>
            <a:r>
              <a:rPr sz="1800" spc="30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nuclear.</a:t>
            </a:r>
            <a:r>
              <a:rPr sz="1800" spc="2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0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produção </a:t>
            </a:r>
            <a:r>
              <a:rPr sz="1800" dirty="0">
                <a:latin typeface="Arial MT"/>
                <a:cs typeface="Arial MT"/>
              </a:rPr>
              <a:t>dessa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usinas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ou </a:t>
            </a:r>
            <a:r>
              <a:rPr sz="1800" dirty="0">
                <a:latin typeface="Arial MT"/>
                <a:cs typeface="Arial MT"/>
              </a:rPr>
              <a:t>centrais</a:t>
            </a:r>
            <a:r>
              <a:rPr sz="1800" spc="2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nucleares</a:t>
            </a:r>
            <a:r>
              <a:rPr sz="1800" spc="229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229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liderada</a:t>
            </a:r>
            <a:r>
              <a:rPr sz="1800" spc="229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pelos </a:t>
            </a:r>
            <a:r>
              <a:rPr sz="1800" dirty="0">
                <a:latin typeface="Arial MT"/>
                <a:cs typeface="Arial MT"/>
              </a:rPr>
              <a:t>EUA.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países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dependentes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eletricidade</a:t>
            </a:r>
            <a:r>
              <a:rPr sz="1800" spc="33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nuclear</a:t>
            </a:r>
            <a:r>
              <a:rPr sz="1800" spc="33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335" dirty="0">
                <a:latin typeface="Arial MT"/>
                <a:cs typeface="Arial MT"/>
              </a:rPr>
              <a:t>   </a:t>
            </a:r>
            <a:r>
              <a:rPr sz="1800" spc="-10" dirty="0">
                <a:latin typeface="Arial MT"/>
                <a:cs typeface="Arial MT"/>
              </a:rPr>
              <a:t>França, </a:t>
            </a:r>
            <a:r>
              <a:rPr sz="1800" dirty="0">
                <a:latin typeface="Arial MT"/>
                <a:cs typeface="Arial MT"/>
              </a:rPr>
              <a:t>Suécia,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Finlândia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Bélgica.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624" y="0"/>
            <a:ext cx="9448800" cy="68287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716" y="319278"/>
            <a:ext cx="5102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GEOTÉRMICA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/>
              <a:t>As</a:t>
            </a:r>
            <a:r>
              <a:rPr sz="1800" spc="409" dirty="0"/>
              <a:t> </a:t>
            </a:r>
            <a:r>
              <a:rPr sz="1800" dirty="0"/>
              <a:t>centrais</a:t>
            </a:r>
            <a:r>
              <a:rPr sz="1800" spc="415" dirty="0"/>
              <a:t> </a:t>
            </a:r>
            <a:r>
              <a:rPr sz="1800" dirty="0"/>
              <a:t>geotérmicas</a:t>
            </a:r>
            <a:r>
              <a:rPr sz="1800" spc="409" dirty="0"/>
              <a:t> </a:t>
            </a:r>
            <a:r>
              <a:rPr sz="1800" dirty="0"/>
              <a:t>(de</a:t>
            </a:r>
            <a:r>
              <a:rPr sz="1800" spc="409" dirty="0"/>
              <a:t> </a:t>
            </a:r>
            <a:r>
              <a:rPr sz="1800" dirty="0"/>
              <a:t>aproveitamento</a:t>
            </a:r>
            <a:r>
              <a:rPr sz="1800" spc="420" dirty="0"/>
              <a:t> </a:t>
            </a:r>
            <a:r>
              <a:rPr sz="1800" spc="-25" dirty="0"/>
              <a:t>do </a:t>
            </a:r>
            <a:r>
              <a:rPr sz="1800" b="1" dirty="0">
                <a:latin typeface="Arial"/>
                <a:cs typeface="Arial"/>
              </a:rPr>
              <a:t>calor</a:t>
            </a:r>
            <a:r>
              <a:rPr sz="1800" b="1" spc="4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3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Terra)</a:t>
            </a:r>
            <a:r>
              <a:rPr sz="1800" b="1" spc="400" dirty="0">
                <a:latin typeface="Arial"/>
                <a:cs typeface="Arial"/>
              </a:rPr>
              <a:t> </a:t>
            </a:r>
            <a:r>
              <a:rPr sz="1800" dirty="0"/>
              <a:t>constituem</a:t>
            </a:r>
            <a:r>
              <a:rPr sz="1800" spc="415" dirty="0"/>
              <a:t> </a:t>
            </a:r>
            <a:r>
              <a:rPr sz="1800" dirty="0"/>
              <a:t>mais</a:t>
            </a:r>
            <a:r>
              <a:rPr sz="1800" spc="400" dirty="0"/>
              <a:t> </a:t>
            </a:r>
            <a:r>
              <a:rPr sz="1800" dirty="0"/>
              <a:t>uma</a:t>
            </a:r>
            <a:r>
              <a:rPr sz="1800" spc="395" dirty="0"/>
              <a:t> </a:t>
            </a:r>
            <a:r>
              <a:rPr sz="1800" dirty="0"/>
              <a:t>fonte</a:t>
            </a:r>
            <a:r>
              <a:rPr sz="1800" spc="400" dirty="0"/>
              <a:t> </a:t>
            </a:r>
            <a:r>
              <a:rPr sz="1800" spc="-25" dirty="0"/>
              <a:t>de </a:t>
            </a:r>
            <a:r>
              <a:rPr sz="1800" dirty="0"/>
              <a:t>energia.</a:t>
            </a:r>
            <a:r>
              <a:rPr sz="1800" spc="265" dirty="0"/>
              <a:t>  </a:t>
            </a:r>
            <a:r>
              <a:rPr sz="1800" dirty="0"/>
              <a:t>A</a:t>
            </a:r>
            <a:r>
              <a:rPr sz="1800" spc="280" dirty="0"/>
              <a:t>  </a:t>
            </a:r>
            <a:r>
              <a:rPr sz="1800" dirty="0"/>
              <a:t>principal</a:t>
            </a:r>
            <a:r>
              <a:rPr sz="1800" spc="275" dirty="0"/>
              <a:t>  </a:t>
            </a:r>
            <a:r>
              <a:rPr sz="1800" dirty="0"/>
              <a:t>das</a:t>
            </a:r>
            <a:r>
              <a:rPr sz="1800" spc="275" dirty="0"/>
              <a:t>  </a:t>
            </a:r>
            <a:r>
              <a:rPr sz="1800" dirty="0"/>
              <a:t>grandes</a:t>
            </a:r>
            <a:r>
              <a:rPr sz="1800" spc="280" dirty="0"/>
              <a:t>  </a:t>
            </a:r>
            <a:r>
              <a:rPr sz="1800" spc="-10" dirty="0"/>
              <a:t>vantagens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716" y="1416811"/>
            <a:ext cx="51041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proporcionadas por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adequação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escala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8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exploração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pode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direcionada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às </a:t>
            </a:r>
            <a:r>
              <a:rPr sz="1800" dirty="0">
                <a:latin typeface="Arial MT"/>
                <a:cs typeface="Arial MT"/>
              </a:rPr>
              <a:t>necessidades</a:t>
            </a:r>
            <a:r>
              <a:rPr sz="1800" spc="45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locais,</a:t>
            </a:r>
            <a:r>
              <a:rPr sz="1800" spc="45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permitindo</a:t>
            </a:r>
            <a:r>
              <a:rPr sz="1800" spc="45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455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seu </a:t>
            </a:r>
            <a:r>
              <a:rPr sz="1800" dirty="0">
                <a:latin typeface="Arial MT"/>
                <a:cs typeface="Arial MT"/>
              </a:rPr>
              <a:t>desenvolvimento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expansão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etapas,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acordo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demanda.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884" y="2385059"/>
            <a:ext cx="7405115" cy="44729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8716" y="3521202"/>
            <a:ext cx="416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115" algn="l"/>
                <a:tab pos="1193165" algn="l"/>
                <a:tab pos="2342515" algn="l"/>
                <a:tab pos="2641600" algn="l"/>
                <a:tab pos="3906520" algn="l"/>
              </a:tabLst>
            </a:pPr>
            <a:r>
              <a:rPr sz="1800" spc="-25" dirty="0">
                <a:latin typeface="Arial MT"/>
                <a:cs typeface="Arial MT"/>
              </a:rPr>
              <a:t>Uma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vez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concluída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instalação,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716" y="3795521"/>
            <a:ext cx="41636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seus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custos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operação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baixos, </a:t>
            </a:r>
            <a:r>
              <a:rPr sz="1800" dirty="0">
                <a:latin typeface="Arial MT"/>
                <a:cs typeface="Arial MT"/>
              </a:rPr>
              <a:t>pois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não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há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necessidade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aquisição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fonte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primária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energia.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maioria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centrais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geotérmicas</a:t>
            </a:r>
            <a:r>
              <a:rPr sz="1800" spc="25" dirty="0">
                <a:latin typeface="Arial MT"/>
                <a:cs typeface="Arial MT"/>
              </a:rPr>
              <a:t>  </a:t>
            </a:r>
            <a:r>
              <a:rPr sz="1800" spc="-20" dirty="0">
                <a:latin typeface="Arial MT"/>
                <a:cs typeface="Arial MT"/>
              </a:rPr>
              <a:t>está </a:t>
            </a:r>
            <a:r>
              <a:rPr sz="1800" dirty="0">
                <a:latin typeface="Arial MT"/>
                <a:cs typeface="Arial MT"/>
              </a:rPr>
              <a:t>localizada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áreas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vulcânicas,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onde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água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quente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vapor</a:t>
            </a:r>
            <a:r>
              <a:rPr sz="1800" spc="2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afloram</a:t>
            </a:r>
            <a:r>
              <a:rPr sz="1800" spc="27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à </a:t>
            </a:r>
            <a:r>
              <a:rPr sz="1800" dirty="0">
                <a:latin typeface="Arial MT"/>
                <a:cs typeface="Arial MT"/>
              </a:rPr>
              <a:t>superfície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encontram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pequena profundidade.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681" y="880363"/>
            <a:ext cx="50253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Entre</a:t>
            </a:r>
            <a:r>
              <a:rPr sz="16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os</a:t>
            </a:r>
            <a:r>
              <a:rPr sz="16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países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z="16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mais</a:t>
            </a:r>
            <a:r>
              <a:rPr sz="16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utilizam</a:t>
            </a:r>
            <a:r>
              <a:rPr sz="16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6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energia</a:t>
            </a:r>
            <a:r>
              <a:rPr sz="16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geotérmica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para</a:t>
            </a:r>
            <a:r>
              <a:rPr sz="16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produzir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eletricidade,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podem-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16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citar</a:t>
            </a:r>
            <a:r>
              <a:rPr sz="16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sz="16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Islândia,</a:t>
            </a:r>
            <a:r>
              <a:rPr sz="16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a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Costa</a:t>
            </a:r>
            <a:r>
              <a:rPr sz="16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Rica,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os</a:t>
            </a:r>
            <a:r>
              <a:rPr sz="16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EUA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</a:t>
            </a:r>
            <a:r>
              <a:rPr sz="16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a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Itália.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CONSUMO</a:t>
            </a:r>
            <a:r>
              <a:rPr spc="-3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ENERGIA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9084" y="1191590"/>
            <a:ext cx="29908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MT"/>
                <a:cs typeface="Arial MT"/>
              </a:rPr>
              <a:t>Matriz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Energética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165" dirty="0"/>
              <a:t> </a:t>
            </a:r>
            <a:r>
              <a:rPr dirty="0"/>
              <a:t>produção</a:t>
            </a:r>
            <a:r>
              <a:rPr spc="170" dirty="0"/>
              <a:t> </a:t>
            </a:r>
            <a:r>
              <a:rPr dirty="0"/>
              <a:t>de</a:t>
            </a:r>
            <a:r>
              <a:rPr spc="170" dirty="0"/>
              <a:t> </a:t>
            </a:r>
            <a:r>
              <a:rPr dirty="0"/>
              <a:t>energia</a:t>
            </a:r>
            <a:r>
              <a:rPr spc="170" dirty="0"/>
              <a:t> </a:t>
            </a:r>
            <a:r>
              <a:rPr dirty="0"/>
              <a:t>em</a:t>
            </a:r>
            <a:r>
              <a:rPr spc="170" dirty="0"/>
              <a:t> </a:t>
            </a:r>
            <a:r>
              <a:rPr dirty="0"/>
              <a:t>uma</a:t>
            </a:r>
            <a:r>
              <a:rPr spc="165" dirty="0"/>
              <a:t> </a:t>
            </a:r>
            <a:r>
              <a:rPr dirty="0"/>
              <a:t>comunidade</a:t>
            </a:r>
            <a:r>
              <a:rPr spc="170" dirty="0"/>
              <a:t> </a:t>
            </a:r>
            <a:r>
              <a:rPr spc="-25" dirty="0"/>
              <a:t>ou </a:t>
            </a:r>
            <a:r>
              <a:rPr dirty="0"/>
              <a:t>em</a:t>
            </a:r>
            <a:r>
              <a:rPr spc="15" dirty="0"/>
              <a:t> </a:t>
            </a:r>
            <a:r>
              <a:rPr dirty="0"/>
              <a:t>um</a:t>
            </a:r>
            <a:r>
              <a:rPr spc="25" dirty="0"/>
              <a:t> </a:t>
            </a:r>
            <a:r>
              <a:rPr dirty="0"/>
              <a:t>país</a:t>
            </a:r>
            <a:r>
              <a:rPr spc="25" dirty="0"/>
              <a:t> </a:t>
            </a:r>
            <a:r>
              <a:rPr dirty="0"/>
              <a:t>está</a:t>
            </a:r>
            <a:r>
              <a:rPr spc="25" dirty="0"/>
              <a:t> </a:t>
            </a:r>
            <a:r>
              <a:rPr dirty="0"/>
              <a:t>diretamente</a:t>
            </a:r>
            <a:r>
              <a:rPr spc="25" dirty="0"/>
              <a:t> </a:t>
            </a:r>
            <a:r>
              <a:rPr dirty="0"/>
              <a:t>relacionada</a:t>
            </a:r>
            <a:r>
              <a:rPr spc="25" dirty="0"/>
              <a:t> </a:t>
            </a:r>
            <a:r>
              <a:rPr dirty="0"/>
              <a:t>ao</a:t>
            </a:r>
            <a:r>
              <a:rPr spc="30" dirty="0"/>
              <a:t> </a:t>
            </a:r>
            <a:r>
              <a:rPr spc="-25" dirty="0"/>
              <a:t>seu </a:t>
            </a:r>
            <a:r>
              <a:rPr b="1" dirty="0">
                <a:latin typeface="Arial"/>
                <a:cs typeface="Arial"/>
              </a:rPr>
              <a:t>grau</a:t>
            </a:r>
            <a:r>
              <a:rPr b="1" spc="270" dirty="0">
                <a:latin typeface="Arial"/>
                <a:cs typeface="Arial"/>
              </a:rPr>
              <a:t> 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265" dirty="0">
                <a:latin typeface="Arial"/>
                <a:cs typeface="Arial"/>
              </a:rPr>
              <a:t>  </a:t>
            </a:r>
            <a:r>
              <a:rPr b="1" dirty="0">
                <a:latin typeface="Arial"/>
                <a:cs typeface="Arial"/>
              </a:rPr>
              <a:t>desenvolvimento</a:t>
            </a:r>
            <a:r>
              <a:rPr dirty="0"/>
              <a:t>.</a:t>
            </a:r>
            <a:r>
              <a:rPr spc="270" dirty="0"/>
              <a:t>  </a:t>
            </a:r>
            <a:r>
              <a:rPr dirty="0"/>
              <a:t>Entretanto,</a:t>
            </a:r>
            <a:r>
              <a:rPr spc="270" dirty="0"/>
              <a:t>  </a:t>
            </a:r>
            <a:r>
              <a:rPr spc="-25" dirty="0"/>
              <a:t>não </a:t>
            </a:r>
            <a:r>
              <a:rPr dirty="0"/>
              <a:t>podemos</a:t>
            </a:r>
            <a:r>
              <a:rPr spc="185" dirty="0"/>
              <a:t> </a:t>
            </a:r>
            <a:r>
              <a:rPr dirty="0"/>
              <a:t>afirmar</a:t>
            </a:r>
            <a:r>
              <a:rPr spc="195" dirty="0"/>
              <a:t> </a:t>
            </a:r>
            <a:r>
              <a:rPr dirty="0"/>
              <a:t>que</a:t>
            </a:r>
            <a:r>
              <a:rPr spc="185" dirty="0"/>
              <a:t> </a:t>
            </a:r>
            <a:r>
              <a:rPr dirty="0"/>
              <a:t>o</a:t>
            </a:r>
            <a:r>
              <a:rPr spc="185" dirty="0"/>
              <a:t> </a:t>
            </a:r>
            <a:r>
              <a:rPr dirty="0"/>
              <a:t>desenvolvimento</a:t>
            </a:r>
            <a:r>
              <a:rPr spc="195" dirty="0"/>
              <a:t> </a:t>
            </a:r>
            <a:r>
              <a:rPr dirty="0"/>
              <a:t>de</a:t>
            </a:r>
            <a:r>
              <a:rPr spc="185" dirty="0"/>
              <a:t> </a:t>
            </a:r>
            <a:r>
              <a:rPr spc="-25" dirty="0"/>
              <a:t>um </a:t>
            </a:r>
            <a:r>
              <a:rPr dirty="0"/>
              <a:t>país</a:t>
            </a:r>
            <a:r>
              <a:rPr spc="95" dirty="0"/>
              <a:t> </a:t>
            </a:r>
            <a:r>
              <a:rPr dirty="0"/>
              <a:t>é</a:t>
            </a:r>
            <a:r>
              <a:rPr spc="85" dirty="0"/>
              <a:t> </a:t>
            </a:r>
            <a:r>
              <a:rPr dirty="0"/>
              <a:t>resultado</a:t>
            </a:r>
            <a:r>
              <a:rPr spc="95" dirty="0"/>
              <a:t> </a:t>
            </a:r>
            <a:r>
              <a:rPr dirty="0"/>
              <a:t>direto</a:t>
            </a:r>
            <a:r>
              <a:rPr spc="95" dirty="0"/>
              <a:t> </a:t>
            </a:r>
            <a:r>
              <a:rPr dirty="0"/>
              <a:t>apenas</a:t>
            </a:r>
            <a:r>
              <a:rPr spc="105" dirty="0"/>
              <a:t> </a:t>
            </a:r>
            <a:r>
              <a:rPr dirty="0"/>
              <a:t>da</a:t>
            </a:r>
            <a:r>
              <a:rPr spc="100" dirty="0"/>
              <a:t> </a:t>
            </a:r>
            <a:r>
              <a:rPr dirty="0"/>
              <a:t>exploração</a:t>
            </a:r>
            <a:r>
              <a:rPr spc="100" dirty="0"/>
              <a:t> </a:t>
            </a:r>
            <a:r>
              <a:rPr spc="-25" dirty="0"/>
              <a:t>de </a:t>
            </a:r>
            <a:r>
              <a:rPr dirty="0"/>
              <a:t>seus</a:t>
            </a:r>
            <a:r>
              <a:rPr spc="65" dirty="0"/>
              <a:t> </a:t>
            </a:r>
            <a:r>
              <a:rPr dirty="0"/>
              <a:t>recursos</a:t>
            </a:r>
            <a:r>
              <a:rPr spc="80" dirty="0"/>
              <a:t> </a:t>
            </a:r>
            <a:r>
              <a:rPr dirty="0"/>
              <a:t>energéticos,</a:t>
            </a:r>
            <a:r>
              <a:rPr spc="70" dirty="0"/>
              <a:t> </a:t>
            </a:r>
            <a:r>
              <a:rPr dirty="0"/>
              <a:t>uma</a:t>
            </a:r>
            <a:r>
              <a:rPr spc="70" dirty="0"/>
              <a:t> </a:t>
            </a:r>
            <a:r>
              <a:rPr dirty="0"/>
              <a:t>vez</a:t>
            </a:r>
            <a:r>
              <a:rPr spc="60" dirty="0"/>
              <a:t> </a:t>
            </a:r>
            <a:r>
              <a:rPr dirty="0"/>
              <a:t>que</a:t>
            </a:r>
            <a:r>
              <a:rPr spc="65" dirty="0"/>
              <a:t> </a:t>
            </a:r>
            <a:r>
              <a:rPr dirty="0"/>
              <a:t>ele</a:t>
            </a:r>
            <a:r>
              <a:rPr spc="70" dirty="0"/>
              <a:t> </a:t>
            </a:r>
            <a:r>
              <a:rPr spc="-25" dirty="0"/>
              <a:t>não </a:t>
            </a:r>
            <a:r>
              <a:rPr dirty="0"/>
              <a:t>pode</a:t>
            </a:r>
            <a:r>
              <a:rPr spc="375" dirty="0"/>
              <a:t>  </a:t>
            </a:r>
            <a:r>
              <a:rPr dirty="0"/>
              <a:t>estar</a:t>
            </a:r>
            <a:r>
              <a:rPr spc="385" dirty="0"/>
              <a:t>  </a:t>
            </a:r>
            <a:r>
              <a:rPr dirty="0"/>
              <a:t>restrito</a:t>
            </a:r>
            <a:r>
              <a:rPr spc="380" dirty="0"/>
              <a:t>  </a:t>
            </a:r>
            <a:r>
              <a:rPr dirty="0"/>
              <a:t>à</a:t>
            </a:r>
            <a:r>
              <a:rPr spc="380" dirty="0"/>
              <a:t>  </a:t>
            </a:r>
            <a:r>
              <a:rPr dirty="0"/>
              <a:t>sua</a:t>
            </a:r>
            <a:r>
              <a:rPr spc="375" dirty="0"/>
              <a:t>  </a:t>
            </a:r>
            <a:r>
              <a:rPr dirty="0"/>
              <a:t>capacidade</a:t>
            </a:r>
            <a:r>
              <a:rPr spc="385" dirty="0"/>
              <a:t>  </a:t>
            </a:r>
            <a:r>
              <a:rPr spc="-25" dirty="0"/>
              <a:t>de </a:t>
            </a:r>
            <a:r>
              <a:rPr dirty="0"/>
              <a:t>produção</a:t>
            </a:r>
            <a:r>
              <a:rPr spc="-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aço,</a:t>
            </a:r>
            <a:r>
              <a:rPr spc="-20" dirty="0"/>
              <a:t> </a:t>
            </a:r>
            <a:r>
              <a:rPr dirty="0"/>
              <a:t>concreto</a:t>
            </a:r>
            <a:r>
              <a:rPr spc="-15" dirty="0"/>
              <a:t> </a:t>
            </a:r>
            <a:r>
              <a:rPr dirty="0"/>
              <a:t>ou</a:t>
            </a:r>
            <a:r>
              <a:rPr spc="-25" dirty="0"/>
              <a:t> </a:t>
            </a:r>
            <a:r>
              <a:rPr spc="-10" dirty="0"/>
              <a:t>papel.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084" y="4724145"/>
            <a:ext cx="4003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345" algn="l"/>
                <a:tab pos="1289685" algn="l"/>
                <a:tab pos="1865630" algn="l"/>
                <a:tab pos="2275840" algn="l"/>
              </a:tabLst>
            </a:pPr>
            <a:r>
              <a:rPr sz="1800" spc="-5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objetivo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final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desenvolvimento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084" y="4724145"/>
            <a:ext cx="5017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35120">
              <a:lnSpc>
                <a:spcPct val="100000"/>
              </a:lnSpc>
              <a:spcBef>
                <a:spcPts val="100"/>
              </a:spcBef>
              <a:tabLst>
                <a:tab pos="1274445" algn="l"/>
                <a:tab pos="1993900" algn="l"/>
                <a:tab pos="2533650" algn="l"/>
                <a:tab pos="2882265" algn="l"/>
                <a:tab pos="4018279" algn="l"/>
                <a:tab pos="4559300" algn="l"/>
                <a:tab pos="4749800" algn="l"/>
              </a:tabLst>
            </a:pPr>
            <a:r>
              <a:rPr sz="1800" spc="-2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uma </a:t>
            </a:r>
            <a:r>
              <a:rPr sz="1800" spc="-10" dirty="0">
                <a:latin typeface="Arial MT"/>
                <a:cs typeface="Arial MT"/>
              </a:rPr>
              <a:t>sociedade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0" dirty="0">
                <a:latin typeface="Arial MT"/>
                <a:cs typeface="Arial MT"/>
              </a:rPr>
              <a:t>deve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ser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elevação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geral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25" dirty="0">
                <a:latin typeface="Arial MT"/>
                <a:cs typeface="Arial MT"/>
              </a:rPr>
              <a:t>da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084" y="5272785"/>
            <a:ext cx="5018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qualidade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vida.</a:t>
            </a: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Em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geral,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necessidades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energéticas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um </a:t>
            </a:r>
            <a:r>
              <a:rPr sz="1800" dirty="0">
                <a:latin typeface="Arial MT"/>
                <a:cs typeface="Arial MT"/>
              </a:rPr>
              <a:t>país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diretamente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proporcionais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seu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grau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industrialização.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11596" y="91544"/>
            <a:ext cx="5809615" cy="3161665"/>
            <a:chOff x="5911596" y="91544"/>
            <a:chExt cx="5809615" cy="316166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4538" y="91544"/>
              <a:ext cx="4226545" cy="31611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1596" y="141744"/>
              <a:ext cx="2420874" cy="40156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013196" y="183642"/>
            <a:ext cx="22040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Matriz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energética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mundial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88382" y="6440233"/>
            <a:ext cx="1450716" cy="18709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788382" y="6387929"/>
            <a:ext cx="2336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Matriz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energética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Brasileira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8735" y="3428998"/>
            <a:ext cx="5344668" cy="341985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917060" y="1090422"/>
            <a:ext cx="31578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Normalmente,</a:t>
            </a:r>
            <a:r>
              <a:rPr sz="1600" spc="2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um</a:t>
            </a:r>
            <a:r>
              <a:rPr sz="1600" spc="25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país</a:t>
            </a:r>
            <a:r>
              <a:rPr sz="1600" spc="25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escolhe</a:t>
            </a:r>
            <a:r>
              <a:rPr sz="1600" spc="2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Arial MT"/>
                <a:cs typeface="Arial MT"/>
              </a:rPr>
              <a:t>a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fonte</a:t>
            </a:r>
            <a:r>
              <a:rPr sz="1600" spc="4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z="1600" spc="4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energia</a:t>
            </a:r>
            <a:r>
              <a:rPr sz="1600" spc="4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para</a:t>
            </a:r>
            <a:r>
              <a:rPr sz="1600" spc="4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abastecer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suas</a:t>
            </a:r>
            <a:r>
              <a:rPr sz="1600" spc="1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estruturas,</a:t>
            </a:r>
            <a:r>
              <a:rPr sz="1600" spc="1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baseando-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se</a:t>
            </a:r>
            <a:r>
              <a:rPr sz="1600" spc="1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nos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recursos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que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01F5F"/>
                </a:solidFill>
                <a:latin typeface="Arial MT"/>
                <a:cs typeface="Arial MT"/>
              </a:rPr>
              <a:t>ele</a:t>
            </a:r>
            <a:r>
              <a:rPr sz="16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 MT"/>
                <a:cs typeface="Arial MT"/>
              </a:rPr>
              <a:t>possui.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07717" y="1797050"/>
            <a:ext cx="505459" cy="382270"/>
            <a:chOff x="1807717" y="1797050"/>
            <a:chExt cx="505459" cy="382270"/>
          </a:xfrm>
        </p:grpSpPr>
        <p:sp>
          <p:nvSpPr>
            <p:cNvPr id="19" name="object 19"/>
            <p:cNvSpPr/>
            <p:nvPr/>
          </p:nvSpPr>
          <p:spPr>
            <a:xfrm>
              <a:off x="1820417" y="1809750"/>
              <a:ext cx="480059" cy="356870"/>
            </a:xfrm>
            <a:custGeom>
              <a:avLst/>
              <a:gdLst/>
              <a:ahLst/>
              <a:cxnLst/>
              <a:rect l="l" t="t" r="r" b="b"/>
              <a:pathLst>
                <a:path w="480060" h="356869">
                  <a:moveTo>
                    <a:pt x="360044" y="0"/>
                  </a:moveTo>
                  <a:lnTo>
                    <a:pt x="120014" y="0"/>
                  </a:lnTo>
                  <a:lnTo>
                    <a:pt x="120014" y="178308"/>
                  </a:lnTo>
                  <a:lnTo>
                    <a:pt x="0" y="178308"/>
                  </a:lnTo>
                  <a:lnTo>
                    <a:pt x="240030" y="356615"/>
                  </a:lnTo>
                  <a:lnTo>
                    <a:pt x="480059" y="178308"/>
                  </a:lnTo>
                  <a:lnTo>
                    <a:pt x="360044" y="178308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FF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0417" y="1809750"/>
              <a:ext cx="480059" cy="356870"/>
            </a:xfrm>
            <a:custGeom>
              <a:avLst/>
              <a:gdLst/>
              <a:ahLst/>
              <a:cxnLst/>
              <a:rect l="l" t="t" r="r" b="b"/>
              <a:pathLst>
                <a:path w="480060" h="356869">
                  <a:moveTo>
                    <a:pt x="360044" y="0"/>
                  </a:moveTo>
                  <a:lnTo>
                    <a:pt x="360044" y="178308"/>
                  </a:lnTo>
                  <a:lnTo>
                    <a:pt x="480059" y="178308"/>
                  </a:lnTo>
                  <a:lnTo>
                    <a:pt x="240030" y="356615"/>
                  </a:lnTo>
                  <a:lnTo>
                    <a:pt x="0" y="178308"/>
                  </a:lnTo>
                  <a:lnTo>
                    <a:pt x="120014" y="178308"/>
                  </a:lnTo>
                  <a:lnTo>
                    <a:pt x="120014" y="0"/>
                  </a:lnTo>
                  <a:lnTo>
                    <a:pt x="360044" y="0"/>
                  </a:lnTo>
                  <a:close/>
                </a:path>
              </a:pathLst>
            </a:custGeom>
            <a:ln w="25400">
              <a:solidFill>
                <a:srgbClr val="BB52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420103" y="1952751"/>
            <a:ext cx="488950" cy="459105"/>
            <a:chOff x="6420103" y="1952751"/>
            <a:chExt cx="488950" cy="459105"/>
          </a:xfrm>
        </p:grpSpPr>
        <p:sp>
          <p:nvSpPr>
            <p:cNvPr id="22" name="object 22"/>
            <p:cNvSpPr/>
            <p:nvPr/>
          </p:nvSpPr>
          <p:spPr>
            <a:xfrm>
              <a:off x="6432803" y="1965451"/>
              <a:ext cx="463550" cy="433705"/>
            </a:xfrm>
            <a:custGeom>
              <a:avLst/>
              <a:gdLst/>
              <a:ahLst/>
              <a:cxnLst/>
              <a:rect l="l" t="t" r="r" b="b"/>
              <a:pathLst>
                <a:path w="463550" h="433705">
                  <a:moveTo>
                    <a:pt x="136905" y="0"/>
                  </a:moveTo>
                  <a:lnTo>
                    <a:pt x="0" y="198120"/>
                  </a:lnTo>
                  <a:lnTo>
                    <a:pt x="197485" y="334645"/>
                  </a:lnTo>
                  <a:lnTo>
                    <a:pt x="129031" y="433577"/>
                  </a:lnTo>
                  <a:lnTo>
                    <a:pt x="463423" y="372110"/>
                  </a:lnTo>
                  <a:lnTo>
                    <a:pt x="402844" y="37592"/>
                  </a:lnTo>
                  <a:lnTo>
                    <a:pt x="334391" y="136525"/>
                  </a:lnTo>
                  <a:lnTo>
                    <a:pt x="136905" y="0"/>
                  </a:lnTo>
                  <a:close/>
                </a:path>
              </a:pathLst>
            </a:custGeom>
            <a:solidFill>
              <a:srgbClr val="FF74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32803" y="1965451"/>
              <a:ext cx="463550" cy="433705"/>
            </a:xfrm>
            <a:custGeom>
              <a:avLst/>
              <a:gdLst/>
              <a:ahLst/>
              <a:cxnLst/>
              <a:rect l="l" t="t" r="r" b="b"/>
              <a:pathLst>
                <a:path w="463550" h="433705">
                  <a:moveTo>
                    <a:pt x="136905" y="0"/>
                  </a:moveTo>
                  <a:lnTo>
                    <a:pt x="334391" y="136525"/>
                  </a:lnTo>
                  <a:lnTo>
                    <a:pt x="402844" y="37592"/>
                  </a:lnTo>
                  <a:lnTo>
                    <a:pt x="463423" y="372110"/>
                  </a:lnTo>
                  <a:lnTo>
                    <a:pt x="129031" y="433577"/>
                  </a:lnTo>
                  <a:lnTo>
                    <a:pt x="197485" y="334645"/>
                  </a:lnTo>
                  <a:lnTo>
                    <a:pt x="0" y="198120"/>
                  </a:lnTo>
                  <a:lnTo>
                    <a:pt x="136905" y="0"/>
                  </a:lnTo>
                  <a:close/>
                </a:path>
              </a:pathLst>
            </a:custGeom>
            <a:ln w="25400">
              <a:solidFill>
                <a:srgbClr val="BB52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680" y="312801"/>
            <a:ext cx="494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2190" algn="l"/>
                <a:tab pos="1327785" algn="l"/>
                <a:tab pos="2367280" algn="l"/>
                <a:tab pos="2809240" algn="l"/>
                <a:tab pos="4803140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Quando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conceito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sustentabilidade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é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680" y="587121"/>
            <a:ext cx="494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aplicado</a:t>
            </a:r>
            <a:r>
              <a:rPr sz="1800" spc="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às</a:t>
            </a:r>
            <a:r>
              <a:rPr sz="1800" spc="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fontes</a:t>
            </a:r>
            <a:r>
              <a:rPr sz="1800" spc="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3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energia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,</a:t>
            </a:r>
            <a:r>
              <a:rPr sz="1800" spc="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ele</a:t>
            </a:r>
            <a:r>
              <a:rPr sz="1800" spc="3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implica</a:t>
            </a:r>
            <a:r>
              <a:rPr sz="1800" spc="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o</a:t>
            </a:r>
            <a:r>
              <a:rPr sz="1800" spc="4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uso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680" y="861440"/>
            <a:ext cx="494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  <a:tab pos="1780539" algn="l"/>
                <a:tab pos="2668905" algn="l"/>
                <a:tab pos="3025775" algn="l"/>
                <a:tab pos="4511675" algn="l"/>
              </a:tabLst>
            </a:pP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elementos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limpos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renováveis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.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Isso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680" y="1135456"/>
            <a:ext cx="4942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2190" algn="l"/>
                <a:tab pos="1567180" algn="l"/>
                <a:tab pos="2338070" algn="l"/>
                <a:tab pos="3135630" algn="l"/>
                <a:tab pos="3563620" algn="l"/>
                <a:tab pos="4549775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significa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que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essas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fontes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energia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não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680" y="1410461"/>
            <a:ext cx="4943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geram</a:t>
            </a:r>
            <a:r>
              <a:rPr sz="1800" spc="8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contaminações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quando</a:t>
            </a:r>
            <a:r>
              <a:rPr sz="1800" spc="10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usadas</a:t>
            </a:r>
            <a:r>
              <a:rPr sz="1800" spc="10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</a:t>
            </a:r>
            <a:r>
              <a:rPr sz="1800" spc="11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que</a:t>
            </a:r>
            <a:r>
              <a:rPr sz="1800" spc="10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se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reabastecem</a:t>
            </a:r>
            <a:r>
              <a:rPr sz="1800" spc="-6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naturalmente.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680" y="2233421"/>
            <a:ext cx="494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750" algn="l"/>
                <a:tab pos="1792605" algn="l"/>
                <a:tab pos="3031490" algn="l"/>
                <a:tab pos="3775710" algn="l"/>
              </a:tabLst>
            </a:pP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Para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uma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energia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ser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sustentável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680" y="2507437"/>
            <a:ext cx="49441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ou</a:t>
            </a:r>
            <a:r>
              <a:rPr sz="1800" spc="39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renovável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,</a:t>
            </a:r>
            <a:r>
              <a:rPr sz="1800" spc="41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como</a:t>
            </a:r>
            <a:r>
              <a:rPr sz="1800" spc="4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também</a:t>
            </a:r>
            <a:r>
              <a:rPr sz="1800" spc="41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é</a:t>
            </a:r>
            <a:r>
              <a:rPr sz="1800" spc="4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chamada,</a:t>
            </a:r>
            <a:r>
              <a:rPr sz="1800" spc="43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ela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precisa</a:t>
            </a:r>
            <a:r>
              <a:rPr sz="1800" spc="24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ser</a:t>
            </a:r>
            <a:r>
              <a:rPr sz="1800" spc="254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obtida</a:t>
            </a:r>
            <a:r>
              <a:rPr sz="1800" spc="25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através</a:t>
            </a:r>
            <a:r>
              <a:rPr sz="1800" spc="254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25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um</a:t>
            </a:r>
            <a:r>
              <a:rPr sz="1800" spc="254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recurso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inesgotável,</a:t>
            </a:r>
            <a:r>
              <a:rPr sz="1800" spc="1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como</a:t>
            </a:r>
            <a:r>
              <a:rPr sz="1800" spc="1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é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o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caso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do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vento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ou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do</a:t>
            </a:r>
            <a:r>
              <a:rPr sz="1800" spc="1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sol.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Mas</a:t>
            </a:r>
            <a:r>
              <a:rPr sz="1800" spc="28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não</a:t>
            </a:r>
            <a:r>
              <a:rPr sz="1800" spc="31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apenas</a:t>
            </a:r>
            <a:r>
              <a:rPr sz="1800" spc="30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isso.</a:t>
            </a:r>
            <a:r>
              <a:rPr sz="1800" spc="30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Ela</a:t>
            </a:r>
            <a:r>
              <a:rPr sz="1800" spc="3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ainda</a:t>
            </a:r>
            <a:r>
              <a:rPr sz="1800" spc="3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deve</a:t>
            </a:r>
            <a:r>
              <a:rPr sz="1800" spc="31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atender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às</a:t>
            </a:r>
            <a:r>
              <a:rPr sz="1800" spc="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necessidades</a:t>
            </a:r>
            <a:r>
              <a:rPr sz="1800" spc="5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do</a:t>
            </a:r>
            <a:r>
              <a:rPr sz="1800" spc="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presente</a:t>
            </a:r>
            <a:r>
              <a:rPr sz="1800" spc="6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sem</a:t>
            </a:r>
            <a:r>
              <a:rPr sz="1800" spc="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comprometer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a</a:t>
            </a:r>
            <a:r>
              <a:rPr sz="1800" spc="-5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capacidade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das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gerações</a:t>
            </a:r>
            <a:r>
              <a:rPr sz="1800" spc="-3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futuras.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563367"/>
            <a:ext cx="7555992" cy="42946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53578" y="682244"/>
            <a:ext cx="354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695" algn="l"/>
                <a:tab pos="1216660" algn="l"/>
                <a:tab pos="2714625" algn="l"/>
                <a:tab pos="3401695" algn="l"/>
              </a:tabLst>
            </a:pP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além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contribuírem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para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6213" y="682244"/>
            <a:ext cx="1641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99794" algn="l"/>
                <a:tab pos="1259205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Sendo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assim, diminuição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6213" y="1230884"/>
            <a:ext cx="204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05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fontes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renováveis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1633" y="1230884"/>
            <a:ext cx="2521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1517015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auxiliam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na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economia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47481" y="956564"/>
            <a:ext cx="3550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068070" algn="l"/>
                <a:tab pos="1476375" algn="l"/>
                <a:tab pos="2125980" algn="l"/>
                <a:tab pos="3284220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impactos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ao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meio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ambiente,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as</a:t>
            </a:r>
            <a:endParaRPr sz="1800">
              <a:latin typeface="Arial MT"/>
              <a:cs typeface="Arial MT"/>
            </a:endParaRPr>
          </a:p>
          <a:p>
            <a:pPr marR="7620" algn="r">
              <a:lnSpc>
                <a:spcPct val="100000"/>
              </a:lnSpc>
            </a:pP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6213" y="1504899"/>
            <a:ext cx="5319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769" algn="l"/>
                <a:tab pos="1221105" algn="l"/>
                <a:tab pos="1655445" algn="l"/>
                <a:tab pos="2114550" algn="l"/>
                <a:tab pos="2573020" algn="l"/>
                <a:tab pos="3234690" algn="l"/>
                <a:tab pos="3502660" algn="l"/>
                <a:tab pos="4023995" algn="l"/>
                <a:tab pos="4926330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contas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luz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em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até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95%,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que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permite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que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4642" y="1779778"/>
            <a:ext cx="3411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069" algn="l"/>
                <a:tab pos="1655445" algn="l"/>
                <a:tab pos="2675255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baixa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renda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tenham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acesso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6213" y="1779778"/>
            <a:ext cx="1891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0335" algn="l"/>
              </a:tabLst>
            </a:pP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localidades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à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energia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elétrica.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-9525"/>
            <a:ext cx="12202160" cy="6877050"/>
            <a:chOff x="-3175" y="-9525"/>
            <a:chExt cx="1220216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883535" cy="3071495"/>
            </a:xfrm>
            <a:custGeom>
              <a:avLst/>
              <a:gdLst/>
              <a:ahLst/>
              <a:cxnLst/>
              <a:rect l="l" t="t" r="r" b="b"/>
              <a:pathLst>
                <a:path w="2883535" h="3071495">
                  <a:moveTo>
                    <a:pt x="628724" y="0"/>
                  </a:moveTo>
                  <a:lnTo>
                    <a:pt x="615763" y="69205"/>
                  </a:lnTo>
                  <a:lnTo>
                    <a:pt x="604140" y="117771"/>
                  </a:lnTo>
                  <a:lnTo>
                    <a:pt x="590663" y="165792"/>
                  </a:lnTo>
                  <a:lnTo>
                    <a:pt x="575344" y="213217"/>
                  </a:lnTo>
                  <a:lnTo>
                    <a:pt x="558196" y="259993"/>
                  </a:lnTo>
                  <a:lnTo>
                    <a:pt x="539232" y="306070"/>
                  </a:lnTo>
                  <a:lnTo>
                    <a:pt x="518462" y="351395"/>
                  </a:lnTo>
                  <a:lnTo>
                    <a:pt x="495901" y="395917"/>
                  </a:lnTo>
                  <a:lnTo>
                    <a:pt x="471560" y="439584"/>
                  </a:lnTo>
                  <a:lnTo>
                    <a:pt x="445452" y="482346"/>
                  </a:lnTo>
                  <a:lnTo>
                    <a:pt x="419208" y="523905"/>
                  </a:lnTo>
                  <a:lnTo>
                    <a:pt x="392691" y="565268"/>
                  </a:lnTo>
                  <a:lnTo>
                    <a:pt x="366011" y="606505"/>
                  </a:lnTo>
                  <a:lnTo>
                    <a:pt x="339277" y="647685"/>
                  </a:lnTo>
                  <a:lnTo>
                    <a:pt x="312599" y="688879"/>
                  </a:lnTo>
                  <a:lnTo>
                    <a:pt x="286086" y="730157"/>
                  </a:lnTo>
                  <a:lnTo>
                    <a:pt x="259847" y="771589"/>
                  </a:lnTo>
                  <a:lnTo>
                    <a:pt x="233992" y="813245"/>
                  </a:lnTo>
                  <a:lnTo>
                    <a:pt x="208630" y="855194"/>
                  </a:lnTo>
                  <a:lnTo>
                    <a:pt x="183870" y="897509"/>
                  </a:lnTo>
                  <a:lnTo>
                    <a:pt x="158356" y="944599"/>
                  </a:lnTo>
                  <a:lnTo>
                    <a:pt x="134689" y="992576"/>
                  </a:lnTo>
                  <a:lnTo>
                    <a:pt x="112910" y="1041375"/>
                  </a:lnTo>
                  <a:lnTo>
                    <a:pt x="93063" y="1090929"/>
                  </a:lnTo>
                  <a:lnTo>
                    <a:pt x="75190" y="1141175"/>
                  </a:lnTo>
                  <a:lnTo>
                    <a:pt x="59331" y="1192045"/>
                  </a:lnTo>
                  <a:lnTo>
                    <a:pt x="45531" y="1243475"/>
                  </a:lnTo>
                  <a:lnTo>
                    <a:pt x="33831" y="1295400"/>
                  </a:lnTo>
                  <a:lnTo>
                    <a:pt x="24088" y="1343101"/>
                  </a:lnTo>
                  <a:lnTo>
                    <a:pt x="15922" y="1391049"/>
                  </a:lnTo>
                  <a:lnTo>
                    <a:pt x="9380" y="1439195"/>
                  </a:lnTo>
                  <a:lnTo>
                    <a:pt x="4513" y="1487489"/>
                  </a:lnTo>
                  <a:lnTo>
                    <a:pt x="1370" y="1535882"/>
                  </a:lnTo>
                  <a:lnTo>
                    <a:pt x="0" y="1584325"/>
                  </a:lnTo>
                  <a:lnTo>
                    <a:pt x="1410" y="1636404"/>
                  </a:lnTo>
                  <a:lnTo>
                    <a:pt x="4849" y="1688327"/>
                  </a:lnTo>
                  <a:lnTo>
                    <a:pt x="10334" y="1740042"/>
                  </a:lnTo>
                  <a:lnTo>
                    <a:pt x="17880" y="1791503"/>
                  </a:lnTo>
                  <a:lnTo>
                    <a:pt x="27502" y="1842658"/>
                  </a:lnTo>
                  <a:lnTo>
                    <a:pt x="39215" y="1893461"/>
                  </a:lnTo>
                  <a:lnTo>
                    <a:pt x="53036" y="1943862"/>
                  </a:lnTo>
                  <a:lnTo>
                    <a:pt x="68095" y="1993236"/>
                  </a:lnTo>
                  <a:lnTo>
                    <a:pt x="84630" y="2041874"/>
                  </a:lnTo>
                  <a:lnTo>
                    <a:pt x="102605" y="2089789"/>
                  </a:lnTo>
                  <a:lnTo>
                    <a:pt x="121984" y="2136995"/>
                  </a:lnTo>
                  <a:lnTo>
                    <a:pt x="142731" y="2183504"/>
                  </a:lnTo>
                  <a:lnTo>
                    <a:pt x="164810" y="2229332"/>
                  </a:lnTo>
                  <a:lnTo>
                    <a:pt x="188186" y="2274490"/>
                  </a:lnTo>
                  <a:lnTo>
                    <a:pt x="212822" y="2318994"/>
                  </a:lnTo>
                  <a:lnTo>
                    <a:pt x="238682" y="2362856"/>
                  </a:lnTo>
                  <a:lnTo>
                    <a:pt x="265731" y="2406090"/>
                  </a:lnTo>
                  <a:lnTo>
                    <a:pt x="293932" y="2448710"/>
                  </a:lnTo>
                  <a:lnTo>
                    <a:pt x="323249" y="2490729"/>
                  </a:lnTo>
                  <a:lnTo>
                    <a:pt x="353647" y="2532161"/>
                  </a:lnTo>
                  <a:lnTo>
                    <a:pt x="385089" y="2573020"/>
                  </a:lnTo>
                  <a:lnTo>
                    <a:pt x="415896" y="2611613"/>
                  </a:lnTo>
                  <a:lnTo>
                    <a:pt x="447946" y="2649098"/>
                  </a:lnTo>
                  <a:lnTo>
                    <a:pt x="481211" y="2685449"/>
                  </a:lnTo>
                  <a:lnTo>
                    <a:pt x="515661" y="2720642"/>
                  </a:lnTo>
                  <a:lnTo>
                    <a:pt x="551267" y="2754650"/>
                  </a:lnTo>
                  <a:lnTo>
                    <a:pt x="588000" y="2787450"/>
                  </a:lnTo>
                  <a:lnTo>
                    <a:pt x="625831" y="2819015"/>
                  </a:lnTo>
                  <a:lnTo>
                    <a:pt x="664731" y="2849321"/>
                  </a:lnTo>
                  <a:lnTo>
                    <a:pt x="704671" y="2878342"/>
                  </a:lnTo>
                  <a:lnTo>
                    <a:pt x="745621" y="2906053"/>
                  </a:lnTo>
                  <a:lnTo>
                    <a:pt x="787552" y="2932429"/>
                  </a:lnTo>
                  <a:lnTo>
                    <a:pt x="829635" y="2956735"/>
                  </a:lnTo>
                  <a:lnTo>
                    <a:pt x="872836" y="2978854"/>
                  </a:lnTo>
                  <a:lnTo>
                    <a:pt x="917068" y="2998744"/>
                  </a:lnTo>
                  <a:lnTo>
                    <a:pt x="962245" y="3016361"/>
                  </a:lnTo>
                  <a:lnTo>
                    <a:pt x="1008281" y="3031662"/>
                  </a:lnTo>
                  <a:lnTo>
                    <a:pt x="1055091" y="3044604"/>
                  </a:lnTo>
                  <a:lnTo>
                    <a:pt x="1102587" y="3055144"/>
                  </a:lnTo>
                  <a:lnTo>
                    <a:pt x="1150683" y="3063240"/>
                  </a:lnTo>
                  <a:lnTo>
                    <a:pt x="1198769" y="3068646"/>
                  </a:lnTo>
                  <a:lnTo>
                    <a:pt x="1246893" y="3071164"/>
                  </a:lnTo>
                  <a:lnTo>
                    <a:pt x="1294928" y="3070818"/>
                  </a:lnTo>
                  <a:lnTo>
                    <a:pt x="1342749" y="3067629"/>
                  </a:lnTo>
                  <a:lnTo>
                    <a:pt x="1390229" y="3061620"/>
                  </a:lnTo>
                  <a:lnTo>
                    <a:pt x="1437242" y="3052815"/>
                  </a:lnTo>
                  <a:lnTo>
                    <a:pt x="1483663" y="3041237"/>
                  </a:lnTo>
                  <a:lnTo>
                    <a:pt x="1529364" y="3026907"/>
                  </a:lnTo>
                  <a:lnTo>
                    <a:pt x="1574221" y="3009850"/>
                  </a:lnTo>
                  <a:lnTo>
                    <a:pt x="1618107" y="2990088"/>
                  </a:lnTo>
                  <a:lnTo>
                    <a:pt x="1662533" y="2967327"/>
                  </a:lnTo>
                  <a:lnTo>
                    <a:pt x="1705232" y="2942454"/>
                  </a:lnTo>
                  <a:lnTo>
                    <a:pt x="1746121" y="2915428"/>
                  </a:lnTo>
                  <a:lnTo>
                    <a:pt x="1785121" y="2886208"/>
                  </a:lnTo>
                  <a:lnTo>
                    <a:pt x="1822148" y="2854753"/>
                  </a:lnTo>
                  <a:lnTo>
                    <a:pt x="1857122" y="2821024"/>
                  </a:lnTo>
                  <a:lnTo>
                    <a:pt x="1889960" y="2784980"/>
                  </a:lnTo>
                  <a:lnTo>
                    <a:pt x="1920582" y="2746581"/>
                  </a:lnTo>
                  <a:lnTo>
                    <a:pt x="1948906" y="2705786"/>
                  </a:lnTo>
                  <a:lnTo>
                    <a:pt x="1974850" y="2662554"/>
                  </a:lnTo>
                  <a:lnTo>
                    <a:pt x="1994662" y="2620239"/>
                  </a:lnTo>
                  <a:lnTo>
                    <a:pt x="2011426" y="2576741"/>
                  </a:lnTo>
                  <a:lnTo>
                    <a:pt x="2025141" y="2532188"/>
                  </a:lnTo>
                  <a:lnTo>
                    <a:pt x="2035809" y="2486709"/>
                  </a:lnTo>
                  <a:lnTo>
                    <a:pt x="2043430" y="2440432"/>
                  </a:lnTo>
                  <a:lnTo>
                    <a:pt x="2048930" y="2399950"/>
                  </a:lnTo>
                  <a:lnTo>
                    <a:pt x="2053050" y="2359469"/>
                  </a:lnTo>
                  <a:lnTo>
                    <a:pt x="2055788" y="2318988"/>
                  </a:lnTo>
                  <a:lnTo>
                    <a:pt x="2057145" y="2278507"/>
                  </a:lnTo>
                  <a:lnTo>
                    <a:pt x="2055159" y="2221563"/>
                  </a:lnTo>
                  <a:lnTo>
                    <a:pt x="2051446" y="2164715"/>
                  </a:lnTo>
                  <a:lnTo>
                    <a:pt x="2047376" y="2108057"/>
                  </a:lnTo>
                  <a:lnTo>
                    <a:pt x="2044319" y="2051685"/>
                  </a:lnTo>
                  <a:lnTo>
                    <a:pt x="2043193" y="2017395"/>
                  </a:lnTo>
                  <a:lnTo>
                    <a:pt x="2043318" y="1983105"/>
                  </a:lnTo>
                  <a:lnTo>
                    <a:pt x="2043943" y="1948815"/>
                  </a:lnTo>
                  <a:lnTo>
                    <a:pt x="2044319" y="1914525"/>
                  </a:lnTo>
                  <a:lnTo>
                    <a:pt x="2043374" y="1862938"/>
                  </a:lnTo>
                  <a:lnTo>
                    <a:pt x="2044543" y="1811499"/>
                  </a:lnTo>
                  <a:lnTo>
                    <a:pt x="2047806" y="1760261"/>
                  </a:lnTo>
                  <a:lnTo>
                    <a:pt x="2053142" y="1709277"/>
                  </a:lnTo>
                  <a:lnTo>
                    <a:pt x="2060530" y="1658600"/>
                  </a:lnTo>
                  <a:lnTo>
                    <a:pt x="2069951" y="1608285"/>
                  </a:lnTo>
                  <a:lnTo>
                    <a:pt x="2081382" y="1558383"/>
                  </a:lnTo>
                  <a:lnTo>
                    <a:pt x="2094804" y="1508948"/>
                  </a:lnTo>
                  <a:lnTo>
                    <a:pt x="2110196" y="1460034"/>
                  </a:lnTo>
                  <a:lnTo>
                    <a:pt x="2127537" y="1411693"/>
                  </a:lnTo>
                  <a:lnTo>
                    <a:pt x="2146808" y="1363979"/>
                  </a:lnTo>
                  <a:lnTo>
                    <a:pt x="2167130" y="1319079"/>
                  </a:lnTo>
                  <a:lnTo>
                    <a:pt x="2188165" y="1274523"/>
                  </a:lnTo>
                  <a:lnTo>
                    <a:pt x="2209942" y="1230328"/>
                  </a:lnTo>
                  <a:lnTo>
                    <a:pt x="2232491" y="1186514"/>
                  </a:lnTo>
                  <a:lnTo>
                    <a:pt x="2255839" y="1143098"/>
                  </a:lnTo>
                  <a:lnTo>
                    <a:pt x="2280015" y="1100096"/>
                  </a:lnTo>
                  <a:lnTo>
                    <a:pt x="2305050" y="1057528"/>
                  </a:lnTo>
                  <a:lnTo>
                    <a:pt x="2330367" y="1014408"/>
                  </a:lnTo>
                  <a:lnTo>
                    <a:pt x="2355860" y="971349"/>
                  </a:lnTo>
                  <a:lnTo>
                    <a:pt x="2381504" y="928342"/>
                  </a:lnTo>
                  <a:lnTo>
                    <a:pt x="2407272" y="885378"/>
                  </a:lnTo>
                  <a:lnTo>
                    <a:pt x="2433141" y="842447"/>
                  </a:lnTo>
                  <a:lnTo>
                    <a:pt x="2459085" y="799540"/>
                  </a:lnTo>
                  <a:lnTo>
                    <a:pt x="2485081" y="756647"/>
                  </a:lnTo>
                  <a:lnTo>
                    <a:pt x="2511102" y="713758"/>
                  </a:lnTo>
                  <a:lnTo>
                    <a:pt x="2537124" y="670865"/>
                  </a:lnTo>
                  <a:lnTo>
                    <a:pt x="2563123" y="627958"/>
                  </a:lnTo>
                  <a:lnTo>
                    <a:pt x="2589073" y="585027"/>
                  </a:lnTo>
                  <a:lnTo>
                    <a:pt x="2614950" y="542063"/>
                  </a:lnTo>
                  <a:lnTo>
                    <a:pt x="2640728" y="499056"/>
                  </a:lnTo>
                  <a:lnTo>
                    <a:pt x="2666384" y="455997"/>
                  </a:lnTo>
                  <a:lnTo>
                    <a:pt x="2691892" y="412876"/>
                  </a:lnTo>
                  <a:lnTo>
                    <a:pt x="2717460" y="367901"/>
                  </a:lnTo>
                  <a:lnTo>
                    <a:pt x="2742045" y="322442"/>
                  </a:lnTo>
                  <a:lnTo>
                    <a:pt x="2765646" y="276511"/>
                  </a:lnTo>
                  <a:lnTo>
                    <a:pt x="2788261" y="230118"/>
                  </a:lnTo>
                  <a:lnTo>
                    <a:pt x="2809890" y="183276"/>
                  </a:lnTo>
                  <a:lnTo>
                    <a:pt x="2830533" y="135996"/>
                  </a:lnTo>
                  <a:lnTo>
                    <a:pt x="2850188" y="88289"/>
                  </a:lnTo>
                  <a:lnTo>
                    <a:pt x="2868854" y="40167"/>
                  </a:lnTo>
                  <a:lnTo>
                    <a:pt x="2883487" y="0"/>
                  </a:lnTo>
                </a:path>
              </a:pathLst>
            </a:custGeom>
            <a:ln w="6350">
              <a:solidFill>
                <a:srgbClr val="FD9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293" y="0"/>
              <a:ext cx="2398395" cy="2740660"/>
            </a:xfrm>
            <a:custGeom>
              <a:avLst/>
              <a:gdLst/>
              <a:ahLst/>
              <a:cxnLst/>
              <a:rect l="l" t="t" r="r" b="b"/>
              <a:pathLst>
                <a:path w="2398395" h="2740660">
                  <a:moveTo>
                    <a:pt x="702508" y="0"/>
                  </a:moveTo>
                  <a:lnTo>
                    <a:pt x="695429" y="74717"/>
                  </a:lnTo>
                  <a:lnTo>
                    <a:pt x="688976" y="125296"/>
                  </a:lnTo>
                  <a:lnTo>
                    <a:pt x="681208" y="175470"/>
                  </a:lnTo>
                  <a:lnTo>
                    <a:pt x="672051" y="225219"/>
                  </a:lnTo>
                  <a:lnTo>
                    <a:pt x="661434" y="274522"/>
                  </a:lnTo>
                  <a:lnTo>
                    <a:pt x="649284" y="323360"/>
                  </a:lnTo>
                  <a:lnTo>
                    <a:pt x="635528" y="371713"/>
                  </a:lnTo>
                  <a:lnTo>
                    <a:pt x="620093" y="419560"/>
                  </a:lnTo>
                  <a:lnTo>
                    <a:pt x="602909" y="466880"/>
                  </a:lnTo>
                  <a:lnTo>
                    <a:pt x="583901" y="513655"/>
                  </a:lnTo>
                  <a:lnTo>
                    <a:pt x="562998" y="559864"/>
                  </a:lnTo>
                  <a:lnTo>
                    <a:pt x="540126" y="605486"/>
                  </a:lnTo>
                  <a:lnTo>
                    <a:pt x="515214" y="650501"/>
                  </a:lnTo>
                  <a:lnTo>
                    <a:pt x="488189" y="694890"/>
                  </a:lnTo>
                  <a:lnTo>
                    <a:pt x="458978" y="738632"/>
                  </a:lnTo>
                  <a:lnTo>
                    <a:pt x="427826" y="782346"/>
                  </a:lnTo>
                  <a:lnTo>
                    <a:pt x="396319" y="825708"/>
                  </a:lnTo>
                  <a:lnTo>
                    <a:pt x="364554" y="868814"/>
                  </a:lnTo>
                  <a:lnTo>
                    <a:pt x="332626" y="911762"/>
                  </a:lnTo>
                  <a:lnTo>
                    <a:pt x="300632" y="954650"/>
                  </a:lnTo>
                  <a:lnTo>
                    <a:pt x="268668" y="997576"/>
                  </a:lnTo>
                  <a:lnTo>
                    <a:pt x="236830" y="1040638"/>
                  </a:lnTo>
                  <a:lnTo>
                    <a:pt x="207546" y="1081021"/>
                  </a:lnTo>
                  <a:lnTo>
                    <a:pt x="179463" y="1122033"/>
                  </a:lnTo>
                  <a:lnTo>
                    <a:pt x="152752" y="1163764"/>
                  </a:lnTo>
                  <a:lnTo>
                    <a:pt x="127585" y="1206309"/>
                  </a:lnTo>
                  <a:lnTo>
                    <a:pt x="104132" y="1249758"/>
                  </a:lnTo>
                  <a:lnTo>
                    <a:pt x="82564" y="1294205"/>
                  </a:lnTo>
                  <a:lnTo>
                    <a:pt x="63054" y="1339741"/>
                  </a:lnTo>
                  <a:lnTo>
                    <a:pt x="45771" y="1386459"/>
                  </a:lnTo>
                  <a:lnTo>
                    <a:pt x="30454" y="1438157"/>
                  </a:lnTo>
                  <a:lnTo>
                    <a:pt x="18183" y="1490504"/>
                  </a:lnTo>
                  <a:lnTo>
                    <a:pt x="8994" y="1543356"/>
                  </a:lnTo>
                  <a:lnTo>
                    <a:pt x="2921" y="1596568"/>
                  </a:lnTo>
                  <a:lnTo>
                    <a:pt x="0" y="1649995"/>
                  </a:lnTo>
                  <a:lnTo>
                    <a:pt x="263" y="1703493"/>
                  </a:lnTo>
                  <a:lnTo>
                    <a:pt x="3747" y="1756917"/>
                  </a:lnTo>
                  <a:lnTo>
                    <a:pt x="10513" y="1809130"/>
                  </a:lnTo>
                  <a:lnTo>
                    <a:pt x="19850" y="1860744"/>
                  </a:lnTo>
                  <a:lnTo>
                    <a:pt x="31757" y="1911673"/>
                  </a:lnTo>
                  <a:lnTo>
                    <a:pt x="46236" y="1961832"/>
                  </a:lnTo>
                  <a:lnTo>
                    <a:pt x="63288" y="2011133"/>
                  </a:lnTo>
                  <a:lnTo>
                    <a:pt x="82912" y="2059491"/>
                  </a:lnTo>
                  <a:lnTo>
                    <a:pt x="105110" y="2106819"/>
                  </a:lnTo>
                  <a:lnTo>
                    <a:pt x="129883" y="2153030"/>
                  </a:lnTo>
                  <a:lnTo>
                    <a:pt x="153741" y="2195315"/>
                  </a:lnTo>
                  <a:lnTo>
                    <a:pt x="179130" y="2236609"/>
                  </a:lnTo>
                  <a:lnTo>
                    <a:pt x="206016" y="2276875"/>
                  </a:lnTo>
                  <a:lnTo>
                    <a:pt x="234369" y="2316075"/>
                  </a:lnTo>
                  <a:lnTo>
                    <a:pt x="264157" y="2354170"/>
                  </a:lnTo>
                  <a:lnTo>
                    <a:pt x="295348" y="2391124"/>
                  </a:lnTo>
                  <a:lnTo>
                    <a:pt x="327910" y="2426897"/>
                  </a:lnTo>
                  <a:lnTo>
                    <a:pt x="361812" y="2461452"/>
                  </a:lnTo>
                  <a:lnTo>
                    <a:pt x="397020" y="2494752"/>
                  </a:lnTo>
                  <a:lnTo>
                    <a:pt x="433504" y="2526757"/>
                  </a:lnTo>
                  <a:lnTo>
                    <a:pt x="471232" y="2557431"/>
                  </a:lnTo>
                  <a:lnTo>
                    <a:pt x="510172" y="2586736"/>
                  </a:lnTo>
                  <a:lnTo>
                    <a:pt x="553445" y="2616158"/>
                  </a:lnTo>
                  <a:lnTo>
                    <a:pt x="597866" y="2643089"/>
                  </a:lnTo>
                  <a:lnTo>
                    <a:pt x="643467" y="2667295"/>
                  </a:lnTo>
                  <a:lnTo>
                    <a:pt x="690281" y="2688540"/>
                  </a:lnTo>
                  <a:lnTo>
                    <a:pt x="738341" y="2706588"/>
                  </a:lnTo>
                  <a:lnTo>
                    <a:pt x="787678" y="2721203"/>
                  </a:lnTo>
                  <a:lnTo>
                    <a:pt x="838327" y="2732151"/>
                  </a:lnTo>
                  <a:lnTo>
                    <a:pt x="884719" y="2738233"/>
                  </a:lnTo>
                  <a:lnTo>
                    <a:pt x="930518" y="2740357"/>
                  </a:lnTo>
                  <a:lnTo>
                    <a:pt x="975515" y="2738558"/>
                  </a:lnTo>
                  <a:lnTo>
                    <a:pt x="1019503" y="2732869"/>
                  </a:lnTo>
                  <a:lnTo>
                    <a:pt x="1062270" y="2723323"/>
                  </a:lnTo>
                  <a:lnTo>
                    <a:pt x="1103608" y="2709956"/>
                  </a:lnTo>
                  <a:lnTo>
                    <a:pt x="1143309" y="2692800"/>
                  </a:lnTo>
                  <a:lnTo>
                    <a:pt x="1181162" y="2671889"/>
                  </a:lnTo>
                  <a:lnTo>
                    <a:pt x="1216959" y="2647258"/>
                  </a:lnTo>
                  <a:lnTo>
                    <a:pt x="1250491" y="2618939"/>
                  </a:lnTo>
                  <a:lnTo>
                    <a:pt x="1281547" y="2586968"/>
                  </a:lnTo>
                  <a:lnTo>
                    <a:pt x="1309920" y="2551378"/>
                  </a:lnTo>
                  <a:lnTo>
                    <a:pt x="1335400" y="2512202"/>
                  </a:lnTo>
                  <a:lnTo>
                    <a:pt x="1357778" y="2469475"/>
                  </a:lnTo>
                  <a:lnTo>
                    <a:pt x="1376844" y="2423231"/>
                  </a:lnTo>
                  <a:lnTo>
                    <a:pt x="1392390" y="2373503"/>
                  </a:lnTo>
                  <a:lnTo>
                    <a:pt x="1403879" y="2326009"/>
                  </a:lnTo>
                  <a:lnTo>
                    <a:pt x="1413192" y="2277960"/>
                  </a:lnTo>
                  <a:lnTo>
                    <a:pt x="1420316" y="2229503"/>
                  </a:lnTo>
                  <a:lnTo>
                    <a:pt x="1425240" y="2180784"/>
                  </a:lnTo>
                  <a:lnTo>
                    <a:pt x="1427950" y="2131949"/>
                  </a:lnTo>
                  <a:lnTo>
                    <a:pt x="1428569" y="2085336"/>
                  </a:lnTo>
                  <a:lnTo>
                    <a:pt x="1430141" y="2038603"/>
                  </a:lnTo>
                  <a:lnTo>
                    <a:pt x="1432237" y="1991681"/>
                  </a:lnTo>
                  <a:lnTo>
                    <a:pt x="1434427" y="1944497"/>
                  </a:lnTo>
                  <a:lnTo>
                    <a:pt x="1437170" y="1892052"/>
                  </a:lnTo>
                  <a:lnTo>
                    <a:pt x="1440139" y="1839604"/>
                  </a:lnTo>
                  <a:lnTo>
                    <a:pt x="1443675" y="1787199"/>
                  </a:lnTo>
                  <a:lnTo>
                    <a:pt x="1448119" y="1734888"/>
                  </a:lnTo>
                  <a:lnTo>
                    <a:pt x="1453811" y="1682718"/>
                  </a:lnTo>
                  <a:lnTo>
                    <a:pt x="1461091" y="1630738"/>
                  </a:lnTo>
                  <a:lnTo>
                    <a:pt x="1470301" y="1578998"/>
                  </a:lnTo>
                  <a:lnTo>
                    <a:pt x="1481781" y="1527546"/>
                  </a:lnTo>
                  <a:lnTo>
                    <a:pt x="1495872" y="1476431"/>
                  </a:lnTo>
                  <a:lnTo>
                    <a:pt x="1512913" y="1425702"/>
                  </a:lnTo>
                  <a:lnTo>
                    <a:pt x="1531575" y="1379416"/>
                  </a:lnTo>
                  <a:lnTo>
                    <a:pt x="1551815" y="1333835"/>
                  </a:lnTo>
                  <a:lnTo>
                    <a:pt x="1573590" y="1288995"/>
                  </a:lnTo>
                  <a:lnTo>
                    <a:pt x="1596860" y="1244933"/>
                  </a:lnTo>
                  <a:lnTo>
                    <a:pt x="1621583" y="1201687"/>
                  </a:lnTo>
                  <a:lnTo>
                    <a:pt x="1647716" y="1159293"/>
                  </a:lnTo>
                  <a:lnTo>
                    <a:pt x="1675218" y="1117790"/>
                  </a:lnTo>
                  <a:lnTo>
                    <a:pt x="1704048" y="1077214"/>
                  </a:lnTo>
                  <a:lnTo>
                    <a:pt x="1733077" y="1037106"/>
                  </a:lnTo>
                  <a:lnTo>
                    <a:pt x="1762188" y="997069"/>
                  </a:lnTo>
                  <a:lnTo>
                    <a:pt x="1791361" y="957086"/>
                  </a:lnTo>
                  <a:lnTo>
                    <a:pt x="1820575" y="917142"/>
                  </a:lnTo>
                  <a:lnTo>
                    <a:pt x="1849808" y="877220"/>
                  </a:lnTo>
                  <a:lnTo>
                    <a:pt x="1879039" y="837304"/>
                  </a:lnTo>
                  <a:lnTo>
                    <a:pt x="1908247" y="797379"/>
                  </a:lnTo>
                  <a:lnTo>
                    <a:pt x="1937411" y="757427"/>
                  </a:lnTo>
                  <a:lnTo>
                    <a:pt x="1966509" y="717435"/>
                  </a:lnTo>
                  <a:lnTo>
                    <a:pt x="1995521" y="677384"/>
                  </a:lnTo>
                  <a:lnTo>
                    <a:pt x="2024424" y="637260"/>
                  </a:lnTo>
                  <a:lnTo>
                    <a:pt x="2053199" y="597046"/>
                  </a:lnTo>
                  <a:lnTo>
                    <a:pt x="2081823" y="556727"/>
                  </a:lnTo>
                  <a:lnTo>
                    <a:pt x="2110276" y="516286"/>
                  </a:lnTo>
                  <a:lnTo>
                    <a:pt x="2138536" y="475707"/>
                  </a:lnTo>
                  <a:lnTo>
                    <a:pt x="2166582" y="434975"/>
                  </a:lnTo>
                  <a:lnTo>
                    <a:pt x="2195961" y="391427"/>
                  </a:lnTo>
                  <a:lnTo>
                    <a:pt x="2224239" y="347182"/>
                  </a:lnTo>
                  <a:lnTo>
                    <a:pt x="2251403" y="302257"/>
                  </a:lnTo>
                  <a:lnTo>
                    <a:pt x="2277442" y="256673"/>
                  </a:lnTo>
                  <a:lnTo>
                    <a:pt x="2302342" y="210448"/>
                  </a:lnTo>
                  <a:lnTo>
                    <a:pt x="2326094" y="163603"/>
                  </a:lnTo>
                  <a:lnTo>
                    <a:pt x="2348684" y="116157"/>
                  </a:lnTo>
                  <a:lnTo>
                    <a:pt x="2370100" y="68130"/>
                  </a:lnTo>
                  <a:lnTo>
                    <a:pt x="2390330" y="19540"/>
                  </a:lnTo>
                  <a:lnTo>
                    <a:pt x="2397900" y="0"/>
                  </a:lnTo>
                </a:path>
              </a:pathLst>
            </a:custGeom>
            <a:ln w="18600">
              <a:solidFill>
                <a:srgbClr val="8B37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7881" y="0"/>
              <a:ext cx="1820545" cy="2266315"/>
            </a:xfrm>
            <a:custGeom>
              <a:avLst/>
              <a:gdLst/>
              <a:ahLst/>
              <a:cxnLst/>
              <a:rect l="l" t="t" r="r" b="b"/>
              <a:pathLst>
                <a:path w="1820545" h="2266315">
                  <a:moveTo>
                    <a:pt x="626502" y="0"/>
                  </a:moveTo>
                  <a:lnTo>
                    <a:pt x="626502" y="184276"/>
                  </a:lnTo>
                  <a:lnTo>
                    <a:pt x="626502" y="198881"/>
                  </a:lnTo>
                  <a:lnTo>
                    <a:pt x="625048" y="247687"/>
                  </a:lnTo>
                  <a:lnTo>
                    <a:pt x="623673" y="296486"/>
                  </a:lnTo>
                  <a:lnTo>
                    <a:pt x="622325" y="345280"/>
                  </a:lnTo>
                  <a:lnTo>
                    <a:pt x="620952" y="394070"/>
                  </a:lnTo>
                  <a:lnTo>
                    <a:pt x="619501" y="442859"/>
                  </a:lnTo>
                  <a:lnTo>
                    <a:pt x="617920" y="491649"/>
                  </a:lnTo>
                  <a:lnTo>
                    <a:pt x="616156" y="540443"/>
                  </a:lnTo>
                  <a:lnTo>
                    <a:pt x="614158" y="589242"/>
                  </a:lnTo>
                  <a:lnTo>
                    <a:pt x="611872" y="638048"/>
                  </a:lnTo>
                  <a:lnTo>
                    <a:pt x="608229" y="691003"/>
                  </a:lnTo>
                  <a:lnTo>
                    <a:pt x="602169" y="743514"/>
                  </a:lnTo>
                  <a:lnTo>
                    <a:pt x="592804" y="795305"/>
                  </a:lnTo>
                  <a:lnTo>
                    <a:pt x="579245" y="846102"/>
                  </a:lnTo>
                  <a:lnTo>
                    <a:pt x="560603" y="895628"/>
                  </a:lnTo>
                  <a:lnTo>
                    <a:pt x="535989" y="943610"/>
                  </a:lnTo>
                  <a:lnTo>
                    <a:pt x="498119" y="1003141"/>
                  </a:lnTo>
                  <a:lnTo>
                    <a:pt x="452715" y="1057910"/>
                  </a:lnTo>
                  <a:lnTo>
                    <a:pt x="415513" y="1094738"/>
                  </a:lnTo>
                  <a:lnTo>
                    <a:pt x="377750" y="1130936"/>
                  </a:lnTo>
                  <a:lnTo>
                    <a:pt x="339652" y="1166758"/>
                  </a:lnTo>
                  <a:lnTo>
                    <a:pt x="301441" y="1202460"/>
                  </a:lnTo>
                  <a:lnTo>
                    <a:pt x="263343" y="1238298"/>
                  </a:lnTo>
                  <a:lnTo>
                    <a:pt x="225580" y="1274526"/>
                  </a:lnTo>
                  <a:lnTo>
                    <a:pt x="188378" y="1311402"/>
                  </a:lnTo>
                  <a:lnTo>
                    <a:pt x="151632" y="1350755"/>
                  </a:lnTo>
                  <a:lnTo>
                    <a:pt x="118308" y="1392907"/>
                  </a:lnTo>
                  <a:lnTo>
                    <a:pt x="88541" y="1437607"/>
                  </a:lnTo>
                  <a:lnTo>
                    <a:pt x="62462" y="1484605"/>
                  </a:lnTo>
                  <a:lnTo>
                    <a:pt x="40207" y="1533652"/>
                  </a:lnTo>
                  <a:lnTo>
                    <a:pt x="22732" y="1583381"/>
                  </a:lnTo>
                  <a:lnTo>
                    <a:pt x="10290" y="1632674"/>
                  </a:lnTo>
                  <a:lnTo>
                    <a:pt x="2755" y="1681537"/>
                  </a:lnTo>
                  <a:lnTo>
                    <a:pt x="0" y="1729977"/>
                  </a:lnTo>
                  <a:lnTo>
                    <a:pt x="1899" y="1778000"/>
                  </a:lnTo>
                  <a:lnTo>
                    <a:pt x="8326" y="1825610"/>
                  </a:lnTo>
                  <a:lnTo>
                    <a:pt x="19156" y="1872816"/>
                  </a:lnTo>
                  <a:lnTo>
                    <a:pt x="34261" y="1919622"/>
                  </a:lnTo>
                  <a:lnTo>
                    <a:pt x="53516" y="1966035"/>
                  </a:lnTo>
                  <a:lnTo>
                    <a:pt x="76795" y="2012061"/>
                  </a:lnTo>
                  <a:lnTo>
                    <a:pt x="103130" y="2055906"/>
                  </a:lnTo>
                  <a:lnTo>
                    <a:pt x="133448" y="2096633"/>
                  </a:lnTo>
                  <a:lnTo>
                    <a:pt x="167470" y="2134044"/>
                  </a:lnTo>
                  <a:lnTo>
                    <a:pt x="204920" y="2167941"/>
                  </a:lnTo>
                  <a:lnTo>
                    <a:pt x="245518" y="2198127"/>
                  </a:lnTo>
                  <a:lnTo>
                    <a:pt x="288987" y="2224404"/>
                  </a:lnTo>
                  <a:lnTo>
                    <a:pt x="338557" y="2246760"/>
                  </a:lnTo>
                  <a:lnTo>
                    <a:pt x="389841" y="2261425"/>
                  </a:lnTo>
                  <a:lnTo>
                    <a:pt x="442835" y="2265803"/>
                  </a:lnTo>
                  <a:lnTo>
                    <a:pt x="497534" y="2257298"/>
                  </a:lnTo>
                  <a:lnTo>
                    <a:pt x="543926" y="2238982"/>
                  </a:lnTo>
                  <a:lnTo>
                    <a:pt x="582418" y="2212973"/>
                  </a:lnTo>
                  <a:lnTo>
                    <a:pt x="613452" y="2179930"/>
                  </a:lnTo>
                  <a:lnTo>
                    <a:pt x="637469" y="2140510"/>
                  </a:lnTo>
                  <a:lnTo>
                    <a:pt x="654912" y="2095373"/>
                  </a:lnTo>
                  <a:lnTo>
                    <a:pt x="666503" y="2049901"/>
                  </a:lnTo>
                  <a:lnTo>
                    <a:pt x="676581" y="2004202"/>
                  </a:lnTo>
                  <a:lnTo>
                    <a:pt x="684969" y="1958338"/>
                  </a:lnTo>
                  <a:lnTo>
                    <a:pt x="691488" y="1912365"/>
                  </a:lnTo>
                  <a:lnTo>
                    <a:pt x="697331" y="1862038"/>
                  </a:lnTo>
                  <a:lnTo>
                    <a:pt x="701174" y="1811652"/>
                  </a:lnTo>
                  <a:lnTo>
                    <a:pt x="703445" y="1761221"/>
                  </a:lnTo>
                  <a:lnTo>
                    <a:pt x="704571" y="1710763"/>
                  </a:lnTo>
                  <a:lnTo>
                    <a:pt x="704981" y="1660291"/>
                  </a:lnTo>
                  <a:lnTo>
                    <a:pt x="705101" y="1609823"/>
                  </a:lnTo>
                  <a:lnTo>
                    <a:pt x="705358" y="1559374"/>
                  </a:lnTo>
                  <a:lnTo>
                    <a:pt x="706182" y="1508959"/>
                  </a:lnTo>
                  <a:lnTo>
                    <a:pt x="707998" y="1458595"/>
                  </a:lnTo>
                  <a:lnTo>
                    <a:pt x="710895" y="1409207"/>
                  </a:lnTo>
                  <a:lnTo>
                    <a:pt x="715338" y="1360005"/>
                  </a:lnTo>
                  <a:lnTo>
                    <a:pt x="722100" y="1311270"/>
                  </a:lnTo>
                  <a:lnTo>
                    <a:pt x="731953" y="1263284"/>
                  </a:lnTo>
                  <a:lnTo>
                    <a:pt x="745670" y="1216328"/>
                  </a:lnTo>
                  <a:lnTo>
                    <a:pt x="764023" y="1170684"/>
                  </a:lnTo>
                  <a:lnTo>
                    <a:pt x="787784" y="1126631"/>
                  </a:lnTo>
                  <a:lnTo>
                    <a:pt x="817726" y="1084452"/>
                  </a:lnTo>
                  <a:lnTo>
                    <a:pt x="850286" y="1046917"/>
                  </a:lnTo>
                  <a:lnTo>
                    <a:pt x="884443" y="1011126"/>
                  </a:lnTo>
                  <a:lnTo>
                    <a:pt x="920239" y="977084"/>
                  </a:lnTo>
                  <a:lnTo>
                    <a:pt x="957719" y="944797"/>
                  </a:lnTo>
                  <a:lnTo>
                    <a:pt x="996923" y="914273"/>
                  </a:lnTo>
                  <a:lnTo>
                    <a:pt x="1036424" y="884615"/>
                  </a:lnTo>
                  <a:lnTo>
                    <a:pt x="1075860" y="854865"/>
                  </a:lnTo>
                  <a:lnTo>
                    <a:pt x="1115157" y="824929"/>
                  </a:lnTo>
                  <a:lnTo>
                    <a:pt x="1154243" y="794714"/>
                  </a:lnTo>
                  <a:lnTo>
                    <a:pt x="1193043" y="764127"/>
                  </a:lnTo>
                  <a:lnTo>
                    <a:pt x="1231485" y="733075"/>
                  </a:lnTo>
                  <a:lnTo>
                    <a:pt x="1269496" y="701465"/>
                  </a:lnTo>
                  <a:lnTo>
                    <a:pt x="1307002" y="669205"/>
                  </a:lnTo>
                  <a:lnTo>
                    <a:pt x="1343931" y="636201"/>
                  </a:lnTo>
                  <a:lnTo>
                    <a:pt x="1380209" y="602361"/>
                  </a:lnTo>
                  <a:lnTo>
                    <a:pt x="1415055" y="567932"/>
                  </a:lnTo>
                  <a:lnTo>
                    <a:pt x="1449160" y="532787"/>
                  </a:lnTo>
                  <a:lnTo>
                    <a:pt x="1482510" y="496937"/>
                  </a:lnTo>
                  <a:lnTo>
                    <a:pt x="1515088" y="460389"/>
                  </a:lnTo>
                  <a:lnTo>
                    <a:pt x="1546879" y="423153"/>
                  </a:lnTo>
                  <a:lnTo>
                    <a:pt x="1577869" y="385238"/>
                  </a:lnTo>
                  <a:lnTo>
                    <a:pt x="1608041" y="346654"/>
                  </a:lnTo>
                  <a:lnTo>
                    <a:pt x="1637379" y="307410"/>
                  </a:lnTo>
                  <a:lnTo>
                    <a:pt x="1665870" y="267515"/>
                  </a:lnTo>
                  <a:lnTo>
                    <a:pt x="1693496" y="226978"/>
                  </a:lnTo>
                  <a:lnTo>
                    <a:pt x="1720244" y="185810"/>
                  </a:lnTo>
                  <a:lnTo>
                    <a:pt x="1746096" y="144018"/>
                  </a:lnTo>
                  <a:lnTo>
                    <a:pt x="1770734" y="100510"/>
                  </a:lnTo>
                  <a:lnTo>
                    <a:pt x="1793513" y="55955"/>
                  </a:lnTo>
                  <a:lnTo>
                    <a:pt x="1815225" y="10826"/>
                  </a:lnTo>
                  <a:lnTo>
                    <a:pt x="1820357" y="0"/>
                  </a:lnTo>
                </a:path>
              </a:pathLst>
            </a:custGeom>
            <a:ln w="18600">
              <a:solidFill>
                <a:srgbClr val="4E9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6875" y="0"/>
              <a:ext cx="514350" cy="196850"/>
            </a:xfrm>
            <a:custGeom>
              <a:avLst/>
              <a:gdLst/>
              <a:ahLst/>
              <a:cxnLst/>
              <a:rect l="l" t="t" r="r" b="b"/>
              <a:pathLst>
                <a:path w="514350" h="196850">
                  <a:moveTo>
                    <a:pt x="0" y="0"/>
                  </a:moveTo>
                  <a:lnTo>
                    <a:pt x="24481" y="60152"/>
                  </a:lnTo>
                  <a:lnTo>
                    <a:pt x="49528" y="102148"/>
                  </a:lnTo>
                  <a:lnTo>
                    <a:pt x="81683" y="141097"/>
                  </a:lnTo>
                  <a:lnTo>
                    <a:pt x="123726" y="174851"/>
                  </a:lnTo>
                  <a:lnTo>
                    <a:pt x="168948" y="193103"/>
                  </a:lnTo>
                  <a:lnTo>
                    <a:pt x="217432" y="196782"/>
                  </a:lnTo>
                  <a:lnTo>
                    <a:pt x="269262" y="186817"/>
                  </a:lnTo>
                  <a:lnTo>
                    <a:pt x="308811" y="171886"/>
                  </a:lnTo>
                  <a:lnTo>
                    <a:pt x="345621" y="152526"/>
                  </a:lnTo>
                  <a:lnTo>
                    <a:pt x="380383" y="129738"/>
                  </a:lnTo>
                  <a:lnTo>
                    <a:pt x="413788" y="104521"/>
                  </a:lnTo>
                  <a:lnTo>
                    <a:pt x="454627" y="68185"/>
                  </a:lnTo>
                  <a:lnTo>
                    <a:pt x="491417" y="28432"/>
                  </a:lnTo>
                  <a:lnTo>
                    <a:pt x="514270" y="0"/>
                  </a:lnTo>
                </a:path>
              </a:pathLst>
            </a:custGeom>
            <a:ln w="6350">
              <a:solidFill>
                <a:srgbClr val="FF74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802" y="4936669"/>
              <a:ext cx="4595495" cy="1921510"/>
            </a:xfrm>
            <a:custGeom>
              <a:avLst/>
              <a:gdLst/>
              <a:ahLst/>
              <a:cxnLst/>
              <a:rect l="l" t="t" r="r" b="b"/>
              <a:pathLst>
                <a:path w="4595495" h="1921509">
                  <a:moveTo>
                    <a:pt x="4594978" y="1921328"/>
                  </a:moveTo>
                  <a:lnTo>
                    <a:pt x="4591939" y="1856878"/>
                  </a:lnTo>
                  <a:lnTo>
                    <a:pt x="4586424" y="1806334"/>
                  </a:lnTo>
                  <a:lnTo>
                    <a:pt x="4578498" y="1756297"/>
                  </a:lnTo>
                  <a:lnTo>
                    <a:pt x="4568294" y="1706783"/>
                  </a:lnTo>
                  <a:lnTo>
                    <a:pt x="4555950" y="1657808"/>
                  </a:lnTo>
                  <a:lnTo>
                    <a:pt x="4541600" y="1609386"/>
                  </a:lnTo>
                  <a:lnTo>
                    <a:pt x="4525379" y="1561534"/>
                  </a:lnTo>
                  <a:lnTo>
                    <a:pt x="4507425" y="1514265"/>
                  </a:lnTo>
                  <a:lnTo>
                    <a:pt x="4487872" y="1467597"/>
                  </a:lnTo>
                  <a:lnTo>
                    <a:pt x="4466526" y="1420192"/>
                  </a:lnTo>
                  <a:lnTo>
                    <a:pt x="4444665" y="1373043"/>
                  </a:lnTo>
                  <a:lnTo>
                    <a:pt x="4422292" y="1326152"/>
                  </a:lnTo>
                  <a:lnTo>
                    <a:pt x="4399408" y="1279526"/>
                  </a:lnTo>
                  <a:lnTo>
                    <a:pt x="4376014" y="1233168"/>
                  </a:lnTo>
                  <a:lnTo>
                    <a:pt x="4352114" y="1187083"/>
                  </a:lnTo>
                  <a:lnTo>
                    <a:pt x="4327708" y="1141276"/>
                  </a:lnTo>
                  <a:lnTo>
                    <a:pt x="4302799" y="1095752"/>
                  </a:lnTo>
                  <a:lnTo>
                    <a:pt x="4277388" y="1050515"/>
                  </a:lnTo>
                  <a:lnTo>
                    <a:pt x="4251477" y="1005571"/>
                  </a:lnTo>
                  <a:lnTo>
                    <a:pt x="4225068" y="960923"/>
                  </a:lnTo>
                  <a:lnTo>
                    <a:pt x="4198162" y="916576"/>
                  </a:lnTo>
                  <a:lnTo>
                    <a:pt x="4170762" y="872536"/>
                  </a:lnTo>
                  <a:lnTo>
                    <a:pt x="4142869" y="828807"/>
                  </a:lnTo>
                  <a:lnTo>
                    <a:pt x="4114486" y="785393"/>
                  </a:lnTo>
                  <a:lnTo>
                    <a:pt x="4085613" y="742300"/>
                  </a:lnTo>
                  <a:lnTo>
                    <a:pt x="4056253" y="699532"/>
                  </a:lnTo>
                  <a:lnTo>
                    <a:pt x="4026407" y="657093"/>
                  </a:lnTo>
                  <a:lnTo>
                    <a:pt x="3996078" y="614989"/>
                  </a:lnTo>
                  <a:lnTo>
                    <a:pt x="3965267" y="573224"/>
                  </a:lnTo>
                  <a:lnTo>
                    <a:pt x="3934481" y="532334"/>
                  </a:lnTo>
                  <a:lnTo>
                    <a:pt x="3902870" y="492239"/>
                  </a:lnTo>
                  <a:lnTo>
                    <a:pt x="3870373" y="453009"/>
                  </a:lnTo>
                  <a:lnTo>
                    <a:pt x="3836930" y="414715"/>
                  </a:lnTo>
                  <a:lnTo>
                    <a:pt x="3802482" y="377425"/>
                  </a:lnTo>
                  <a:lnTo>
                    <a:pt x="3766969" y="341209"/>
                  </a:lnTo>
                  <a:lnTo>
                    <a:pt x="3730332" y="306138"/>
                  </a:lnTo>
                  <a:lnTo>
                    <a:pt x="3692511" y="272281"/>
                  </a:lnTo>
                  <a:lnTo>
                    <a:pt x="3653446" y="239708"/>
                  </a:lnTo>
                  <a:lnTo>
                    <a:pt x="3613078" y="208488"/>
                  </a:lnTo>
                  <a:lnTo>
                    <a:pt x="3571346" y="178691"/>
                  </a:lnTo>
                  <a:lnTo>
                    <a:pt x="3528192" y="150386"/>
                  </a:lnTo>
                  <a:lnTo>
                    <a:pt x="3483556" y="123644"/>
                  </a:lnTo>
                  <a:lnTo>
                    <a:pt x="3438341" y="99118"/>
                  </a:lnTo>
                  <a:lnTo>
                    <a:pt x="3392606" y="77124"/>
                  </a:lnTo>
                  <a:lnTo>
                    <a:pt x="3346340" y="57733"/>
                  </a:lnTo>
                  <a:lnTo>
                    <a:pt x="3299533" y="41016"/>
                  </a:lnTo>
                  <a:lnTo>
                    <a:pt x="3252175" y="27043"/>
                  </a:lnTo>
                  <a:lnTo>
                    <a:pt x="3204255" y="15885"/>
                  </a:lnTo>
                  <a:lnTo>
                    <a:pt x="3155763" y="7611"/>
                  </a:lnTo>
                  <a:lnTo>
                    <a:pt x="3106689" y="2292"/>
                  </a:lnTo>
                  <a:lnTo>
                    <a:pt x="3057023" y="0"/>
                  </a:lnTo>
                  <a:lnTo>
                    <a:pt x="3006753" y="803"/>
                  </a:lnTo>
                  <a:lnTo>
                    <a:pt x="2955871" y="4772"/>
                  </a:lnTo>
                  <a:lnTo>
                    <a:pt x="2907532" y="12061"/>
                  </a:lnTo>
                  <a:lnTo>
                    <a:pt x="2859774" y="21959"/>
                  </a:lnTo>
                  <a:lnTo>
                    <a:pt x="2812690" y="34425"/>
                  </a:lnTo>
                  <a:lnTo>
                    <a:pt x="2766371" y="49414"/>
                  </a:lnTo>
                  <a:lnTo>
                    <a:pt x="2720909" y="66886"/>
                  </a:lnTo>
                  <a:lnTo>
                    <a:pt x="2676395" y="86796"/>
                  </a:lnTo>
                  <a:lnTo>
                    <a:pt x="2632923" y="109101"/>
                  </a:lnTo>
                  <a:lnTo>
                    <a:pt x="2590585" y="133760"/>
                  </a:lnTo>
                  <a:lnTo>
                    <a:pt x="2549471" y="160728"/>
                  </a:lnTo>
                  <a:lnTo>
                    <a:pt x="2507816" y="189230"/>
                  </a:lnTo>
                  <a:lnTo>
                    <a:pt x="2466442" y="218292"/>
                  </a:lnTo>
                  <a:lnTo>
                    <a:pt x="2425315" y="247833"/>
                  </a:lnTo>
                  <a:lnTo>
                    <a:pt x="2384399" y="277770"/>
                  </a:lnTo>
                  <a:lnTo>
                    <a:pt x="2343661" y="308022"/>
                  </a:lnTo>
                  <a:lnTo>
                    <a:pt x="2303065" y="338507"/>
                  </a:lnTo>
                  <a:lnTo>
                    <a:pt x="2262579" y="369144"/>
                  </a:lnTo>
                  <a:lnTo>
                    <a:pt x="2222167" y="399850"/>
                  </a:lnTo>
                  <a:lnTo>
                    <a:pt x="2181795" y="430543"/>
                  </a:lnTo>
                  <a:lnTo>
                    <a:pt x="2141429" y="461141"/>
                  </a:lnTo>
                  <a:lnTo>
                    <a:pt x="2101034" y="491563"/>
                  </a:lnTo>
                  <a:lnTo>
                    <a:pt x="2059588" y="521746"/>
                  </a:lnTo>
                  <a:lnTo>
                    <a:pt x="2017677" y="550957"/>
                  </a:lnTo>
                  <a:lnTo>
                    <a:pt x="1975281" y="579151"/>
                  </a:lnTo>
                  <a:lnTo>
                    <a:pt x="1932382" y="606283"/>
                  </a:lnTo>
                  <a:lnTo>
                    <a:pt x="1888960" y="632308"/>
                  </a:lnTo>
                  <a:lnTo>
                    <a:pt x="1844997" y="657181"/>
                  </a:lnTo>
                  <a:lnTo>
                    <a:pt x="1800474" y="680856"/>
                  </a:lnTo>
                  <a:lnTo>
                    <a:pt x="1755371" y="703290"/>
                  </a:lnTo>
                  <a:lnTo>
                    <a:pt x="1709671" y="724436"/>
                  </a:lnTo>
                  <a:lnTo>
                    <a:pt x="1663353" y="744250"/>
                  </a:lnTo>
                  <a:lnTo>
                    <a:pt x="1616398" y="762687"/>
                  </a:lnTo>
                  <a:lnTo>
                    <a:pt x="1568789" y="779701"/>
                  </a:lnTo>
                  <a:lnTo>
                    <a:pt x="1520505" y="795248"/>
                  </a:lnTo>
                  <a:lnTo>
                    <a:pt x="1471528" y="809283"/>
                  </a:lnTo>
                  <a:lnTo>
                    <a:pt x="1421839" y="821760"/>
                  </a:lnTo>
                  <a:lnTo>
                    <a:pt x="1371419" y="832635"/>
                  </a:lnTo>
                  <a:lnTo>
                    <a:pt x="1325271" y="841076"/>
                  </a:lnTo>
                  <a:lnTo>
                    <a:pt x="1278846" y="848870"/>
                  </a:lnTo>
                  <a:lnTo>
                    <a:pt x="1232193" y="855993"/>
                  </a:lnTo>
                  <a:lnTo>
                    <a:pt x="1185359" y="862424"/>
                  </a:lnTo>
                  <a:lnTo>
                    <a:pt x="1138394" y="868141"/>
                  </a:lnTo>
                  <a:lnTo>
                    <a:pt x="1091347" y="873120"/>
                  </a:lnTo>
                  <a:lnTo>
                    <a:pt x="1044267" y="877339"/>
                  </a:lnTo>
                  <a:lnTo>
                    <a:pt x="994796" y="880464"/>
                  </a:lnTo>
                  <a:lnTo>
                    <a:pt x="945253" y="883029"/>
                  </a:lnTo>
                  <a:lnTo>
                    <a:pt x="895645" y="885166"/>
                  </a:lnTo>
                  <a:lnTo>
                    <a:pt x="845982" y="887005"/>
                  </a:lnTo>
                  <a:lnTo>
                    <a:pt x="796271" y="888675"/>
                  </a:lnTo>
                  <a:lnTo>
                    <a:pt x="746521" y="890308"/>
                  </a:lnTo>
                  <a:lnTo>
                    <a:pt x="696740" y="892033"/>
                  </a:lnTo>
                  <a:lnTo>
                    <a:pt x="646938" y="893981"/>
                  </a:lnTo>
                  <a:lnTo>
                    <a:pt x="597123" y="896283"/>
                  </a:lnTo>
                  <a:lnTo>
                    <a:pt x="547303" y="899068"/>
                  </a:lnTo>
                  <a:lnTo>
                    <a:pt x="493101" y="903331"/>
                  </a:lnTo>
                  <a:lnTo>
                    <a:pt x="439108" y="908520"/>
                  </a:lnTo>
                  <a:lnTo>
                    <a:pt x="385329" y="914705"/>
                  </a:lnTo>
                  <a:lnTo>
                    <a:pt x="331766" y="921955"/>
                  </a:lnTo>
                  <a:lnTo>
                    <a:pt x="278424" y="930338"/>
                  </a:lnTo>
                  <a:lnTo>
                    <a:pt x="225307" y="939924"/>
                  </a:lnTo>
                  <a:lnTo>
                    <a:pt x="181543" y="953672"/>
                  </a:lnTo>
                  <a:lnTo>
                    <a:pt x="140878" y="975865"/>
                  </a:lnTo>
                  <a:lnTo>
                    <a:pt x="104135" y="1005244"/>
                  </a:lnTo>
                  <a:lnTo>
                    <a:pt x="72137" y="1040550"/>
                  </a:lnTo>
                  <a:lnTo>
                    <a:pt x="45709" y="1080524"/>
                  </a:lnTo>
                  <a:lnTo>
                    <a:pt x="25673" y="1123908"/>
                  </a:lnTo>
                  <a:lnTo>
                    <a:pt x="12854" y="1169443"/>
                  </a:lnTo>
                  <a:lnTo>
                    <a:pt x="8074" y="1215870"/>
                  </a:lnTo>
                  <a:lnTo>
                    <a:pt x="6338" y="1249602"/>
                  </a:lnTo>
                  <a:lnTo>
                    <a:pt x="2808" y="1283580"/>
                  </a:lnTo>
                  <a:lnTo>
                    <a:pt x="0" y="1317558"/>
                  </a:lnTo>
                  <a:lnTo>
                    <a:pt x="428" y="1351290"/>
                  </a:lnTo>
                  <a:lnTo>
                    <a:pt x="4007" y="1404967"/>
                  </a:lnTo>
                  <a:lnTo>
                    <a:pt x="8309" y="1458634"/>
                  </a:lnTo>
                  <a:lnTo>
                    <a:pt x="13187" y="1512293"/>
                  </a:lnTo>
                  <a:lnTo>
                    <a:pt x="18493" y="1565946"/>
                  </a:lnTo>
                  <a:lnTo>
                    <a:pt x="24081" y="1619597"/>
                  </a:lnTo>
                  <a:lnTo>
                    <a:pt x="29803" y="1673248"/>
                  </a:lnTo>
                  <a:lnTo>
                    <a:pt x="34372" y="1721146"/>
                  </a:lnTo>
                  <a:lnTo>
                    <a:pt x="39115" y="1769009"/>
                  </a:lnTo>
                  <a:lnTo>
                    <a:pt x="44000" y="1816803"/>
                  </a:lnTo>
                  <a:lnTo>
                    <a:pt x="48995" y="1864494"/>
                  </a:lnTo>
                  <a:lnTo>
                    <a:pt x="54065" y="1912047"/>
                  </a:lnTo>
                  <a:lnTo>
                    <a:pt x="55066" y="1921328"/>
                  </a:lnTo>
                </a:path>
              </a:pathLst>
            </a:custGeom>
            <a:ln w="6350">
              <a:solidFill>
                <a:srgbClr val="4E9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5100" y="5440934"/>
              <a:ext cx="3362325" cy="1417320"/>
            </a:xfrm>
            <a:custGeom>
              <a:avLst/>
              <a:gdLst/>
              <a:ahLst/>
              <a:cxnLst/>
              <a:rect l="l" t="t" r="r" b="b"/>
              <a:pathLst>
                <a:path w="3362325" h="1417320">
                  <a:moveTo>
                    <a:pt x="3361727" y="1417064"/>
                  </a:moveTo>
                  <a:lnTo>
                    <a:pt x="3361492" y="1404790"/>
                  </a:lnTo>
                  <a:lnTo>
                    <a:pt x="3360660" y="1354438"/>
                  </a:lnTo>
                  <a:lnTo>
                    <a:pt x="3359779" y="1304132"/>
                  </a:lnTo>
                  <a:lnTo>
                    <a:pt x="3358670" y="1253894"/>
                  </a:lnTo>
                  <a:lnTo>
                    <a:pt x="3357151" y="1203747"/>
                  </a:lnTo>
                  <a:lnTo>
                    <a:pt x="3355044" y="1153715"/>
                  </a:lnTo>
                  <a:lnTo>
                    <a:pt x="3352168" y="1103820"/>
                  </a:lnTo>
                  <a:lnTo>
                    <a:pt x="3348731" y="1054826"/>
                  </a:lnTo>
                  <a:lnTo>
                    <a:pt x="3344460" y="1005999"/>
                  </a:lnTo>
                  <a:lnTo>
                    <a:pt x="3339273" y="957368"/>
                  </a:lnTo>
                  <a:lnTo>
                    <a:pt x="3333090" y="908963"/>
                  </a:lnTo>
                  <a:lnTo>
                    <a:pt x="3325828" y="860814"/>
                  </a:lnTo>
                  <a:lnTo>
                    <a:pt x="3317405" y="812949"/>
                  </a:lnTo>
                  <a:lnTo>
                    <a:pt x="3307740" y="765399"/>
                  </a:lnTo>
                  <a:lnTo>
                    <a:pt x="3296751" y="718192"/>
                  </a:lnTo>
                  <a:lnTo>
                    <a:pt x="3284356" y="671359"/>
                  </a:lnTo>
                  <a:lnTo>
                    <a:pt x="3270474" y="624928"/>
                  </a:lnTo>
                  <a:lnTo>
                    <a:pt x="3255023" y="578930"/>
                  </a:lnTo>
                  <a:lnTo>
                    <a:pt x="3237921" y="533393"/>
                  </a:lnTo>
                  <a:lnTo>
                    <a:pt x="3219087" y="488347"/>
                  </a:lnTo>
                  <a:lnTo>
                    <a:pt x="3198438" y="443822"/>
                  </a:lnTo>
                  <a:lnTo>
                    <a:pt x="3175892" y="399846"/>
                  </a:lnTo>
                  <a:lnTo>
                    <a:pt x="3150114" y="354683"/>
                  </a:lnTo>
                  <a:lnTo>
                    <a:pt x="3122111" y="311279"/>
                  </a:lnTo>
                  <a:lnTo>
                    <a:pt x="3091842" y="269780"/>
                  </a:lnTo>
                  <a:lnTo>
                    <a:pt x="3059265" y="230333"/>
                  </a:lnTo>
                  <a:lnTo>
                    <a:pt x="3024338" y="193083"/>
                  </a:lnTo>
                  <a:lnTo>
                    <a:pt x="2987020" y="158175"/>
                  </a:lnTo>
                  <a:lnTo>
                    <a:pt x="2947268" y="125755"/>
                  </a:lnTo>
                  <a:lnTo>
                    <a:pt x="2905041" y="95968"/>
                  </a:lnTo>
                  <a:lnTo>
                    <a:pt x="2860297" y="68960"/>
                  </a:lnTo>
                  <a:lnTo>
                    <a:pt x="2815148" y="46434"/>
                  </a:lnTo>
                  <a:lnTo>
                    <a:pt x="2769774" y="28532"/>
                  </a:lnTo>
                  <a:lnTo>
                    <a:pt x="2724219" y="15097"/>
                  </a:lnTo>
                  <a:lnTo>
                    <a:pt x="2678527" y="5968"/>
                  </a:lnTo>
                  <a:lnTo>
                    <a:pt x="2632744" y="989"/>
                  </a:lnTo>
                  <a:lnTo>
                    <a:pt x="2586914" y="0"/>
                  </a:lnTo>
                  <a:lnTo>
                    <a:pt x="2541081" y="2841"/>
                  </a:lnTo>
                  <a:lnTo>
                    <a:pt x="2495290" y="9355"/>
                  </a:lnTo>
                  <a:lnTo>
                    <a:pt x="2449585" y="19383"/>
                  </a:lnTo>
                  <a:lnTo>
                    <a:pt x="2404012" y="32765"/>
                  </a:lnTo>
                  <a:lnTo>
                    <a:pt x="2358614" y="49344"/>
                  </a:lnTo>
                  <a:lnTo>
                    <a:pt x="2313435" y="68960"/>
                  </a:lnTo>
                  <a:lnTo>
                    <a:pt x="2270595" y="89952"/>
                  </a:lnTo>
                  <a:lnTo>
                    <a:pt x="2228778" y="112926"/>
                  </a:lnTo>
                  <a:lnTo>
                    <a:pt x="2187737" y="137315"/>
                  </a:lnTo>
                  <a:lnTo>
                    <a:pt x="2147225" y="162553"/>
                  </a:lnTo>
                  <a:lnTo>
                    <a:pt x="2106996" y="188073"/>
                  </a:lnTo>
                  <a:lnTo>
                    <a:pt x="2066801" y="213309"/>
                  </a:lnTo>
                  <a:lnTo>
                    <a:pt x="2022476" y="240768"/>
                  </a:lnTo>
                  <a:lnTo>
                    <a:pt x="1978303" y="268618"/>
                  </a:lnTo>
                  <a:lnTo>
                    <a:pt x="1934213" y="296715"/>
                  </a:lnTo>
                  <a:lnTo>
                    <a:pt x="1890139" y="324911"/>
                  </a:lnTo>
                  <a:lnTo>
                    <a:pt x="1846012" y="353061"/>
                  </a:lnTo>
                  <a:lnTo>
                    <a:pt x="1801763" y="381020"/>
                  </a:lnTo>
                  <a:lnTo>
                    <a:pt x="1757323" y="408641"/>
                  </a:lnTo>
                  <a:lnTo>
                    <a:pt x="1712624" y="435779"/>
                  </a:lnTo>
                  <a:lnTo>
                    <a:pt x="1667597" y="462288"/>
                  </a:lnTo>
                  <a:lnTo>
                    <a:pt x="1622174" y="488022"/>
                  </a:lnTo>
                  <a:lnTo>
                    <a:pt x="1578769" y="511351"/>
                  </a:lnTo>
                  <a:lnTo>
                    <a:pt x="1534694" y="533061"/>
                  </a:lnTo>
                  <a:lnTo>
                    <a:pt x="1490002" y="553256"/>
                  </a:lnTo>
                  <a:lnTo>
                    <a:pt x="1444742" y="572042"/>
                  </a:lnTo>
                  <a:lnTo>
                    <a:pt x="1398968" y="589523"/>
                  </a:lnTo>
                  <a:lnTo>
                    <a:pt x="1352731" y="605805"/>
                  </a:lnTo>
                  <a:lnTo>
                    <a:pt x="1306083" y="620991"/>
                  </a:lnTo>
                  <a:lnTo>
                    <a:pt x="1259075" y="635188"/>
                  </a:lnTo>
                  <a:lnTo>
                    <a:pt x="1211759" y="648498"/>
                  </a:lnTo>
                  <a:lnTo>
                    <a:pt x="1164186" y="661028"/>
                  </a:lnTo>
                  <a:lnTo>
                    <a:pt x="1116410" y="672882"/>
                  </a:lnTo>
                  <a:lnTo>
                    <a:pt x="1068480" y="684165"/>
                  </a:lnTo>
                  <a:lnTo>
                    <a:pt x="1020448" y="694982"/>
                  </a:lnTo>
                  <a:lnTo>
                    <a:pt x="970111" y="706304"/>
                  </a:lnTo>
                  <a:lnTo>
                    <a:pt x="919640" y="717368"/>
                  </a:lnTo>
                  <a:lnTo>
                    <a:pt x="869102" y="728288"/>
                  </a:lnTo>
                  <a:lnTo>
                    <a:pt x="818561" y="739178"/>
                  </a:lnTo>
                  <a:lnTo>
                    <a:pt x="768081" y="750154"/>
                  </a:lnTo>
                  <a:lnTo>
                    <a:pt x="717727" y="761328"/>
                  </a:lnTo>
                  <a:lnTo>
                    <a:pt x="667565" y="772817"/>
                  </a:lnTo>
                  <a:lnTo>
                    <a:pt x="617659" y="784733"/>
                  </a:lnTo>
                  <a:lnTo>
                    <a:pt x="568074" y="797191"/>
                  </a:lnTo>
                  <a:lnTo>
                    <a:pt x="521460" y="810038"/>
                  </a:lnTo>
                  <a:lnTo>
                    <a:pt x="475410" y="824133"/>
                  </a:lnTo>
                  <a:lnTo>
                    <a:pt x="430114" y="839875"/>
                  </a:lnTo>
                  <a:lnTo>
                    <a:pt x="385762" y="857665"/>
                  </a:lnTo>
                  <a:lnTo>
                    <a:pt x="342545" y="877905"/>
                  </a:lnTo>
                  <a:lnTo>
                    <a:pt x="300651" y="900993"/>
                  </a:lnTo>
                  <a:lnTo>
                    <a:pt x="260271" y="927332"/>
                  </a:lnTo>
                  <a:lnTo>
                    <a:pt x="221596" y="957321"/>
                  </a:lnTo>
                  <a:lnTo>
                    <a:pt x="184814" y="991361"/>
                  </a:lnTo>
                  <a:lnTo>
                    <a:pt x="151511" y="1028178"/>
                  </a:lnTo>
                  <a:lnTo>
                    <a:pt x="122313" y="1066703"/>
                  </a:lnTo>
                  <a:lnTo>
                    <a:pt x="96891" y="1106846"/>
                  </a:lnTo>
                  <a:lnTo>
                    <a:pt x="74914" y="1148516"/>
                  </a:lnTo>
                  <a:lnTo>
                    <a:pt x="56052" y="1191624"/>
                  </a:lnTo>
                  <a:lnTo>
                    <a:pt x="39974" y="1236080"/>
                  </a:lnTo>
                  <a:lnTo>
                    <a:pt x="26350" y="1281794"/>
                  </a:lnTo>
                  <a:lnTo>
                    <a:pt x="14850" y="1328675"/>
                  </a:lnTo>
                  <a:lnTo>
                    <a:pt x="3680" y="1391919"/>
                  </a:lnTo>
                  <a:lnTo>
                    <a:pt x="0" y="1417064"/>
                  </a:lnTo>
                </a:path>
              </a:pathLst>
            </a:custGeom>
            <a:ln w="18600">
              <a:solidFill>
                <a:srgbClr val="8B37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6890" y="6569402"/>
              <a:ext cx="1700530" cy="288925"/>
            </a:xfrm>
            <a:custGeom>
              <a:avLst/>
              <a:gdLst/>
              <a:ahLst/>
              <a:cxnLst/>
              <a:rect l="l" t="t" r="r" b="b"/>
              <a:pathLst>
                <a:path w="1700530" h="288925">
                  <a:moveTo>
                    <a:pt x="1700445" y="288595"/>
                  </a:moveTo>
                  <a:lnTo>
                    <a:pt x="1679245" y="239870"/>
                  </a:lnTo>
                  <a:lnTo>
                    <a:pt x="1656832" y="199986"/>
                  </a:lnTo>
                  <a:lnTo>
                    <a:pt x="1630710" y="162958"/>
                  </a:lnTo>
                  <a:lnTo>
                    <a:pt x="1600631" y="129163"/>
                  </a:lnTo>
                  <a:lnTo>
                    <a:pt x="1566349" y="98980"/>
                  </a:lnTo>
                  <a:lnTo>
                    <a:pt x="1527617" y="72786"/>
                  </a:lnTo>
                  <a:lnTo>
                    <a:pt x="1483556" y="51055"/>
                  </a:lnTo>
                  <a:lnTo>
                    <a:pt x="1437828" y="33740"/>
                  </a:lnTo>
                  <a:lnTo>
                    <a:pt x="1390671" y="20958"/>
                  </a:lnTo>
                  <a:lnTo>
                    <a:pt x="1342324" y="12829"/>
                  </a:lnTo>
                  <a:lnTo>
                    <a:pt x="1293254" y="6869"/>
                  </a:lnTo>
                  <a:lnTo>
                    <a:pt x="1244142" y="2748"/>
                  </a:lnTo>
                  <a:lnTo>
                    <a:pt x="1194913" y="460"/>
                  </a:lnTo>
                  <a:lnTo>
                    <a:pt x="1145496" y="0"/>
                  </a:lnTo>
                  <a:lnTo>
                    <a:pt x="1095817" y="1361"/>
                  </a:lnTo>
                  <a:lnTo>
                    <a:pt x="1044311" y="3938"/>
                  </a:lnTo>
                  <a:lnTo>
                    <a:pt x="992692" y="7200"/>
                  </a:lnTo>
                  <a:lnTo>
                    <a:pt x="941002" y="11059"/>
                  </a:lnTo>
                  <a:lnTo>
                    <a:pt x="889283" y="15426"/>
                  </a:lnTo>
                  <a:lnTo>
                    <a:pt x="837577" y="20212"/>
                  </a:lnTo>
                  <a:lnTo>
                    <a:pt x="785927" y="25328"/>
                  </a:lnTo>
                  <a:lnTo>
                    <a:pt x="734375" y="30685"/>
                  </a:lnTo>
                  <a:lnTo>
                    <a:pt x="686753" y="36331"/>
                  </a:lnTo>
                  <a:lnTo>
                    <a:pt x="639154" y="42377"/>
                  </a:lnTo>
                  <a:lnTo>
                    <a:pt x="591600" y="48911"/>
                  </a:lnTo>
                  <a:lnTo>
                    <a:pt x="544112" y="56023"/>
                  </a:lnTo>
                  <a:lnTo>
                    <a:pt x="496713" y="63802"/>
                  </a:lnTo>
                  <a:lnTo>
                    <a:pt x="449425" y="72336"/>
                  </a:lnTo>
                  <a:lnTo>
                    <a:pt x="402270" y="81714"/>
                  </a:lnTo>
                  <a:lnTo>
                    <a:pt x="352608" y="93506"/>
                  </a:lnTo>
                  <a:lnTo>
                    <a:pt x="304060" y="107528"/>
                  </a:lnTo>
                  <a:lnTo>
                    <a:pt x="256750" y="123949"/>
                  </a:lnTo>
                  <a:lnTo>
                    <a:pt x="210801" y="142940"/>
                  </a:lnTo>
                  <a:lnTo>
                    <a:pt x="166336" y="164669"/>
                  </a:lnTo>
                  <a:lnTo>
                    <a:pt x="123478" y="189305"/>
                  </a:lnTo>
                  <a:lnTo>
                    <a:pt x="82352" y="217018"/>
                  </a:lnTo>
                  <a:lnTo>
                    <a:pt x="43081" y="247977"/>
                  </a:lnTo>
                  <a:lnTo>
                    <a:pt x="5788" y="282351"/>
                  </a:lnTo>
                  <a:lnTo>
                    <a:pt x="0" y="288595"/>
                  </a:lnTo>
                </a:path>
              </a:pathLst>
            </a:custGeom>
            <a:ln w="12225">
              <a:solidFill>
                <a:srgbClr val="FF74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4943" y="5804763"/>
              <a:ext cx="335280" cy="681355"/>
            </a:xfrm>
            <a:custGeom>
              <a:avLst/>
              <a:gdLst/>
              <a:ahLst/>
              <a:cxnLst/>
              <a:rect l="l" t="t" r="r" b="b"/>
              <a:pathLst>
                <a:path w="335279" h="681354">
                  <a:moveTo>
                    <a:pt x="252491" y="104609"/>
                  </a:moveTo>
                  <a:lnTo>
                    <a:pt x="236436" y="68501"/>
                  </a:lnTo>
                  <a:lnTo>
                    <a:pt x="214630" y="35045"/>
                  </a:lnTo>
                  <a:lnTo>
                    <a:pt x="186608" y="10219"/>
                  </a:lnTo>
                  <a:lnTo>
                    <a:pt x="151907" y="0"/>
                  </a:lnTo>
                  <a:lnTo>
                    <a:pt x="113377" y="10071"/>
                  </a:lnTo>
                  <a:lnTo>
                    <a:pt x="83312" y="37615"/>
                  </a:lnTo>
                  <a:lnTo>
                    <a:pt x="61128" y="75682"/>
                  </a:lnTo>
                  <a:lnTo>
                    <a:pt x="46243" y="117322"/>
                  </a:lnTo>
                  <a:lnTo>
                    <a:pt x="32951" y="167399"/>
                  </a:lnTo>
                  <a:lnTo>
                    <a:pt x="21957" y="218013"/>
                  </a:lnTo>
                  <a:lnTo>
                    <a:pt x="13151" y="269109"/>
                  </a:lnTo>
                  <a:lnTo>
                    <a:pt x="6424" y="320629"/>
                  </a:lnTo>
                  <a:lnTo>
                    <a:pt x="1666" y="372516"/>
                  </a:lnTo>
                  <a:lnTo>
                    <a:pt x="0" y="419727"/>
                  </a:lnTo>
                  <a:lnTo>
                    <a:pt x="1666" y="466953"/>
                  </a:lnTo>
                  <a:lnTo>
                    <a:pt x="8096" y="513226"/>
                  </a:lnTo>
                  <a:lnTo>
                    <a:pt x="20716" y="557580"/>
                  </a:lnTo>
                  <a:lnTo>
                    <a:pt x="40944" y="596798"/>
                  </a:lnTo>
                  <a:lnTo>
                    <a:pt x="68207" y="629638"/>
                  </a:lnTo>
                  <a:lnTo>
                    <a:pt x="100764" y="655208"/>
                  </a:lnTo>
                  <a:lnTo>
                    <a:pt x="136874" y="672616"/>
                  </a:lnTo>
                  <a:lnTo>
                    <a:pt x="174796" y="680971"/>
                  </a:lnTo>
                  <a:lnTo>
                    <a:pt x="212787" y="679379"/>
                  </a:lnTo>
                  <a:lnTo>
                    <a:pt x="249108" y="666949"/>
                  </a:lnTo>
                  <a:lnTo>
                    <a:pt x="282015" y="642788"/>
                  </a:lnTo>
                  <a:lnTo>
                    <a:pt x="309768" y="606005"/>
                  </a:lnTo>
                  <a:lnTo>
                    <a:pt x="324553" y="570778"/>
                  </a:lnTo>
                  <a:lnTo>
                    <a:pt x="332708" y="529339"/>
                  </a:lnTo>
                  <a:lnTo>
                    <a:pt x="335111" y="483068"/>
                  </a:lnTo>
                  <a:lnTo>
                    <a:pt x="332638" y="433347"/>
                  </a:lnTo>
                  <a:lnTo>
                    <a:pt x="326167" y="381554"/>
                  </a:lnTo>
                  <a:lnTo>
                    <a:pt x="316575" y="329070"/>
                  </a:lnTo>
                  <a:lnTo>
                    <a:pt x="304738" y="277277"/>
                  </a:lnTo>
                  <a:lnTo>
                    <a:pt x="291535" y="227554"/>
                  </a:lnTo>
                  <a:lnTo>
                    <a:pt x="277841" y="181281"/>
                  </a:lnTo>
                  <a:lnTo>
                    <a:pt x="264534" y="139840"/>
                  </a:lnTo>
                  <a:lnTo>
                    <a:pt x="252491" y="104609"/>
                  </a:lnTo>
                  <a:close/>
                </a:path>
              </a:pathLst>
            </a:custGeom>
            <a:ln w="6349">
              <a:solidFill>
                <a:srgbClr val="0D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70198" y="0"/>
              <a:ext cx="2220595" cy="6858000"/>
            </a:xfrm>
            <a:custGeom>
              <a:avLst/>
              <a:gdLst/>
              <a:ahLst/>
              <a:cxnLst/>
              <a:rect l="l" t="t" r="r" b="b"/>
              <a:pathLst>
                <a:path w="2220595" h="6858000">
                  <a:moveTo>
                    <a:pt x="0" y="6858000"/>
                  </a:moveTo>
                  <a:lnTo>
                    <a:pt x="50395" y="6806247"/>
                  </a:lnTo>
                  <a:lnTo>
                    <a:pt x="85884" y="6771133"/>
                  </a:lnTo>
                  <a:lnTo>
                    <a:pt x="121769" y="6736378"/>
                  </a:lnTo>
                  <a:lnTo>
                    <a:pt x="157951" y="6701878"/>
                  </a:lnTo>
                  <a:lnTo>
                    <a:pt x="194335" y="6667527"/>
                  </a:lnTo>
                  <a:lnTo>
                    <a:pt x="230822" y="6633222"/>
                  </a:lnTo>
                  <a:lnTo>
                    <a:pt x="267256" y="6599645"/>
                  </a:lnTo>
                  <a:lnTo>
                    <a:pt x="303795" y="6566140"/>
                  </a:lnTo>
                  <a:lnTo>
                    <a:pt x="340367" y="6532640"/>
                  </a:lnTo>
                  <a:lnTo>
                    <a:pt x="376903" y="6499077"/>
                  </a:lnTo>
                  <a:lnTo>
                    <a:pt x="413331" y="6465383"/>
                  </a:lnTo>
                  <a:lnTo>
                    <a:pt x="449582" y="6431490"/>
                  </a:lnTo>
                  <a:lnTo>
                    <a:pt x="485584" y="6397329"/>
                  </a:lnTo>
                  <a:lnTo>
                    <a:pt x="521268" y="6362833"/>
                  </a:lnTo>
                  <a:lnTo>
                    <a:pt x="556562" y="6327933"/>
                  </a:lnTo>
                  <a:lnTo>
                    <a:pt x="591397" y="6292561"/>
                  </a:lnTo>
                  <a:lnTo>
                    <a:pt x="625701" y="6256650"/>
                  </a:lnTo>
                  <a:lnTo>
                    <a:pt x="659404" y="6220131"/>
                  </a:lnTo>
                  <a:lnTo>
                    <a:pt x="692436" y="6182935"/>
                  </a:lnTo>
                  <a:lnTo>
                    <a:pt x="724725" y="6144996"/>
                  </a:lnTo>
                  <a:lnTo>
                    <a:pt x="756373" y="6106886"/>
                  </a:lnTo>
                  <a:lnTo>
                    <a:pt x="787236" y="6068158"/>
                  </a:lnTo>
                  <a:lnTo>
                    <a:pt x="817302" y="6028821"/>
                  </a:lnTo>
                  <a:lnTo>
                    <a:pt x="846561" y="5988882"/>
                  </a:lnTo>
                  <a:lnTo>
                    <a:pt x="874999" y="5948349"/>
                  </a:lnTo>
                  <a:lnTo>
                    <a:pt x="902605" y="5907231"/>
                  </a:lnTo>
                  <a:lnTo>
                    <a:pt x="929367" y="5865537"/>
                  </a:lnTo>
                  <a:lnTo>
                    <a:pt x="955273" y="5823273"/>
                  </a:lnTo>
                  <a:lnTo>
                    <a:pt x="980311" y="5780449"/>
                  </a:lnTo>
                  <a:lnTo>
                    <a:pt x="1004469" y="5737072"/>
                  </a:lnTo>
                  <a:lnTo>
                    <a:pt x="1027736" y="5693150"/>
                  </a:lnTo>
                  <a:lnTo>
                    <a:pt x="1050099" y="5648693"/>
                  </a:lnTo>
                  <a:lnTo>
                    <a:pt x="1071926" y="5600914"/>
                  </a:lnTo>
                  <a:lnTo>
                    <a:pt x="1091996" y="5552669"/>
                  </a:lnTo>
                  <a:lnTo>
                    <a:pt x="1110155" y="5503942"/>
                  </a:lnTo>
                  <a:lnTo>
                    <a:pt x="1126244" y="5454713"/>
                  </a:lnTo>
                  <a:lnTo>
                    <a:pt x="1140110" y="5404966"/>
                  </a:lnTo>
                  <a:lnTo>
                    <a:pt x="1151594" y="5354683"/>
                  </a:lnTo>
                  <a:lnTo>
                    <a:pt x="1160540" y="5303846"/>
                  </a:lnTo>
                  <a:lnTo>
                    <a:pt x="1166794" y="5252437"/>
                  </a:lnTo>
                  <a:lnTo>
                    <a:pt x="1170197" y="5200439"/>
                  </a:lnTo>
                  <a:lnTo>
                    <a:pt x="1170594" y="5147834"/>
                  </a:lnTo>
                  <a:lnTo>
                    <a:pt x="1167828" y="5094605"/>
                  </a:lnTo>
                  <a:lnTo>
                    <a:pt x="1160806" y="5045249"/>
                  </a:lnTo>
                  <a:lnTo>
                    <a:pt x="1150171" y="4996561"/>
                  </a:lnTo>
                  <a:lnTo>
                    <a:pt x="1135951" y="4948824"/>
                  </a:lnTo>
                  <a:lnTo>
                    <a:pt x="1118176" y="4902327"/>
                  </a:lnTo>
                  <a:lnTo>
                    <a:pt x="1096873" y="4857353"/>
                  </a:lnTo>
                  <a:lnTo>
                    <a:pt x="1072070" y="4814189"/>
                  </a:lnTo>
                  <a:lnTo>
                    <a:pt x="1045251" y="4772054"/>
                  </a:lnTo>
                  <a:lnTo>
                    <a:pt x="1016774" y="4731159"/>
                  </a:lnTo>
                  <a:lnTo>
                    <a:pt x="986695" y="4691554"/>
                  </a:lnTo>
                  <a:lnTo>
                    <a:pt x="955070" y="4653294"/>
                  </a:lnTo>
                  <a:lnTo>
                    <a:pt x="921958" y="4616430"/>
                  </a:lnTo>
                  <a:lnTo>
                    <a:pt x="887412" y="4581017"/>
                  </a:lnTo>
                  <a:lnTo>
                    <a:pt x="849816" y="4543973"/>
                  </a:lnTo>
                  <a:lnTo>
                    <a:pt x="812382" y="4506687"/>
                  </a:lnTo>
                  <a:lnTo>
                    <a:pt x="775111" y="4469177"/>
                  </a:lnTo>
                  <a:lnTo>
                    <a:pt x="738007" y="4431462"/>
                  </a:lnTo>
                  <a:lnTo>
                    <a:pt x="701072" y="4393564"/>
                  </a:lnTo>
                  <a:lnTo>
                    <a:pt x="664306" y="4355502"/>
                  </a:lnTo>
                  <a:lnTo>
                    <a:pt x="627713" y="4317296"/>
                  </a:lnTo>
                  <a:lnTo>
                    <a:pt x="591295" y="4278965"/>
                  </a:lnTo>
                  <a:lnTo>
                    <a:pt x="555053" y="4240530"/>
                  </a:lnTo>
                  <a:lnTo>
                    <a:pt x="520113" y="4201451"/>
                  </a:lnTo>
                  <a:lnTo>
                    <a:pt x="486460" y="4161216"/>
                  </a:lnTo>
                  <a:lnTo>
                    <a:pt x="454405" y="4119740"/>
                  </a:lnTo>
                  <a:lnTo>
                    <a:pt x="424259" y="4076938"/>
                  </a:lnTo>
                  <a:lnTo>
                    <a:pt x="396334" y="4032725"/>
                  </a:lnTo>
                  <a:lnTo>
                    <a:pt x="370941" y="3987016"/>
                  </a:lnTo>
                  <a:lnTo>
                    <a:pt x="348390" y="3939726"/>
                  </a:lnTo>
                  <a:lnTo>
                    <a:pt x="328993" y="3890772"/>
                  </a:lnTo>
                  <a:lnTo>
                    <a:pt x="313414" y="3842184"/>
                  </a:lnTo>
                  <a:lnTo>
                    <a:pt x="301405" y="3793488"/>
                  </a:lnTo>
                  <a:lnTo>
                    <a:pt x="293096" y="3744860"/>
                  </a:lnTo>
                  <a:lnTo>
                    <a:pt x="288616" y="3696475"/>
                  </a:lnTo>
                  <a:lnTo>
                    <a:pt x="288095" y="3648510"/>
                  </a:lnTo>
                  <a:lnTo>
                    <a:pt x="291663" y="3601139"/>
                  </a:lnTo>
                  <a:lnTo>
                    <a:pt x="299450" y="3554540"/>
                  </a:lnTo>
                  <a:lnTo>
                    <a:pt x="311585" y="3508888"/>
                  </a:lnTo>
                  <a:lnTo>
                    <a:pt x="328197" y="3464358"/>
                  </a:lnTo>
                  <a:lnTo>
                    <a:pt x="349418" y="3421127"/>
                  </a:lnTo>
                  <a:lnTo>
                    <a:pt x="375376" y="3379370"/>
                  </a:lnTo>
                  <a:lnTo>
                    <a:pt x="406201" y="3339264"/>
                  </a:lnTo>
                  <a:lnTo>
                    <a:pt x="442023" y="3300984"/>
                  </a:lnTo>
                  <a:lnTo>
                    <a:pt x="478991" y="3268362"/>
                  </a:lnTo>
                  <a:lnTo>
                    <a:pt x="518527" y="3240482"/>
                  </a:lnTo>
                  <a:lnTo>
                    <a:pt x="560369" y="3216998"/>
                  </a:lnTo>
                  <a:lnTo>
                    <a:pt x="604255" y="3197566"/>
                  </a:lnTo>
                  <a:lnTo>
                    <a:pt x="649922" y="3181842"/>
                  </a:lnTo>
                  <a:lnTo>
                    <a:pt x="697109" y="3169482"/>
                  </a:lnTo>
                  <a:lnTo>
                    <a:pt x="745553" y="3160141"/>
                  </a:lnTo>
                  <a:lnTo>
                    <a:pt x="796623" y="3153263"/>
                  </a:lnTo>
                  <a:lnTo>
                    <a:pt x="847248" y="3149512"/>
                  </a:lnTo>
                  <a:lnTo>
                    <a:pt x="897446" y="3148752"/>
                  </a:lnTo>
                  <a:lnTo>
                    <a:pt x="947232" y="3150847"/>
                  </a:lnTo>
                  <a:lnTo>
                    <a:pt x="996623" y="3155661"/>
                  </a:lnTo>
                  <a:lnTo>
                    <a:pt x="1045634" y="3163059"/>
                  </a:lnTo>
                  <a:lnTo>
                    <a:pt x="1094282" y="3172904"/>
                  </a:lnTo>
                  <a:lnTo>
                    <a:pt x="1142582" y="3185063"/>
                  </a:lnTo>
                  <a:lnTo>
                    <a:pt x="1190551" y="3199398"/>
                  </a:lnTo>
                  <a:lnTo>
                    <a:pt x="1238204" y="3215773"/>
                  </a:lnTo>
                  <a:lnTo>
                    <a:pt x="1285557" y="3234054"/>
                  </a:lnTo>
                  <a:lnTo>
                    <a:pt x="1333203" y="3253464"/>
                  </a:lnTo>
                  <a:lnTo>
                    <a:pt x="1380624" y="3273503"/>
                  </a:lnTo>
                  <a:lnTo>
                    <a:pt x="1427875" y="3294040"/>
                  </a:lnTo>
                  <a:lnTo>
                    <a:pt x="1475013" y="3314944"/>
                  </a:lnTo>
                  <a:lnTo>
                    <a:pt x="1522095" y="3336083"/>
                  </a:lnTo>
                  <a:lnTo>
                    <a:pt x="1569177" y="3357325"/>
                  </a:lnTo>
                  <a:lnTo>
                    <a:pt x="1616315" y="3378537"/>
                  </a:lnTo>
                  <a:lnTo>
                    <a:pt x="1663566" y="3399589"/>
                  </a:lnTo>
                  <a:lnTo>
                    <a:pt x="1710987" y="3420349"/>
                  </a:lnTo>
                  <a:lnTo>
                    <a:pt x="1758632" y="3440684"/>
                  </a:lnTo>
                  <a:lnTo>
                    <a:pt x="1802505" y="3457765"/>
                  </a:lnTo>
                  <a:lnTo>
                    <a:pt x="1847485" y="3472560"/>
                  </a:lnTo>
                  <a:lnTo>
                    <a:pt x="1893346" y="3484975"/>
                  </a:lnTo>
                  <a:lnTo>
                    <a:pt x="1939861" y="3494913"/>
                  </a:lnTo>
                  <a:lnTo>
                    <a:pt x="1986091" y="3496478"/>
                  </a:lnTo>
                  <a:lnTo>
                    <a:pt x="2030140" y="3486626"/>
                  </a:lnTo>
                  <a:lnTo>
                    <a:pt x="2070960" y="3467377"/>
                  </a:lnTo>
                  <a:lnTo>
                    <a:pt x="2107506" y="3440751"/>
                  </a:lnTo>
                  <a:lnTo>
                    <a:pt x="2138731" y="3408765"/>
                  </a:lnTo>
                  <a:lnTo>
                    <a:pt x="2163590" y="3373441"/>
                  </a:lnTo>
                  <a:lnTo>
                    <a:pt x="2181034" y="3336798"/>
                  </a:lnTo>
                  <a:lnTo>
                    <a:pt x="2194165" y="3297965"/>
                  </a:lnTo>
                  <a:lnTo>
                    <a:pt x="2204926" y="3259026"/>
                  </a:lnTo>
                  <a:lnTo>
                    <a:pt x="2211806" y="3219444"/>
                  </a:lnTo>
                  <a:lnTo>
                    <a:pt x="2213292" y="3178683"/>
                  </a:lnTo>
                  <a:lnTo>
                    <a:pt x="2214221" y="3137832"/>
                  </a:lnTo>
                  <a:lnTo>
                    <a:pt x="2217198" y="3096768"/>
                  </a:lnTo>
                  <a:lnTo>
                    <a:pt x="2219936" y="3055703"/>
                  </a:lnTo>
                  <a:lnTo>
                    <a:pt x="2220150" y="3014853"/>
                  </a:lnTo>
                  <a:lnTo>
                    <a:pt x="2217736" y="2962401"/>
                  </a:lnTo>
                  <a:lnTo>
                    <a:pt x="2213341" y="2910022"/>
                  </a:lnTo>
                  <a:lnTo>
                    <a:pt x="2206988" y="2857775"/>
                  </a:lnTo>
                  <a:lnTo>
                    <a:pt x="2198702" y="2805716"/>
                  </a:lnTo>
                  <a:lnTo>
                    <a:pt x="2188508" y="2753905"/>
                  </a:lnTo>
                  <a:lnTo>
                    <a:pt x="2176430" y="2702397"/>
                  </a:lnTo>
                  <a:lnTo>
                    <a:pt x="2162492" y="2651252"/>
                  </a:lnTo>
                  <a:lnTo>
                    <a:pt x="2147282" y="2601826"/>
                  </a:lnTo>
                  <a:lnTo>
                    <a:pt x="2130873" y="2552965"/>
                  </a:lnTo>
                  <a:lnTo>
                    <a:pt x="2113340" y="2504631"/>
                  </a:lnTo>
                  <a:lnTo>
                    <a:pt x="2094754" y="2456785"/>
                  </a:lnTo>
                  <a:lnTo>
                    <a:pt x="2075188" y="2409389"/>
                  </a:lnTo>
                  <a:lnTo>
                    <a:pt x="2054717" y="2362406"/>
                  </a:lnTo>
                  <a:lnTo>
                    <a:pt x="2033413" y="2315797"/>
                  </a:lnTo>
                  <a:lnTo>
                    <a:pt x="2011348" y="2269524"/>
                  </a:lnTo>
                  <a:lnTo>
                    <a:pt x="1988597" y="2223550"/>
                  </a:lnTo>
                  <a:lnTo>
                    <a:pt x="1965231" y="2177836"/>
                  </a:lnTo>
                  <a:lnTo>
                    <a:pt x="1941325" y="2132344"/>
                  </a:lnTo>
                  <a:lnTo>
                    <a:pt x="1916951" y="2087036"/>
                  </a:lnTo>
                  <a:lnTo>
                    <a:pt x="1892181" y="2041874"/>
                  </a:lnTo>
                  <a:lnTo>
                    <a:pt x="1867090" y="1996821"/>
                  </a:lnTo>
                  <a:lnTo>
                    <a:pt x="1841570" y="1950861"/>
                  </a:lnTo>
                  <a:lnTo>
                    <a:pt x="1816383" y="1904714"/>
                  </a:lnTo>
                  <a:lnTo>
                    <a:pt x="1791633" y="1858341"/>
                  </a:lnTo>
                  <a:lnTo>
                    <a:pt x="1767419" y="1811702"/>
                  </a:lnTo>
                  <a:lnTo>
                    <a:pt x="1743844" y="1764757"/>
                  </a:lnTo>
                  <a:lnTo>
                    <a:pt x="1721009" y="1717468"/>
                  </a:lnTo>
                  <a:lnTo>
                    <a:pt x="1699015" y="1669796"/>
                  </a:lnTo>
                  <a:lnTo>
                    <a:pt x="1677964" y="1621700"/>
                  </a:lnTo>
                  <a:lnTo>
                    <a:pt x="1657957" y="1573143"/>
                  </a:lnTo>
                  <a:lnTo>
                    <a:pt x="1639096" y="1524084"/>
                  </a:lnTo>
                  <a:lnTo>
                    <a:pt x="1621482" y="1474484"/>
                  </a:lnTo>
                  <a:lnTo>
                    <a:pt x="1605216" y="1424304"/>
                  </a:lnTo>
                  <a:lnTo>
                    <a:pt x="1590966" y="1376938"/>
                  </a:lnTo>
                  <a:lnTo>
                    <a:pt x="1577773" y="1329144"/>
                  </a:lnTo>
                  <a:lnTo>
                    <a:pt x="1565823" y="1280936"/>
                  </a:lnTo>
                  <a:lnTo>
                    <a:pt x="1555305" y="1232328"/>
                  </a:lnTo>
                  <a:lnTo>
                    <a:pt x="1546407" y="1183333"/>
                  </a:lnTo>
                  <a:lnTo>
                    <a:pt x="1539315" y="1133965"/>
                  </a:lnTo>
                  <a:lnTo>
                    <a:pt x="1534218" y="1084236"/>
                  </a:lnTo>
                  <a:lnTo>
                    <a:pt x="1531302" y="1034161"/>
                  </a:lnTo>
                  <a:lnTo>
                    <a:pt x="1529653" y="984795"/>
                  </a:lnTo>
                  <a:lnTo>
                    <a:pt x="1527792" y="935517"/>
                  </a:lnTo>
                  <a:lnTo>
                    <a:pt x="1525944" y="886287"/>
                  </a:lnTo>
                  <a:lnTo>
                    <a:pt x="1524334" y="837068"/>
                  </a:lnTo>
                  <a:lnTo>
                    <a:pt x="1523186" y="787823"/>
                  </a:lnTo>
                  <a:lnTo>
                    <a:pt x="1522725" y="738513"/>
                  </a:lnTo>
                  <a:lnTo>
                    <a:pt x="1523174" y="689101"/>
                  </a:lnTo>
                  <a:lnTo>
                    <a:pt x="1525985" y="638399"/>
                  </a:lnTo>
                  <a:lnTo>
                    <a:pt x="1530935" y="587550"/>
                  </a:lnTo>
                  <a:lnTo>
                    <a:pt x="1537146" y="536653"/>
                  </a:lnTo>
                  <a:lnTo>
                    <a:pt x="1543742" y="485804"/>
                  </a:lnTo>
                  <a:lnTo>
                    <a:pt x="1549844" y="435101"/>
                  </a:lnTo>
                  <a:lnTo>
                    <a:pt x="1554008" y="388407"/>
                  </a:lnTo>
                  <a:lnTo>
                    <a:pt x="1558195" y="341677"/>
                  </a:lnTo>
                  <a:lnTo>
                    <a:pt x="1562810" y="294923"/>
                  </a:lnTo>
                  <a:lnTo>
                    <a:pt x="1568259" y="248157"/>
                  </a:lnTo>
                  <a:lnTo>
                    <a:pt x="1574693" y="195171"/>
                  </a:lnTo>
                  <a:lnTo>
                    <a:pt x="1581531" y="141827"/>
                  </a:lnTo>
                  <a:lnTo>
                    <a:pt x="1588369" y="88245"/>
                  </a:lnTo>
                  <a:lnTo>
                    <a:pt x="1594802" y="34544"/>
                  </a:lnTo>
                  <a:lnTo>
                    <a:pt x="1597680" y="6703"/>
                  </a:lnTo>
                  <a:lnTo>
                    <a:pt x="1598188" y="0"/>
                  </a:lnTo>
                </a:path>
              </a:pathLst>
            </a:custGeom>
            <a:ln w="16150">
              <a:solidFill>
                <a:srgbClr val="FD9F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41656" y="0"/>
              <a:ext cx="1835150" cy="6858000"/>
            </a:xfrm>
            <a:custGeom>
              <a:avLst/>
              <a:gdLst/>
              <a:ahLst/>
              <a:cxnLst/>
              <a:rect l="l" t="t" r="r" b="b"/>
              <a:pathLst>
                <a:path w="1835150" h="6858000">
                  <a:moveTo>
                    <a:pt x="0" y="6857998"/>
                  </a:moveTo>
                  <a:lnTo>
                    <a:pt x="60804" y="6796067"/>
                  </a:lnTo>
                  <a:lnTo>
                    <a:pt x="97890" y="6760065"/>
                  </a:lnTo>
                  <a:lnTo>
                    <a:pt x="135520" y="6724603"/>
                  </a:lnTo>
                  <a:lnTo>
                    <a:pt x="173623" y="6689621"/>
                  </a:lnTo>
                  <a:lnTo>
                    <a:pt x="212130" y="6655060"/>
                  </a:lnTo>
                  <a:lnTo>
                    <a:pt x="250972" y="6620858"/>
                  </a:lnTo>
                  <a:lnTo>
                    <a:pt x="290081" y="6586958"/>
                  </a:lnTo>
                  <a:lnTo>
                    <a:pt x="329385" y="6553300"/>
                  </a:lnTo>
                  <a:lnTo>
                    <a:pt x="368816" y="6519823"/>
                  </a:lnTo>
                  <a:lnTo>
                    <a:pt x="408305" y="6486467"/>
                  </a:lnTo>
                  <a:lnTo>
                    <a:pt x="447783" y="6453174"/>
                  </a:lnTo>
                  <a:lnTo>
                    <a:pt x="485803" y="6420613"/>
                  </a:lnTo>
                  <a:lnTo>
                    <a:pt x="523619" y="6387833"/>
                  </a:lnTo>
                  <a:lnTo>
                    <a:pt x="561163" y="6354773"/>
                  </a:lnTo>
                  <a:lnTo>
                    <a:pt x="598369" y="6321375"/>
                  </a:lnTo>
                  <a:lnTo>
                    <a:pt x="635168" y="6287579"/>
                  </a:lnTo>
                  <a:lnTo>
                    <a:pt x="671494" y="6253326"/>
                  </a:lnTo>
                  <a:lnTo>
                    <a:pt x="707278" y="6218557"/>
                  </a:lnTo>
                  <a:lnTo>
                    <a:pt x="742454" y="6183212"/>
                  </a:lnTo>
                  <a:lnTo>
                    <a:pt x="776955" y="6147232"/>
                  </a:lnTo>
                  <a:lnTo>
                    <a:pt x="810712" y="6110557"/>
                  </a:lnTo>
                  <a:lnTo>
                    <a:pt x="843659" y="6073129"/>
                  </a:lnTo>
                  <a:lnTo>
                    <a:pt x="875729" y="6034888"/>
                  </a:lnTo>
                  <a:lnTo>
                    <a:pt x="906853" y="5995775"/>
                  </a:lnTo>
                  <a:lnTo>
                    <a:pt x="936965" y="5955729"/>
                  </a:lnTo>
                  <a:lnTo>
                    <a:pt x="965997" y="5914693"/>
                  </a:lnTo>
                  <a:lnTo>
                    <a:pt x="993883" y="5872607"/>
                  </a:lnTo>
                  <a:lnTo>
                    <a:pt x="1021157" y="5828394"/>
                  </a:lnTo>
                  <a:lnTo>
                    <a:pt x="1046692" y="5783492"/>
                  </a:lnTo>
                  <a:lnTo>
                    <a:pt x="1070388" y="5737890"/>
                  </a:lnTo>
                  <a:lnTo>
                    <a:pt x="1092143" y="5691578"/>
                  </a:lnTo>
                  <a:lnTo>
                    <a:pt x="1111856" y="5644549"/>
                  </a:lnTo>
                  <a:lnTo>
                    <a:pt x="1129424" y="5596792"/>
                  </a:lnTo>
                  <a:lnTo>
                    <a:pt x="1144748" y="5548298"/>
                  </a:lnTo>
                  <a:lnTo>
                    <a:pt x="1157725" y="5499057"/>
                  </a:lnTo>
                  <a:lnTo>
                    <a:pt x="1168254" y="5449062"/>
                  </a:lnTo>
                  <a:lnTo>
                    <a:pt x="1175660" y="5399761"/>
                  </a:lnTo>
                  <a:lnTo>
                    <a:pt x="1179907" y="5350333"/>
                  </a:lnTo>
                  <a:lnTo>
                    <a:pt x="1181015" y="5300921"/>
                  </a:lnTo>
                  <a:lnTo>
                    <a:pt x="1179003" y="5251671"/>
                  </a:lnTo>
                  <a:lnTo>
                    <a:pt x="1173889" y="5202729"/>
                  </a:lnTo>
                  <a:lnTo>
                    <a:pt x="1165693" y="5154241"/>
                  </a:lnTo>
                  <a:lnTo>
                    <a:pt x="1154434" y="5106351"/>
                  </a:lnTo>
                  <a:lnTo>
                    <a:pt x="1140131" y="5059206"/>
                  </a:lnTo>
                  <a:lnTo>
                    <a:pt x="1122802" y="5012951"/>
                  </a:lnTo>
                  <a:lnTo>
                    <a:pt x="1102468" y="4967732"/>
                  </a:lnTo>
                  <a:lnTo>
                    <a:pt x="1079825" y="4922930"/>
                  </a:lnTo>
                  <a:lnTo>
                    <a:pt x="1055639" y="4879219"/>
                  </a:lnTo>
                  <a:lnTo>
                    <a:pt x="1030026" y="4836507"/>
                  </a:lnTo>
                  <a:lnTo>
                    <a:pt x="1003105" y="4794705"/>
                  </a:lnTo>
                  <a:lnTo>
                    <a:pt x="974991" y="4753721"/>
                  </a:lnTo>
                  <a:lnTo>
                    <a:pt x="945803" y="4713464"/>
                  </a:lnTo>
                  <a:lnTo>
                    <a:pt x="915658" y="4673845"/>
                  </a:lnTo>
                  <a:lnTo>
                    <a:pt x="884674" y="4634772"/>
                  </a:lnTo>
                  <a:lnTo>
                    <a:pt x="852967" y="4596155"/>
                  </a:lnTo>
                  <a:lnTo>
                    <a:pt x="820655" y="4557903"/>
                  </a:lnTo>
                  <a:lnTo>
                    <a:pt x="789171" y="4521172"/>
                  </a:lnTo>
                  <a:lnTo>
                    <a:pt x="757714" y="4484410"/>
                  </a:lnTo>
                  <a:lnTo>
                    <a:pt x="726432" y="4447502"/>
                  </a:lnTo>
                  <a:lnTo>
                    <a:pt x="695472" y="4410335"/>
                  </a:lnTo>
                  <a:lnTo>
                    <a:pt x="664982" y="4372795"/>
                  </a:lnTo>
                  <a:lnTo>
                    <a:pt x="635112" y="4334769"/>
                  </a:lnTo>
                  <a:lnTo>
                    <a:pt x="606008" y="4296144"/>
                  </a:lnTo>
                  <a:lnTo>
                    <a:pt x="577819" y="4256807"/>
                  </a:lnTo>
                  <a:lnTo>
                    <a:pt x="550694" y="4216643"/>
                  </a:lnTo>
                  <a:lnTo>
                    <a:pt x="524779" y="4175539"/>
                  </a:lnTo>
                  <a:lnTo>
                    <a:pt x="500224" y="4133383"/>
                  </a:lnTo>
                  <a:lnTo>
                    <a:pt x="477176" y="4090060"/>
                  </a:lnTo>
                  <a:lnTo>
                    <a:pt x="455784" y="4045457"/>
                  </a:lnTo>
                  <a:lnTo>
                    <a:pt x="436362" y="3999703"/>
                  </a:lnTo>
                  <a:lnTo>
                    <a:pt x="418761" y="3953335"/>
                  </a:lnTo>
                  <a:lnTo>
                    <a:pt x="402967" y="3906395"/>
                  </a:lnTo>
                  <a:lnTo>
                    <a:pt x="388966" y="3858926"/>
                  </a:lnTo>
                  <a:lnTo>
                    <a:pt x="376745" y="3810969"/>
                  </a:lnTo>
                  <a:lnTo>
                    <a:pt x="366290" y="3762565"/>
                  </a:lnTo>
                  <a:lnTo>
                    <a:pt x="357589" y="3713756"/>
                  </a:lnTo>
                  <a:lnTo>
                    <a:pt x="350628" y="3664585"/>
                  </a:lnTo>
                  <a:lnTo>
                    <a:pt x="345417" y="3609947"/>
                  </a:lnTo>
                  <a:lnTo>
                    <a:pt x="344308" y="3555842"/>
                  </a:lnTo>
                  <a:lnTo>
                    <a:pt x="346875" y="3502229"/>
                  </a:lnTo>
                  <a:lnTo>
                    <a:pt x="352695" y="3449064"/>
                  </a:lnTo>
                  <a:lnTo>
                    <a:pt x="361343" y="3396305"/>
                  </a:lnTo>
                  <a:lnTo>
                    <a:pt x="372395" y="3343911"/>
                  </a:lnTo>
                  <a:lnTo>
                    <a:pt x="385426" y="3291840"/>
                  </a:lnTo>
                  <a:lnTo>
                    <a:pt x="400191" y="3242961"/>
                  </a:lnTo>
                  <a:lnTo>
                    <a:pt x="417367" y="3195980"/>
                  </a:lnTo>
                  <a:lnTo>
                    <a:pt x="436987" y="3150909"/>
                  </a:lnTo>
                  <a:lnTo>
                    <a:pt x="459082" y="3107762"/>
                  </a:lnTo>
                  <a:lnTo>
                    <a:pt x="483682" y="3066550"/>
                  </a:lnTo>
                  <a:lnTo>
                    <a:pt x="510818" y="3027288"/>
                  </a:lnTo>
                  <a:lnTo>
                    <a:pt x="540523" y="2989987"/>
                  </a:lnTo>
                  <a:lnTo>
                    <a:pt x="572827" y="2954661"/>
                  </a:lnTo>
                  <a:lnTo>
                    <a:pt x="607761" y="2921322"/>
                  </a:lnTo>
                  <a:lnTo>
                    <a:pt x="645357" y="2889983"/>
                  </a:lnTo>
                  <a:lnTo>
                    <a:pt x="685646" y="2860657"/>
                  </a:lnTo>
                  <a:lnTo>
                    <a:pt x="728658" y="2833358"/>
                  </a:lnTo>
                  <a:lnTo>
                    <a:pt x="774427" y="2808097"/>
                  </a:lnTo>
                  <a:lnTo>
                    <a:pt x="818797" y="2786810"/>
                  </a:lnTo>
                  <a:lnTo>
                    <a:pt x="863694" y="2767505"/>
                  </a:lnTo>
                  <a:lnTo>
                    <a:pt x="909070" y="2749989"/>
                  </a:lnTo>
                  <a:lnTo>
                    <a:pt x="954879" y="2734070"/>
                  </a:lnTo>
                  <a:lnTo>
                    <a:pt x="1001072" y="2719557"/>
                  </a:lnTo>
                  <a:lnTo>
                    <a:pt x="1047604" y="2706257"/>
                  </a:lnTo>
                  <a:lnTo>
                    <a:pt x="1094428" y="2693979"/>
                  </a:lnTo>
                  <a:lnTo>
                    <a:pt x="1141496" y="2682532"/>
                  </a:lnTo>
                  <a:lnTo>
                    <a:pt x="1188761" y="2671722"/>
                  </a:lnTo>
                  <a:lnTo>
                    <a:pt x="1236177" y="2661359"/>
                  </a:lnTo>
                  <a:lnTo>
                    <a:pt x="1283697" y="2651252"/>
                  </a:lnTo>
                  <a:lnTo>
                    <a:pt x="1332676" y="2640839"/>
                  </a:lnTo>
                  <a:lnTo>
                    <a:pt x="1381615" y="2630326"/>
                  </a:lnTo>
                  <a:lnTo>
                    <a:pt x="1430474" y="2619614"/>
                  </a:lnTo>
                  <a:lnTo>
                    <a:pt x="1479213" y="2608602"/>
                  </a:lnTo>
                  <a:lnTo>
                    <a:pt x="1527792" y="2597189"/>
                  </a:lnTo>
                  <a:lnTo>
                    <a:pt x="1576171" y="2585277"/>
                  </a:lnTo>
                  <a:lnTo>
                    <a:pt x="1624311" y="2572766"/>
                  </a:lnTo>
                  <a:lnTo>
                    <a:pt x="1674384" y="2554236"/>
                  </a:lnTo>
                  <a:lnTo>
                    <a:pt x="1718148" y="2527123"/>
                  </a:lnTo>
                  <a:lnTo>
                    <a:pt x="1755938" y="2492536"/>
                  </a:lnTo>
                  <a:lnTo>
                    <a:pt x="1788090" y="2451585"/>
                  </a:lnTo>
                  <a:lnTo>
                    <a:pt x="1814938" y="2405379"/>
                  </a:lnTo>
                  <a:lnTo>
                    <a:pt x="1828050" y="2365835"/>
                  </a:lnTo>
                  <a:lnTo>
                    <a:pt x="1833353" y="2324480"/>
                  </a:lnTo>
                  <a:lnTo>
                    <a:pt x="1835056" y="2273913"/>
                  </a:lnTo>
                  <a:lnTo>
                    <a:pt x="1833523" y="2223886"/>
                  </a:lnTo>
                  <a:lnTo>
                    <a:pt x="1829191" y="2174325"/>
                  </a:lnTo>
                  <a:lnTo>
                    <a:pt x="1822496" y="2125151"/>
                  </a:lnTo>
                  <a:lnTo>
                    <a:pt x="1813874" y="2076291"/>
                  </a:lnTo>
                  <a:lnTo>
                    <a:pt x="1803763" y="2027666"/>
                  </a:lnTo>
                  <a:lnTo>
                    <a:pt x="1792598" y="1979202"/>
                  </a:lnTo>
                  <a:lnTo>
                    <a:pt x="1780817" y="1930821"/>
                  </a:lnTo>
                  <a:lnTo>
                    <a:pt x="1768856" y="1882448"/>
                  </a:lnTo>
                  <a:lnTo>
                    <a:pt x="1757153" y="1834007"/>
                  </a:lnTo>
                  <a:lnTo>
                    <a:pt x="1745571" y="1785953"/>
                  </a:lnTo>
                  <a:lnTo>
                    <a:pt x="1734009" y="1737957"/>
                  </a:lnTo>
                  <a:lnTo>
                    <a:pt x="1722571" y="1689989"/>
                  </a:lnTo>
                  <a:lnTo>
                    <a:pt x="1711362" y="1642020"/>
                  </a:lnTo>
                  <a:lnTo>
                    <a:pt x="1700487" y="1594024"/>
                  </a:lnTo>
                  <a:lnTo>
                    <a:pt x="1690049" y="1545970"/>
                  </a:lnTo>
                  <a:lnTo>
                    <a:pt x="1680155" y="1497833"/>
                  </a:lnTo>
                  <a:lnTo>
                    <a:pt x="1670907" y="1449582"/>
                  </a:lnTo>
                  <a:lnTo>
                    <a:pt x="1662411" y="1401190"/>
                  </a:lnTo>
                  <a:lnTo>
                    <a:pt x="1655033" y="1351033"/>
                  </a:lnTo>
                  <a:lnTo>
                    <a:pt x="1648626" y="1300678"/>
                  </a:lnTo>
                  <a:lnTo>
                    <a:pt x="1643190" y="1250158"/>
                  </a:lnTo>
                  <a:lnTo>
                    <a:pt x="1638725" y="1199502"/>
                  </a:lnTo>
                  <a:lnTo>
                    <a:pt x="1635233" y="1148741"/>
                  </a:lnTo>
                  <a:lnTo>
                    <a:pt x="1632713" y="1097905"/>
                  </a:lnTo>
                  <a:lnTo>
                    <a:pt x="1631167" y="1047024"/>
                  </a:lnTo>
                  <a:lnTo>
                    <a:pt x="1630594" y="996129"/>
                  </a:lnTo>
                  <a:lnTo>
                    <a:pt x="1630996" y="945249"/>
                  </a:lnTo>
                  <a:lnTo>
                    <a:pt x="1632372" y="894417"/>
                  </a:lnTo>
                  <a:lnTo>
                    <a:pt x="1634725" y="843661"/>
                  </a:lnTo>
                  <a:lnTo>
                    <a:pt x="1637878" y="790822"/>
                  </a:lnTo>
                  <a:lnTo>
                    <a:pt x="1642131" y="738102"/>
                  </a:lnTo>
                  <a:lnTo>
                    <a:pt x="1647184" y="685477"/>
                  </a:lnTo>
                  <a:lnTo>
                    <a:pt x="1652737" y="632925"/>
                  </a:lnTo>
                  <a:lnTo>
                    <a:pt x="1658490" y="580424"/>
                  </a:lnTo>
                  <a:lnTo>
                    <a:pt x="1664143" y="527953"/>
                  </a:lnTo>
                  <a:lnTo>
                    <a:pt x="1669396" y="475488"/>
                  </a:lnTo>
                  <a:lnTo>
                    <a:pt x="1674220" y="420983"/>
                  </a:lnTo>
                  <a:lnTo>
                    <a:pt x="1678746" y="366442"/>
                  </a:lnTo>
                  <a:lnTo>
                    <a:pt x="1683487" y="311878"/>
                  </a:lnTo>
                  <a:lnTo>
                    <a:pt x="1688954" y="257301"/>
                  </a:lnTo>
                  <a:lnTo>
                    <a:pt x="1693629" y="210958"/>
                  </a:lnTo>
                  <a:lnTo>
                    <a:pt x="1699018" y="164589"/>
                  </a:lnTo>
                  <a:lnTo>
                    <a:pt x="1704736" y="118203"/>
                  </a:lnTo>
                  <a:lnTo>
                    <a:pt x="1710399" y="71804"/>
                  </a:lnTo>
                  <a:lnTo>
                    <a:pt x="1715624" y="25400"/>
                  </a:lnTo>
                  <a:lnTo>
                    <a:pt x="1717624" y="934"/>
                  </a:lnTo>
                  <a:lnTo>
                    <a:pt x="1717667" y="0"/>
                  </a:lnTo>
                </a:path>
              </a:pathLst>
            </a:custGeom>
            <a:ln w="16150">
              <a:solidFill>
                <a:srgbClr val="3B42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30074" y="3478812"/>
              <a:ext cx="1034415" cy="887730"/>
            </a:xfrm>
            <a:custGeom>
              <a:avLst/>
              <a:gdLst/>
              <a:ahLst/>
              <a:cxnLst/>
              <a:rect l="l" t="t" r="r" b="b"/>
              <a:pathLst>
                <a:path w="1034415" h="887729">
                  <a:moveTo>
                    <a:pt x="842546" y="855189"/>
                  </a:moveTo>
                  <a:lnTo>
                    <a:pt x="884139" y="836832"/>
                  </a:lnTo>
                  <a:lnTo>
                    <a:pt x="923065" y="812831"/>
                  </a:lnTo>
                  <a:lnTo>
                    <a:pt x="958076" y="783750"/>
                  </a:lnTo>
                  <a:lnTo>
                    <a:pt x="987918" y="750150"/>
                  </a:lnTo>
                  <a:lnTo>
                    <a:pt x="1011343" y="712594"/>
                  </a:lnTo>
                  <a:lnTo>
                    <a:pt x="1027099" y="671643"/>
                  </a:lnTo>
                  <a:lnTo>
                    <a:pt x="1033935" y="627859"/>
                  </a:lnTo>
                  <a:lnTo>
                    <a:pt x="1030448" y="579272"/>
                  </a:lnTo>
                  <a:lnTo>
                    <a:pt x="1017134" y="532258"/>
                  </a:lnTo>
                  <a:lnTo>
                    <a:pt x="996115" y="487261"/>
                  </a:lnTo>
                  <a:lnTo>
                    <a:pt x="969512" y="444727"/>
                  </a:lnTo>
                  <a:lnTo>
                    <a:pt x="939447" y="405101"/>
                  </a:lnTo>
                  <a:lnTo>
                    <a:pt x="907903" y="367396"/>
                  </a:lnTo>
                  <a:lnTo>
                    <a:pt x="874958" y="331071"/>
                  </a:lnTo>
                  <a:lnTo>
                    <a:pt x="840657" y="296159"/>
                  </a:lnTo>
                  <a:lnTo>
                    <a:pt x="805043" y="262692"/>
                  </a:lnTo>
                  <a:lnTo>
                    <a:pt x="768162" y="230701"/>
                  </a:lnTo>
                  <a:lnTo>
                    <a:pt x="730056" y="200219"/>
                  </a:lnTo>
                  <a:lnTo>
                    <a:pt x="690770" y="171276"/>
                  </a:lnTo>
                  <a:lnTo>
                    <a:pt x="650348" y="143905"/>
                  </a:lnTo>
                  <a:lnTo>
                    <a:pt x="608834" y="118137"/>
                  </a:lnTo>
                  <a:lnTo>
                    <a:pt x="566273" y="94004"/>
                  </a:lnTo>
                  <a:lnTo>
                    <a:pt x="522708" y="71538"/>
                  </a:lnTo>
                  <a:lnTo>
                    <a:pt x="478183" y="50771"/>
                  </a:lnTo>
                  <a:lnTo>
                    <a:pt x="431131" y="31718"/>
                  </a:lnTo>
                  <a:lnTo>
                    <a:pt x="382604" y="15987"/>
                  </a:lnTo>
                  <a:lnTo>
                    <a:pt x="333244" y="4956"/>
                  </a:lnTo>
                  <a:lnTo>
                    <a:pt x="283694" y="0"/>
                  </a:lnTo>
                  <a:lnTo>
                    <a:pt x="234596" y="2494"/>
                  </a:lnTo>
                  <a:lnTo>
                    <a:pt x="186591" y="13814"/>
                  </a:lnTo>
                  <a:lnTo>
                    <a:pt x="144725" y="33206"/>
                  </a:lnTo>
                  <a:lnTo>
                    <a:pt x="107353" y="59902"/>
                  </a:lnTo>
                  <a:lnTo>
                    <a:pt x="74880" y="92731"/>
                  </a:lnTo>
                  <a:lnTo>
                    <a:pt x="47710" y="130524"/>
                  </a:lnTo>
                  <a:lnTo>
                    <a:pt x="26247" y="172109"/>
                  </a:lnTo>
                  <a:lnTo>
                    <a:pt x="10896" y="216315"/>
                  </a:lnTo>
                  <a:lnTo>
                    <a:pt x="2060" y="261972"/>
                  </a:lnTo>
                  <a:lnTo>
                    <a:pt x="0" y="307981"/>
                  </a:lnTo>
                  <a:lnTo>
                    <a:pt x="3413" y="353807"/>
                  </a:lnTo>
                  <a:lnTo>
                    <a:pt x="11834" y="399129"/>
                  </a:lnTo>
                  <a:lnTo>
                    <a:pt x="24796" y="443624"/>
                  </a:lnTo>
                  <a:lnTo>
                    <a:pt x="41832" y="486971"/>
                  </a:lnTo>
                  <a:lnTo>
                    <a:pt x="62476" y="528848"/>
                  </a:lnTo>
                  <a:lnTo>
                    <a:pt x="86261" y="568931"/>
                  </a:lnTo>
                  <a:lnTo>
                    <a:pt x="113554" y="607886"/>
                  </a:lnTo>
                  <a:lnTo>
                    <a:pt x="143801" y="645010"/>
                  </a:lnTo>
                  <a:lnTo>
                    <a:pt x="176775" y="680138"/>
                  </a:lnTo>
                  <a:lnTo>
                    <a:pt x="212245" y="713105"/>
                  </a:lnTo>
                  <a:lnTo>
                    <a:pt x="249982" y="743746"/>
                  </a:lnTo>
                  <a:lnTo>
                    <a:pt x="289757" y="771896"/>
                  </a:lnTo>
                  <a:lnTo>
                    <a:pt x="331341" y="797389"/>
                  </a:lnTo>
                  <a:lnTo>
                    <a:pt x="374504" y="820060"/>
                  </a:lnTo>
                  <a:lnTo>
                    <a:pt x="419017" y="839743"/>
                  </a:lnTo>
                  <a:lnTo>
                    <a:pt x="464650" y="856274"/>
                  </a:lnTo>
                  <a:lnTo>
                    <a:pt x="511175" y="869486"/>
                  </a:lnTo>
                  <a:lnTo>
                    <a:pt x="558362" y="879216"/>
                  </a:lnTo>
                  <a:lnTo>
                    <a:pt x="605982" y="885297"/>
                  </a:lnTo>
                  <a:lnTo>
                    <a:pt x="653805" y="887564"/>
                  </a:lnTo>
                  <a:lnTo>
                    <a:pt x="701602" y="885852"/>
                  </a:lnTo>
                  <a:lnTo>
                    <a:pt x="749145" y="879996"/>
                  </a:lnTo>
                  <a:lnTo>
                    <a:pt x="796202" y="869830"/>
                  </a:lnTo>
                  <a:lnTo>
                    <a:pt x="842546" y="855189"/>
                  </a:lnTo>
                  <a:close/>
                </a:path>
              </a:pathLst>
            </a:custGeom>
            <a:ln w="4400">
              <a:solidFill>
                <a:srgbClr val="FF74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52355" y="4627750"/>
              <a:ext cx="461009" cy="526415"/>
            </a:xfrm>
            <a:custGeom>
              <a:avLst/>
              <a:gdLst/>
              <a:ahLst/>
              <a:cxnLst/>
              <a:rect l="l" t="t" r="r" b="b"/>
              <a:pathLst>
                <a:path w="461009" h="526414">
                  <a:moveTo>
                    <a:pt x="15033" y="242699"/>
                  </a:moveTo>
                  <a:lnTo>
                    <a:pt x="37746" y="288343"/>
                  </a:lnTo>
                  <a:lnTo>
                    <a:pt x="66532" y="330678"/>
                  </a:lnTo>
                  <a:lnTo>
                    <a:pt x="99222" y="370679"/>
                  </a:lnTo>
                  <a:lnTo>
                    <a:pt x="133651" y="409323"/>
                  </a:lnTo>
                  <a:lnTo>
                    <a:pt x="145208" y="412752"/>
                  </a:lnTo>
                  <a:lnTo>
                    <a:pt x="177471" y="445612"/>
                  </a:lnTo>
                  <a:lnTo>
                    <a:pt x="212767" y="476327"/>
                  </a:lnTo>
                  <a:lnTo>
                    <a:pt x="250491" y="501969"/>
                  </a:lnTo>
                  <a:lnTo>
                    <a:pt x="290035" y="519610"/>
                  </a:lnTo>
                  <a:lnTo>
                    <a:pt x="330793" y="526322"/>
                  </a:lnTo>
                  <a:lnTo>
                    <a:pt x="372157" y="519178"/>
                  </a:lnTo>
                  <a:lnTo>
                    <a:pt x="408993" y="496810"/>
                  </a:lnTo>
                  <a:lnTo>
                    <a:pt x="436340" y="463488"/>
                  </a:lnTo>
                  <a:lnTo>
                    <a:pt x="453757" y="423023"/>
                  </a:lnTo>
                  <a:lnTo>
                    <a:pt x="460803" y="379224"/>
                  </a:lnTo>
                  <a:lnTo>
                    <a:pt x="458174" y="335399"/>
                  </a:lnTo>
                  <a:lnTo>
                    <a:pt x="448056" y="292657"/>
                  </a:lnTo>
                  <a:lnTo>
                    <a:pt x="432532" y="251225"/>
                  </a:lnTo>
                  <a:lnTo>
                    <a:pt x="413686" y="211330"/>
                  </a:lnTo>
                  <a:lnTo>
                    <a:pt x="390734" y="168040"/>
                  </a:lnTo>
                  <a:lnTo>
                    <a:pt x="364483" y="126500"/>
                  </a:lnTo>
                  <a:lnTo>
                    <a:pt x="334380" y="88215"/>
                  </a:lnTo>
                  <a:lnTo>
                    <a:pt x="299870" y="54691"/>
                  </a:lnTo>
                  <a:lnTo>
                    <a:pt x="260397" y="27434"/>
                  </a:lnTo>
                  <a:lnTo>
                    <a:pt x="215388" y="8273"/>
                  </a:lnTo>
                  <a:lnTo>
                    <a:pt x="166996" y="0"/>
                  </a:lnTo>
                  <a:lnTo>
                    <a:pt x="118757" y="3504"/>
                  </a:lnTo>
                  <a:lnTo>
                    <a:pt x="74205" y="19675"/>
                  </a:lnTo>
                  <a:lnTo>
                    <a:pt x="36877" y="49405"/>
                  </a:lnTo>
                  <a:lnTo>
                    <a:pt x="11086" y="92126"/>
                  </a:lnTo>
                  <a:lnTo>
                    <a:pt x="0" y="141241"/>
                  </a:lnTo>
                  <a:lnTo>
                    <a:pt x="1891" y="192762"/>
                  </a:lnTo>
                  <a:lnTo>
                    <a:pt x="15033" y="242699"/>
                  </a:lnTo>
                  <a:close/>
                </a:path>
              </a:pathLst>
            </a:custGeom>
            <a:ln w="6350">
              <a:solidFill>
                <a:srgbClr val="0D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94789" y="742315"/>
            <a:ext cx="350710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85858"/>
                </a:solidFill>
              </a:rPr>
              <a:t>O</a:t>
            </a:r>
            <a:r>
              <a:rPr sz="3600" spc="-1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que</a:t>
            </a:r>
            <a:r>
              <a:rPr sz="3600" spc="-10" dirty="0">
                <a:solidFill>
                  <a:srgbClr val="585858"/>
                </a:solidFill>
              </a:rPr>
              <a:t> </a:t>
            </a:r>
            <a:r>
              <a:rPr sz="3600" dirty="0">
                <a:solidFill>
                  <a:srgbClr val="585858"/>
                </a:solidFill>
              </a:rPr>
              <a:t>são</a:t>
            </a:r>
            <a:r>
              <a:rPr sz="3600" spc="-5" dirty="0">
                <a:solidFill>
                  <a:srgbClr val="585858"/>
                </a:solidFill>
              </a:rPr>
              <a:t> </a:t>
            </a:r>
            <a:r>
              <a:rPr sz="3600" spc="-10" dirty="0">
                <a:solidFill>
                  <a:srgbClr val="585858"/>
                </a:solidFill>
              </a:rPr>
              <a:t>fontes </a:t>
            </a:r>
            <a:r>
              <a:rPr sz="3600" dirty="0">
                <a:solidFill>
                  <a:srgbClr val="585858"/>
                </a:solidFill>
              </a:rPr>
              <a:t>de</a:t>
            </a:r>
            <a:r>
              <a:rPr sz="3600" spc="-15" dirty="0">
                <a:solidFill>
                  <a:srgbClr val="585858"/>
                </a:solidFill>
              </a:rPr>
              <a:t> </a:t>
            </a:r>
            <a:r>
              <a:rPr sz="3600" spc="-10" dirty="0">
                <a:solidFill>
                  <a:srgbClr val="585858"/>
                </a:solidFill>
              </a:rPr>
              <a:t>energias?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616102" y="1955114"/>
            <a:ext cx="4766310" cy="43040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55"/>
              </a:spcBef>
            </a:pPr>
            <a:r>
              <a:rPr sz="2300" dirty="0">
                <a:latin typeface="Arial MT"/>
                <a:cs typeface="Arial MT"/>
              </a:rPr>
              <a:t>Fontes</a:t>
            </a:r>
            <a:r>
              <a:rPr sz="2300" spc="46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459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energia</a:t>
            </a:r>
            <a:r>
              <a:rPr sz="2300" spc="45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são</a:t>
            </a:r>
            <a:r>
              <a:rPr sz="2300" spc="465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opções </a:t>
            </a:r>
            <a:r>
              <a:rPr sz="2300" dirty="0">
                <a:latin typeface="Arial MT"/>
                <a:cs typeface="Arial MT"/>
              </a:rPr>
              <a:t>energéticas</a:t>
            </a:r>
            <a:r>
              <a:rPr sz="2300" spc="360" dirty="0">
                <a:latin typeface="Arial MT"/>
                <a:cs typeface="Arial MT"/>
              </a:rPr>
              <a:t>     </a:t>
            </a:r>
            <a:r>
              <a:rPr sz="2300" dirty="0">
                <a:latin typeface="Arial MT"/>
                <a:cs typeface="Arial MT"/>
              </a:rPr>
              <a:t>com</a:t>
            </a:r>
            <a:r>
              <a:rPr sz="2300" spc="365" dirty="0">
                <a:latin typeface="Arial MT"/>
                <a:cs typeface="Arial MT"/>
              </a:rPr>
              <a:t>     </a:t>
            </a:r>
            <a:r>
              <a:rPr sz="2300" b="1" spc="-10" dirty="0">
                <a:latin typeface="Arial"/>
                <a:cs typeface="Arial"/>
              </a:rPr>
              <a:t>origens </a:t>
            </a:r>
            <a:r>
              <a:rPr sz="2300" b="1" dirty="0">
                <a:latin typeface="Arial"/>
                <a:cs typeface="Arial"/>
              </a:rPr>
              <a:t>diversas</a:t>
            </a:r>
            <a:r>
              <a:rPr sz="2300" dirty="0">
                <a:latin typeface="Arial MT"/>
                <a:cs typeface="Arial MT"/>
              </a:rPr>
              <a:t>.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Dividem-</a:t>
            </a:r>
            <a:r>
              <a:rPr sz="2300" dirty="0">
                <a:latin typeface="Arial MT"/>
                <a:cs typeface="Arial MT"/>
              </a:rPr>
              <a:t>se</a:t>
            </a:r>
            <a:r>
              <a:rPr sz="2300" spc="-2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em</a:t>
            </a:r>
            <a:r>
              <a:rPr sz="2300" spc="-20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fontes </a:t>
            </a:r>
            <a:r>
              <a:rPr sz="2300" dirty="0">
                <a:latin typeface="Arial MT"/>
                <a:cs typeface="Arial MT"/>
              </a:rPr>
              <a:t>renováveis,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como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energia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solar,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fontes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não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renováveis,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como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os </a:t>
            </a:r>
            <a:r>
              <a:rPr sz="2300" dirty="0">
                <a:latin typeface="Arial MT"/>
                <a:cs typeface="Arial MT"/>
              </a:rPr>
              <a:t>combustíveis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fósseis.</a:t>
            </a:r>
            <a:endParaRPr sz="2300">
              <a:latin typeface="Arial MT"/>
              <a:cs typeface="Arial MT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2215"/>
              </a:spcBef>
            </a:pPr>
            <a:r>
              <a:rPr sz="2300" dirty="0">
                <a:latin typeface="Arial MT"/>
                <a:cs typeface="Arial MT"/>
              </a:rPr>
              <a:t>São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recursos</a:t>
            </a:r>
            <a:r>
              <a:rPr sz="2300" spc="-20" dirty="0">
                <a:latin typeface="Arial MT"/>
                <a:cs typeface="Arial MT"/>
              </a:rPr>
              <a:t> </a:t>
            </a:r>
            <a:r>
              <a:rPr sz="2300" b="1" dirty="0">
                <a:latin typeface="Arial"/>
                <a:cs typeface="Arial"/>
              </a:rPr>
              <a:t>naturais</a:t>
            </a:r>
            <a:r>
              <a:rPr sz="2300" b="1" spc="-1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ou</a:t>
            </a:r>
            <a:r>
              <a:rPr sz="2300" b="1" spc="-2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artificiais </a:t>
            </a:r>
            <a:r>
              <a:rPr sz="2300" dirty="0">
                <a:latin typeface="Arial MT"/>
                <a:cs typeface="Arial MT"/>
              </a:rPr>
              <a:t>utilizados</a:t>
            </a:r>
            <a:r>
              <a:rPr sz="2300" spc="27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pela</a:t>
            </a:r>
            <a:r>
              <a:rPr sz="2300" spc="27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sociedade</a:t>
            </a:r>
            <a:r>
              <a:rPr sz="2300" spc="275" dirty="0">
                <a:latin typeface="Arial MT"/>
                <a:cs typeface="Arial MT"/>
              </a:rPr>
              <a:t>  </a:t>
            </a:r>
            <a:r>
              <a:rPr sz="2300" spc="-20" dirty="0">
                <a:latin typeface="Arial MT"/>
                <a:cs typeface="Arial MT"/>
              </a:rPr>
              <a:t>para </a:t>
            </a:r>
            <a:r>
              <a:rPr sz="2300" b="1" dirty="0">
                <a:latin typeface="Arial"/>
                <a:cs typeface="Arial"/>
              </a:rPr>
              <a:t>produção</a:t>
            </a:r>
            <a:r>
              <a:rPr sz="2300" b="1" spc="315" dirty="0">
                <a:latin typeface="Arial"/>
                <a:cs typeface="Arial"/>
              </a:rPr>
              <a:t>  </a:t>
            </a:r>
            <a:r>
              <a:rPr sz="2300" b="1" dirty="0">
                <a:latin typeface="Arial"/>
                <a:cs typeface="Arial"/>
              </a:rPr>
              <a:t>de</a:t>
            </a:r>
            <a:r>
              <a:rPr sz="2300" b="1" spc="325" dirty="0">
                <a:latin typeface="Arial"/>
                <a:cs typeface="Arial"/>
              </a:rPr>
              <a:t>  </a:t>
            </a:r>
            <a:r>
              <a:rPr sz="2300" b="1" dirty="0">
                <a:latin typeface="Arial"/>
                <a:cs typeface="Arial"/>
              </a:rPr>
              <a:t>algum</a:t>
            </a:r>
            <a:r>
              <a:rPr sz="2300" b="1" spc="330" dirty="0">
                <a:latin typeface="Arial"/>
                <a:cs typeface="Arial"/>
              </a:rPr>
              <a:t>  </a:t>
            </a:r>
            <a:r>
              <a:rPr sz="2300" b="1" dirty="0">
                <a:latin typeface="Arial"/>
                <a:cs typeface="Arial"/>
              </a:rPr>
              <a:t>tipo</a:t>
            </a:r>
            <a:r>
              <a:rPr sz="2300" b="1" spc="320" dirty="0">
                <a:latin typeface="Arial"/>
                <a:cs typeface="Arial"/>
              </a:rPr>
              <a:t>  </a:t>
            </a:r>
            <a:r>
              <a:rPr sz="2300" b="1" spc="-25" dirty="0">
                <a:latin typeface="Arial"/>
                <a:cs typeface="Arial"/>
              </a:rPr>
              <a:t>de </a:t>
            </a:r>
            <a:r>
              <a:rPr sz="2300" b="1" dirty="0">
                <a:latin typeface="Arial"/>
                <a:cs typeface="Arial"/>
              </a:rPr>
              <a:t>energia.</a:t>
            </a:r>
            <a:r>
              <a:rPr sz="2300" b="1" spc="27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A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energia,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por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sua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vez, </a:t>
            </a:r>
            <a:r>
              <a:rPr sz="2300" dirty="0">
                <a:latin typeface="Arial MT"/>
                <a:cs typeface="Arial MT"/>
              </a:rPr>
              <a:t>é</a:t>
            </a:r>
            <a:r>
              <a:rPr sz="2300" spc="204" dirty="0">
                <a:latin typeface="Arial MT"/>
                <a:cs typeface="Arial MT"/>
              </a:rPr>
              <a:t>   </a:t>
            </a:r>
            <a:r>
              <a:rPr sz="2300" dirty="0">
                <a:latin typeface="Arial MT"/>
                <a:cs typeface="Arial MT"/>
              </a:rPr>
              <a:t>utilizada</a:t>
            </a:r>
            <a:r>
              <a:rPr sz="2300" spc="195" dirty="0">
                <a:latin typeface="Arial MT"/>
                <a:cs typeface="Arial MT"/>
              </a:rPr>
              <a:t>   </a:t>
            </a:r>
            <a:r>
              <a:rPr sz="2300" dirty="0">
                <a:latin typeface="Arial MT"/>
                <a:cs typeface="Arial MT"/>
              </a:rPr>
              <a:t>para</a:t>
            </a:r>
            <a:r>
              <a:rPr sz="2300" spc="200" dirty="0">
                <a:latin typeface="Arial MT"/>
                <a:cs typeface="Arial MT"/>
              </a:rPr>
              <a:t>   </a:t>
            </a:r>
            <a:r>
              <a:rPr sz="2300" dirty="0">
                <a:latin typeface="Arial MT"/>
                <a:cs typeface="Arial MT"/>
              </a:rPr>
              <a:t>propiciar</a:t>
            </a:r>
            <a:r>
              <a:rPr sz="2300" spc="204" dirty="0">
                <a:latin typeface="Arial MT"/>
                <a:cs typeface="Arial MT"/>
              </a:rPr>
              <a:t>   </a:t>
            </a:r>
            <a:r>
              <a:rPr sz="2300" spc="-50" dirty="0">
                <a:latin typeface="Arial MT"/>
                <a:cs typeface="Arial MT"/>
              </a:rPr>
              <a:t>o </a:t>
            </a:r>
            <a:r>
              <a:rPr sz="2300" dirty="0">
                <a:latin typeface="Arial MT"/>
                <a:cs typeface="Arial MT"/>
              </a:rPr>
              <a:t>deslocamento</a:t>
            </a:r>
            <a:r>
              <a:rPr sz="2300" spc="4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4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veículos,</a:t>
            </a:r>
            <a:r>
              <a:rPr sz="2300" spc="44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gerar </a:t>
            </a:r>
            <a:r>
              <a:rPr sz="2300" dirty="0">
                <a:latin typeface="Arial MT"/>
                <a:cs typeface="Arial MT"/>
              </a:rPr>
              <a:t>calor</a:t>
            </a:r>
            <a:r>
              <a:rPr sz="2300" spc="52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ou</a:t>
            </a:r>
            <a:r>
              <a:rPr sz="2300" spc="52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produzir</a:t>
            </a:r>
            <a:r>
              <a:rPr sz="2300" spc="520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eletricidade </a:t>
            </a:r>
            <a:r>
              <a:rPr sz="2300" dirty="0">
                <a:latin typeface="Arial MT"/>
                <a:cs typeface="Arial MT"/>
              </a:rPr>
              <a:t>para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os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mais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diversos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fins.</a:t>
            </a:r>
            <a:endParaRPr sz="23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3935" y="1068324"/>
            <a:ext cx="6411468" cy="4721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3333" y="314324"/>
            <a:ext cx="255206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675005" algn="l"/>
              </a:tabLst>
            </a:pPr>
            <a:r>
              <a:rPr sz="1800" spc="-50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desenvolvimento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1448435" algn="l"/>
                <a:tab pos="2249805" algn="l"/>
              </a:tabLst>
            </a:pP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intimamente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ligado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ao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5853" y="314324"/>
            <a:ext cx="230187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14999"/>
              </a:lnSpc>
              <a:spcBef>
                <a:spcPts val="100"/>
              </a:spcBef>
              <a:tabLst>
                <a:tab pos="1856739" algn="l"/>
                <a:tab pos="1920875" algn="l"/>
              </a:tabLst>
            </a:pP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industrial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585858"/>
                </a:solidFill>
                <a:latin typeface="Arial MT"/>
                <a:cs typeface="Arial MT"/>
              </a:rPr>
              <a:t>está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desenvolvimento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		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das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333" y="945620"/>
            <a:ext cx="4986655" cy="538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fontes</a:t>
            </a:r>
            <a:r>
              <a:rPr sz="1800" spc="459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800" spc="4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energia.</a:t>
            </a:r>
            <a:r>
              <a:rPr sz="1800" spc="4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E,</a:t>
            </a:r>
            <a:r>
              <a:rPr sz="1800" spc="4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800" spc="47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vivemos</a:t>
            </a:r>
            <a:r>
              <a:rPr sz="1800" spc="4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em</a:t>
            </a:r>
            <a:r>
              <a:rPr sz="1800" spc="48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uma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sociedade</a:t>
            </a:r>
            <a:r>
              <a:rPr sz="1800" spc="11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altamente</a:t>
            </a:r>
            <a:r>
              <a:rPr sz="1800" spc="1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dependente</a:t>
            </a:r>
            <a:r>
              <a:rPr sz="1800" b="1" spc="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1800" b="1" spc="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indústria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, pode-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800" spc="12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dizer</a:t>
            </a:r>
            <a:r>
              <a:rPr sz="1800" spc="13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800" spc="13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há</a:t>
            </a:r>
            <a:r>
              <a:rPr sz="1800" spc="13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uma</a:t>
            </a:r>
            <a:r>
              <a:rPr sz="1800" spc="13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interdependência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entre</a:t>
            </a:r>
            <a:r>
              <a:rPr sz="1800" spc="114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eles.</a:t>
            </a:r>
            <a:r>
              <a:rPr sz="1800" spc="1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800" spc="1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exemplo</a:t>
            </a:r>
            <a:r>
              <a:rPr sz="1800" spc="1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desse</a:t>
            </a:r>
            <a:r>
              <a:rPr sz="1800" spc="1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fato,</a:t>
            </a:r>
            <a:r>
              <a:rPr sz="1800" spc="1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podemos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citar</a:t>
            </a:r>
            <a:r>
              <a:rPr sz="1800" spc="5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800" spc="6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primado</a:t>
            </a:r>
            <a:r>
              <a:rPr sz="1800" spc="6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800" spc="6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carvão</a:t>
            </a:r>
            <a:r>
              <a:rPr sz="1800" spc="6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800" spc="6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símbolo</a:t>
            </a:r>
            <a:r>
              <a:rPr sz="1800" spc="7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da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primeira</a:t>
            </a:r>
            <a:r>
              <a:rPr sz="1800" spc="24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Revolução</a:t>
            </a:r>
            <a:r>
              <a:rPr sz="1800" spc="2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Industrial,</a:t>
            </a:r>
            <a:r>
              <a:rPr sz="1800" spc="27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800" spc="2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800" spc="2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estendeu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até</a:t>
            </a:r>
            <a:r>
              <a:rPr sz="1800" spc="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800" spc="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final</a:t>
            </a:r>
            <a:r>
              <a:rPr sz="1800" spc="1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800" spc="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século</a:t>
            </a:r>
            <a:r>
              <a:rPr sz="1800" spc="10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XIX,</a:t>
            </a:r>
            <a:r>
              <a:rPr sz="1800" spc="10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quando</a:t>
            </a:r>
            <a:r>
              <a:rPr sz="1800" spc="1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outra</a:t>
            </a:r>
            <a:r>
              <a:rPr sz="1800" spc="1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fonte</a:t>
            </a:r>
            <a:r>
              <a:rPr sz="1800" spc="1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energia</a:t>
            </a:r>
            <a:r>
              <a:rPr sz="1800" spc="3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passou</a:t>
            </a:r>
            <a:r>
              <a:rPr sz="1800" spc="3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spc="3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ser</a:t>
            </a:r>
            <a:r>
              <a:rPr sz="1800" spc="3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pesquisada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:</a:t>
            </a:r>
            <a:r>
              <a:rPr sz="1800" b="1" spc="3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1800" b="1" spc="3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petróleo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 MT"/>
              <a:cs typeface="Arial MT"/>
            </a:endParaRPr>
          </a:p>
          <a:p>
            <a:pPr marL="12700" marR="5715" algn="just">
              <a:lnSpc>
                <a:spcPct val="114999"/>
              </a:lnSpc>
            </a:pP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800" spc="229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desenvolvimento</a:t>
            </a:r>
            <a:r>
              <a:rPr sz="1800" spc="229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800" spc="2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uso</a:t>
            </a:r>
            <a:r>
              <a:rPr sz="1800" spc="229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da</a:t>
            </a:r>
            <a:r>
              <a:rPr sz="1800" spc="23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energia</a:t>
            </a:r>
            <a:r>
              <a:rPr sz="1800" b="1" spc="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elétrica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ocorreu</a:t>
            </a:r>
            <a:r>
              <a:rPr sz="1800" spc="13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no</a:t>
            </a:r>
            <a:r>
              <a:rPr sz="1800" spc="1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início</a:t>
            </a:r>
            <a:r>
              <a:rPr sz="1800" spc="1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800" spc="15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século</a:t>
            </a:r>
            <a:r>
              <a:rPr sz="1800" spc="1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XX.</a:t>
            </a:r>
            <a:r>
              <a:rPr sz="1800" spc="1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spc="1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invenção</a:t>
            </a:r>
            <a:r>
              <a:rPr sz="1800" spc="1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dos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motores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elétricos,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transformam</a:t>
            </a:r>
            <a:r>
              <a:rPr sz="1800" spc="2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energia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elétrica</a:t>
            </a:r>
            <a:r>
              <a:rPr sz="1800" spc="47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em</a:t>
            </a:r>
            <a:r>
              <a:rPr sz="1800" spc="47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mecânica,</a:t>
            </a:r>
            <a:r>
              <a:rPr sz="1800" spc="47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tornou</a:t>
            </a:r>
            <a:r>
              <a:rPr sz="1800" spc="46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possível</a:t>
            </a:r>
            <a:r>
              <a:rPr sz="1800" spc="47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spc="-50" dirty="0">
                <a:solidFill>
                  <a:srgbClr val="585858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fabricação</a:t>
            </a:r>
            <a:r>
              <a:rPr sz="1800" spc="3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800" spc="40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motores</a:t>
            </a:r>
            <a:r>
              <a:rPr sz="1800" spc="39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mais</a:t>
            </a:r>
            <a:r>
              <a:rPr sz="1800" spc="409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potentes,</a:t>
            </a:r>
            <a:r>
              <a:rPr sz="1800" spc="40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800" spc="40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as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grandes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indústrias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emergentes,</a:t>
            </a:r>
            <a:r>
              <a:rPr sz="1800" spc="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também</a:t>
            </a:r>
            <a:r>
              <a:rPr sz="1800" spc="2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spc="-25" dirty="0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pequenos</a:t>
            </a:r>
            <a:r>
              <a:rPr sz="1800" spc="2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motores,</a:t>
            </a:r>
            <a:r>
              <a:rPr sz="1800" spc="22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utilizados</a:t>
            </a:r>
            <a:r>
              <a:rPr sz="1800" spc="215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nos</a:t>
            </a:r>
            <a:r>
              <a:rPr sz="1800" spc="220" dirty="0">
                <a:solidFill>
                  <a:srgbClr val="585858"/>
                </a:solidFill>
                <a:latin typeface="Arial MT"/>
                <a:cs typeface="Arial MT"/>
              </a:rPr>
              <a:t> 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aparelhos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eletrodomésticos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800" spc="-5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85858"/>
                </a:solidFill>
                <a:latin typeface="Arial MT"/>
                <a:cs typeface="Arial MT"/>
              </a:rPr>
              <a:t>por</a:t>
            </a:r>
            <a:r>
              <a:rPr sz="1800" spc="-60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 MT"/>
                <a:cs typeface="Arial MT"/>
              </a:rPr>
              <a:t>exemplo.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1552" y="0"/>
            <a:ext cx="5870448" cy="6797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146" y="367029"/>
            <a:ext cx="4283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FONTES</a:t>
            </a:r>
            <a:r>
              <a:rPr spc="-60" dirty="0"/>
              <a:t> </a:t>
            </a:r>
            <a:r>
              <a:rPr dirty="0"/>
              <a:t>DE</a:t>
            </a:r>
            <a:r>
              <a:rPr spc="-60" dirty="0"/>
              <a:t> </a:t>
            </a:r>
            <a:r>
              <a:rPr spc="-10" dirty="0"/>
              <a:t>ENERGIAS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057" y="1024839"/>
            <a:ext cx="25069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 MT"/>
                <a:cs typeface="Arial MT"/>
              </a:rPr>
              <a:t>RENOVÁVEIS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1514855"/>
            <a:ext cx="2545080" cy="21884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076" y="1371600"/>
            <a:ext cx="2609088" cy="26090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434" y="4326678"/>
            <a:ext cx="2648709" cy="16168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3196" y="4247388"/>
            <a:ext cx="2599944" cy="195072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29100" y="1274063"/>
            <a:ext cx="363220" cy="121920"/>
          </a:xfrm>
          <a:custGeom>
            <a:avLst/>
            <a:gdLst/>
            <a:ahLst/>
            <a:cxnLst/>
            <a:rect l="l" t="t" r="r" b="b"/>
            <a:pathLst>
              <a:path w="363220" h="121919">
                <a:moveTo>
                  <a:pt x="63500" y="47878"/>
                </a:moveTo>
                <a:lnTo>
                  <a:pt x="0" y="104775"/>
                </a:lnTo>
                <a:lnTo>
                  <a:pt x="83565" y="121412"/>
                </a:lnTo>
                <a:lnTo>
                  <a:pt x="76114" y="94107"/>
                </a:lnTo>
                <a:lnTo>
                  <a:pt x="62991" y="94107"/>
                </a:lnTo>
                <a:lnTo>
                  <a:pt x="59562" y="81914"/>
                </a:lnTo>
                <a:lnTo>
                  <a:pt x="71870" y="78554"/>
                </a:lnTo>
                <a:lnTo>
                  <a:pt x="63500" y="47878"/>
                </a:lnTo>
                <a:close/>
              </a:path>
              <a:path w="363220" h="121919">
                <a:moveTo>
                  <a:pt x="71870" y="78554"/>
                </a:moveTo>
                <a:lnTo>
                  <a:pt x="59562" y="81914"/>
                </a:lnTo>
                <a:lnTo>
                  <a:pt x="62991" y="94107"/>
                </a:lnTo>
                <a:lnTo>
                  <a:pt x="75204" y="90771"/>
                </a:lnTo>
                <a:lnTo>
                  <a:pt x="71870" y="78554"/>
                </a:lnTo>
                <a:close/>
              </a:path>
              <a:path w="363220" h="121919">
                <a:moveTo>
                  <a:pt x="75204" y="90771"/>
                </a:moveTo>
                <a:lnTo>
                  <a:pt x="62991" y="94107"/>
                </a:lnTo>
                <a:lnTo>
                  <a:pt x="76114" y="94107"/>
                </a:lnTo>
                <a:lnTo>
                  <a:pt x="75204" y="90771"/>
                </a:lnTo>
                <a:close/>
              </a:path>
              <a:path w="363220" h="121919">
                <a:moveTo>
                  <a:pt x="359537" y="0"/>
                </a:moveTo>
                <a:lnTo>
                  <a:pt x="71870" y="78554"/>
                </a:lnTo>
                <a:lnTo>
                  <a:pt x="75204" y="90771"/>
                </a:lnTo>
                <a:lnTo>
                  <a:pt x="362965" y="12191"/>
                </a:lnTo>
                <a:lnTo>
                  <a:pt x="359537" y="0"/>
                </a:lnTo>
                <a:close/>
              </a:path>
            </a:pathLst>
          </a:custGeom>
          <a:solidFill>
            <a:srgbClr val="FD6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62146" y="822840"/>
            <a:ext cx="7492365" cy="96964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4069079">
              <a:lnSpc>
                <a:spcPct val="100000"/>
              </a:lnSpc>
              <a:spcBef>
                <a:spcPts val="1140"/>
              </a:spcBef>
            </a:pPr>
            <a:r>
              <a:rPr sz="3000" dirty="0">
                <a:latin typeface="Arial MT"/>
                <a:cs typeface="Arial MT"/>
              </a:rPr>
              <a:t>NÃO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RENOVÁVEIS</a:t>
            </a:r>
            <a:endParaRPr sz="3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3418840" algn="l"/>
              </a:tabLst>
            </a:pPr>
            <a:r>
              <a:rPr sz="1800" dirty="0">
                <a:latin typeface="Tahoma"/>
                <a:cs typeface="Tahoma"/>
              </a:rPr>
              <a:t>	</a:t>
            </a:r>
            <a:endParaRPr sz="2700" baseline="3086" dirty="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63740" y="1407917"/>
            <a:ext cx="5128260" cy="3657600"/>
            <a:chOff x="7063740" y="1328927"/>
            <a:chExt cx="5128260" cy="365760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3740" y="2052827"/>
              <a:ext cx="2610611" cy="16733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7108" y="1328927"/>
              <a:ext cx="2564892" cy="26654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1752" y="3745992"/>
              <a:ext cx="1068324" cy="124053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368667" y="4443095"/>
            <a:ext cx="2611120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559560">
              <a:lnSpc>
                <a:spcPct val="100000"/>
              </a:lnSpc>
              <a:spcBef>
                <a:spcPts val="844"/>
              </a:spcBef>
            </a:pP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endParaRPr sz="1800" dirty="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92540" y="4879847"/>
            <a:ext cx="2906268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021" y="451484"/>
            <a:ext cx="7357109" cy="555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PETRÓLEO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COMPOSIÇÃO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FORMAÇÃO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1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petróleo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1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mistura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hidrocarbonetos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líquidos,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sólidos</a:t>
            </a:r>
            <a:r>
              <a:rPr sz="1800" spc="110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gasosos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dissolução.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hidrocarbonetos,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própria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palavra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já </a:t>
            </a:r>
            <a:r>
              <a:rPr sz="1800" dirty="0">
                <a:latin typeface="Arial MT"/>
                <a:cs typeface="Arial MT"/>
              </a:rPr>
              <a:t>sugere,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compostos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formados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essencialmente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combinação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carbono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hidrogênio.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formação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petróleo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alteração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 </a:t>
            </a:r>
            <a:r>
              <a:rPr sz="1800" dirty="0">
                <a:latin typeface="Arial MT"/>
                <a:cs typeface="Arial MT"/>
              </a:rPr>
              <a:t>matéria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orgânica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vegetal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animal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origem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oceânica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existente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nas </a:t>
            </a:r>
            <a:r>
              <a:rPr sz="1800" dirty="0">
                <a:latin typeface="Arial MT"/>
                <a:cs typeface="Arial MT"/>
              </a:rPr>
              <a:t>rochas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sedimentares.</a:t>
            </a:r>
            <a:endParaRPr sz="1800">
              <a:latin typeface="Arial MT"/>
              <a:cs typeface="Arial MT"/>
            </a:endParaRPr>
          </a:p>
          <a:p>
            <a:pPr marL="12700" marR="1844675" algn="just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Arial MT"/>
                <a:cs typeface="Arial MT"/>
              </a:rPr>
              <a:t>Assim,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encontra-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petróleo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subsolos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oceânicos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locais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estiveram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cobertos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mares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em </a:t>
            </a:r>
            <a:r>
              <a:rPr sz="1800" dirty="0">
                <a:latin typeface="Arial MT"/>
                <a:cs typeface="Arial MT"/>
              </a:rPr>
              <a:t>outros  períodos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geológicos  (terrenos  </a:t>
            </a:r>
            <a:r>
              <a:rPr sz="1800" spc="-10" dirty="0">
                <a:latin typeface="Arial MT"/>
                <a:cs typeface="Arial MT"/>
              </a:rPr>
              <a:t>sedimentares, </a:t>
            </a:r>
            <a:r>
              <a:rPr sz="1800" dirty="0">
                <a:latin typeface="Arial MT"/>
                <a:cs typeface="Arial MT"/>
              </a:rPr>
              <a:t>principalmente</a:t>
            </a:r>
            <a:r>
              <a:rPr sz="1800" spc="25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25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Período</a:t>
            </a:r>
            <a:r>
              <a:rPr sz="1800" spc="25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Terciário</a:t>
            </a:r>
            <a:r>
              <a:rPr sz="1800" spc="25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50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Era </a:t>
            </a:r>
            <a:r>
              <a:rPr sz="1800" dirty="0">
                <a:latin typeface="Arial MT"/>
                <a:cs typeface="Arial MT"/>
              </a:rPr>
              <a:t>Cenozoica,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iniciada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há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cerca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70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milhões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anos).</a:t>
            </a:r>
            <a:endParaRPr sz="1800">
              <a:latin typeface="Arial MT"/>
              <a:cs typeface="Arial MT"/>
            </a:endParaRPr>
          </a:p>
          <a:p>
            <a:pPr marL="12700" marR="3291840" algn="just">
              <a:lnSpc>
                <a:spcPct val="100000"/>
              </a:lnSpc>
              <a:spcBef>
                <a:spcPts val="1605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petróleo,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diversos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produtos </a:t>
            </a:r>
            <a:r>
              <a:rPr sz="1800" dirty="0">
                <a:latin typeface="Arial MT"/>
                <a:cs typeface="Arial MT"/>
              </a:rPr>
              <a:t>podem</a:t>
            </a:r>
            <a:r>
              <a:rPr sz="1800" spc="3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40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obtidos.</a:t>
            </a:r>
            <a:r>
              <a:rPr sz="1800" spc="3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3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isso,</a:t>
            </a:r>
            <a:r>
              <a:rPr sz="1800" spc="400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é </a:t>
            </a:r>
            <a:r>
              <a:rPr sz="1800" dirty="0">
                <a:latin typeface="Arial MT"/>
                <a:cs typeface="Arial MT"/>
              </a:rPr>
              <a:t>necessário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aquecê-</a:t>
            </a:r>
            <a:r>
              <a:rPr sz="1800" dirty="0">
                <a:latin typeface="Arial MT"/>
                <a:cs typeface="Arial MT"/>
              </a:rPr>
              <a:t>lo,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isolar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elementos</a:t>
            </a:r>
            <a:r>
              <a:rPr sz="1800" spc="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compõem.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spc="-20" dirty="0">
                <a:latin typeface="Arial MT"/>
                <a:cs typeface="Arial MT"/>
              </a:rPr>
              <a:t>Esse </a:t>
            </a:r>
            <a:r>
              <a:rPr sz="1800" dirty="0">
                <a:latin typeface="Arial MT"/>
                <a:cs typeface="Arial MT"/>
              </a:rPr>
              <a:t>processo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refino,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realizado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um </a:t>
            </a:r>
            <a:r>
              <a:rPr sz="1800" dirty="0">
                <a:latin typeface="Arial MT"/>
                <a:cs typeface="Arial MT"/>
              </a:rPr>
              <a:t>tipo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indústria</a:t>
            </a:r>
            <a:r>
              <a:rPr sz="1800" spc="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9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base</a:t>
            </a:r>
            <a:r>
              <a:rPr sz="1800" spc="10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conhecida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refinaria.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55591" y="83819"/>
            <a:ext cx="7736205" cy="6605270"/>
            <a:chOff x="4355591" y="83819"/>
            <a:chExt cx="7736205" cy="66052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6407" y="83819"/>
              <a:ext cx="4133088" cy="23713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591" y="1731264"/>
              <a:ext cx="7735823" cy="4957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" y="798576"/>
            <a:ext cx="6858000" cy="4914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21371" y="1017778"/>
            <a:ext cx="45326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QUAL</a:t>
            </a:r>
            <a:r>
              <a:rPr sz="1800" b="1" spc="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É</a:t>
            </a:r>
            <a:r>
              <a:rPr sz="1800" b="1" spc="-5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CAMADA</a:t>
            </a:r>
            <a:r>
              <a:rPr sz="1800" b="1" spc="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DO</a:t>
            </a:r>
            <a:r>
              <a:rPr sz="1800" b="1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PRÉ-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SAL?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65760" algn="l"/>
                <a:tab pos="1416050" algn="l"/>
                <a:tab pos="1871980" algn="l"/>
                <a:tab pos="2821305" algn="l"/>
                <a:tab pos="3150235" algn="l"/>
                <a:tab pos="4188460" algn="l"/>
              </a:tabLst>
            </a:pP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camada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10" dirty="0">
                <a:solidFill>
                  <a:srgbClr val="1F2023"/>
                </a:solidFill>
                <a:latin typeface="Arial"/>
                <a:cs typeface="Arial"/>
              </a:rPr>
              <a:t>pré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-</a:t>
            </a:r>
            <a:r>
              <a:rPr sz="1800" b="1" spc="-25" dirty="0">
                <a:solidFill>
                  <a:srgbClr val="1F2023"/>
                </a:solidFill>
                <a:latin typeface="Arial"/>
                <a:cs typeface="Arial"/>
              </a:rPr>
              <a:t>sal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é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formada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por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grandes</a:t>
            </a:r>
            <a:r>
              <a:rPr sz="1800" spc="9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reservas</a:t>
            </a:r>
            <a:r>
              <a:rPr sz="1800" spc="1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9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petróleo</a:t>
            </a:r>
            <a:r>
              <a:rPr sz="1800" spc="9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</a:t>
            </a:r>
            <a:r>
              <a:rPr sz="1800" spc="9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gás</a:t>
            </a:r>
            <a:r>
              <a:rPr sz="1800" spc="10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natural,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1371" y="1840738"/>
            <a:ext cx="2543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02005" algn="l"/>
                <a:tab pos="1452880" algn="l"/>
                <a:tab pos="1635760" algn="l"/>
                <a:tab pos="2178050" algn="l"/>
              </a:tabLst>
            </a:pP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que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se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encontram profundidades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sob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um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79481" y="1840738"/>
            <a:ext cx="18757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1145">
              <a:lnSpc>
                <a:spcPct val="100000"/>
              </a:lnSpc>
              <a:spcBef>
                <a:spcPts val="100"/>
              </a:spcBef>
              <a:tabLst>
                <a:tab pos="1010285" algn="l"/>
                <a:tab pos="1050290" algn="l"/>
                <a:tab pos="1480185" algn="l"/>
              </a:tabLst>
            </a:pP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em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imensas depósito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	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	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sal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1371" y="2389759"/>
            <a:ext cx="453326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Possui</a:t>
            </a:r>
            <a:r>
              <a:rPr sz="1800" spc="19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uma</a:t>
            </a:r>
            <a:r>
              <a:rPr sz="1800" spc="204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extensão</a:t>
            </a:r>
            <a:r>
              <a:rPr sz="1800" spc="19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20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aproximadamente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800</a:t>
            </a:r>
            <a:r>
              <a:rPr sz="1800" spc="275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km</a:t>
            </a:r>
            <a:r>
              <a:rPr sz="1800" spc="28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entre</a:t>
            </a:r>
            <a:r>
              <a:rPr sz="1800" spc="28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Espírito</a:t>
            </a:r>
            <a:r>
              <a:rPr sz="1800" spc="28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Santo</a:t>
            </a:r>
            <a:r>
              <a:rPr sz="1800" spc="28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</a:t>
            </a:r>
            <a:r>
              <a:rPr sz="1800" spc="280" dirty="0">
                <a:solidFill>
                  <a:srgbClr val="1F2023"/>
                </a:solidFill>
                <a:latin typeface="Arial MT"/>
                <a:cs typeface="Arial MT"/>
              </a:rPr>
              <a:t> 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Santa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Catarina,</a:t>
            </a:r>
            <a:r>
              <a:rPr sz="1800" spc="4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representando</a:t>
            </a:r>
            <a:r>
              <a:rPr sz="1800" spc="4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uma</a:t>
            </a:r>
            <a:r>
              <a:rPr sz="1800" spc="4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das</a:t>
            </a:r>
            <a:r>
              <a:rPr sz="1800" spc="4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maiores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regiões</a:t>
            </a:r>
            <a:r>
              <a:rPr sz="1800" spc="23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petrolíferas</a:t>
            </a:r>
            <a:r>
              <a:rPr sz="1800" spc="2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descoberta</a:t>
            </a:r>
            <a:r>
              <a:rPr sz="1800" spc="24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nos</a:t>
            </a:r>
            <a:r>
              <a:rPr sz="1800" spc="24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últimos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cem</a:t>
            </a:r>
            <a:r>
              <a:rPr sz="1800" spc="-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anos.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Nossa</a:t>
            </a:r>
            <a:r>
              <a:rPr sz="1800" spc="24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produção</a:t>
            </a:r>
            <a:r>
              <a:rPr sz="1800" spc="2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diária</a:t>
            </a:r>
            <a:r>
              <a:rPr sz="1800" spc="24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2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petróleo</a:t>
            </a:r>
            <a:r>
              <a:rPr sz="1800" spc="24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no</a:t>
            </a:r>
            <a:r>
              <a:rPr sz="1800" spc="25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b="1" spc="-20" dirty="0">
                <a:solidFill>
                  <a:srgbClr val="1F2023"/>
                </a:solidFill>
                <a:latin typeface="Arial"/>
                <a:cs typeface="Arial"/>
              </a:rPr>
              <a:t>pré</a:t>
            </a:r>
            <a:r>
              <a:rPr sz="1800" spc="-20" dirty="0">
                <a:solidFill>
                  <a:srgbClr val="1F2023"/>
                </a:solidFill>
                <a:latin typeface="Arial MT"/>
                <a:cs typeface="Arial MT"/>
              </a:rPr>
              <a:t>- </a:t>
            </a:r>
            <a:r>
              <a:rPr sz="1800" b="1" dirty="0">
                <a:solidFill>
                  <a:srgbClr val="1F2023"/>
                </a:solidFill>
                <a:latin typeface="Arial"/>
                <a:cs typeface="Arial"/>
              </a:rPr>
              <a:t>sal</a:t>
            </a:r>
            <a:r>
              <a:rPr sz="1800" b="1" spc="31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triplicou</a:t>
            </a:r>
            <a:r>
              <a:rPr sz="1800" spc="3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nos</a:t>
            </a:r>
            <a:r>
              <a:rPr sz="1800" spc="3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últimos</a:t>
            </a:r>
            <a:r>
              <a:rPr sz="1800" spc="3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4</a:t>
            </a:r>
            <a:r>
              <a:rPr sz="1800" spc="3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anos,</a:t>
            </a:r>
            <a:r>
              <a:rPr sz="1800" spc="3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passando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204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500</a:t>
            </a:r>
            <a:r>
              <a:rPr sz="1800" spc="21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mil</a:t>
            </a:r>
            <a:r>
              <a:rPr sz="1800" spc="2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barris</a:t>
            </a:r>
            <a:r>
              <a:rPr sz="1800" spc="204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por</a:t>
            </a:r>
            <a:r>
              <a:rPr sz="1800" spc="21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dia,</a:t>
            </a:r>
            <a:r>
              <a:rPr sz="1800" spc="2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em</a:t>
            </a:r>
            <a:r>
              <a:rPr sz="1800" spc="2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2014,</a:t>
            </a:r>
            <a:r>
              <a:rPr sz="1800" spc="2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para</a:t>
            </a:r>
            <a:r>
              <a:rPr sz="1800" spc="21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1F2023"/>
                </a:solidFill>
                <a:latin typeface="Arial MT"/>
                <a:cs typeface="Arial MT"/>
              </a:rPr>
              <a:t>o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patamar</a:t>
            </a:r>
            <a:r>
              <a:rPr sz="1800" spc="1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1,5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milhão</a:t>
            </a:r>
            <a:r>
              <a:rPr sz="1800" spc="114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de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barris</a:t>
            </a:r>
            <a:r>
              <a:rPr sz="1800" spc="1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por</a:t>
            </a:r>
            <a:r>
              <a:rPr sz="1800" spc="125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1F2023"/>
                </a:solidFill>
                <a:latin typeface="Arial MT"/>
                <a:cs typeface="Arial MT"/>
              </a:rPr>
              <a:t>dia</a:t>
            </a:r>
            <a:r>
              <a:rPr sz="1800" spc="120" dirty="0">
                <a:solidFill>
                  <a:srgbClr val="1F2023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1F2023"/>
                </a:solidFill>
                <a:latin typeface="Arial MT"/>
                <a:cs typeface="Arial MT"/>
              </a:rPr>
              <a:t>em </a:t>
            </a:r>
            <a:r>
              <a:rPr sz="1800" spc="-10" dirty="0">
                <a:solidFill>
                  <a:srgbClr val="1F2023"/>
                </a:solidFill>
                <a:latin typeface="Arial MT"/>
                <a:cs typeface="Arial MT"/>
              </a:rPr>
              <a:t>2018.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659" y="0"/>
            <a:ext cx="767334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5233" y="343027"/>
            <a:ext cx="5938520" cy="599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GÁS </a:t>
            </a:r>
            <a:r>
              <a:rPr sz="1800" b="1" spc="-10" dirty="0">
                <a:latin typeface="Arial"/>
                <a:cs typeface="Arial"/>
              </a:rPr>
              <a:t>NATURAL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Por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formar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mesmo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acumular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mesmo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tipo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rocha,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gás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natural,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composição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hidrocarbonetos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estado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gasoso,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frequentemente </a:t>
            </a:r>
            <a:r>
              <a:rPr sz="1800" dirty="0">
                <a:latin typeface="Arial MT"/>
                <a:cs typeface="Arial MT"/>
              </a:rPr>
              <a:t>encontrado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junto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petróleo.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gás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natural,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relação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2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petróleo,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oferece</a:t>
            </a:r>
            <a:r>
              <a:rPr sz="1800" spc="2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algumas</a:t>
            </a:r>
            <a:r>
              <a:rPr sz="1800" spc="2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vantagens:</a:t>
            </a:r>
            <a:r>
              <a:rPr sz="1800" spc="2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28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menos </a:t>
            </a:r>
            <a:r>
              <a:rPr sz="1800" dirty="0">
                <a:latin typeface="Arial MT"/>
                <a:cs typeface="Arial MT"/>
              </a:rPr>
              <a:t>poluente,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reservas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conhecidas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podem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durar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cerca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60  anos  e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estão  distribuídas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  diversos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continentes. </a:t>
            </a:r>
            <a:r>
              <a:rPr sz="1800" dirty="0">
                <a:latin typeface="Arial MT"/>
                <a:cs typeface="Arial MT"/>
              </a:rPr>
              <a:t>Entretanto,</a:t>
            </a:r>
            <a:r>
              <a:rPr sz="1800" spc="1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1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custos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exploração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14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transporte </a:t>
            </a:r>
            <a:r>
              <a:rPr sz="1800" dirty="0">
                <a:latin typeface="Arial MT"/>
                <a:cs typeface="Arial MT"/>
              </a:rPr>
              <a:t>(construção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gasodutos).</a:t>
            </a:r>
            <a:endParaRPr sz="1800">
              <a:latin typeface="Arial MT"/>
              <a:cs typeface="Arial MT"/>
            </a:endParaRPr>
          </a:p>
          <a:p>
            <a:pPr marL="12700" marR="1501775" algn="just">
              <a:lnSpc>
                <a:spcPct val="100000"/>
              </a:lnSpc>
              <a:spcBef>
                <a:spcPts val="1595"/>
              </a:spcBef>
            </a:pP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maiores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despendidos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petróleo.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custo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geração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energia </a:t>
            </a:r>
            <a:r>
              <a:rPr sz="1800" dirty="0">
                <a:latin typeface="Arial MT"/>
                <a:cs typeface="Arial MT"/>
              </a:rPr>
              <a:t>elétrica,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5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gás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natural,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bem </a:t>
            </a:r>
            <a:r>
              <a:rPr sz="1800" dirty="0">
                <a:latin typeface="Arial MT"/>
                <a:cs typeface="Arial MT"/>
              </a:rPr>
              <a:t>menor</a:t>
            </a:r>
            <a:r>
              <a:rPr sz="1800" spc="43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4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relação</a:t>
            </a:r>
            <a:r>
              <a:rPr sz="1800" spc="4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às</a:t>
            </a:r>
            <a:r>
              <a:rPr sz="1800" spc="4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outras</a:t>
            </a:r>
            <a:r>
              <a:rPr sz="1800" spc="44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fontes </a:t>
            </a:r>
            <a:r>
              <a:rPr sz="1800" dirty="0">
                <a:latin typeface="Arial MT"/>
                <a:cs typeface="Arial MT"/>
              </a:rPr>
              <a:t>(carvão,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urânio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—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atômica;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água </a:t>
            </a:r>
            <a:r>
              <a:rPr sz="1800" dirty="0">
                <a:latin typeface="Arial MT"/>
                <a:cs typeface="Arial MT"/>
              </a:rPr>
              <a:t>dos</a:t>
            </a:r>
            <a:r>
              <a:rPr sz="1800" spc="43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rios</a:t>
            </a:r>
            <a:r>
              <a:rPr sz="1800" spc="434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—</a:t>
            </a:r>
            <a:r>
              <a:rPr sz="1800" spc="43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434" dirty="0">
                <a:latin typeface="Arial MT"/>
                <a:cs typeface="Arial MT"/>
              </a:rPr>
              <a:t>   </a:t>
            </a:r>
            <a:r>
              <a:rPr sz="1800" spc="-10" dirty="0">
                <a:latin typeface="Arial MT"/>
                <a:cs typeface="Arial MT"/>
              </a:rPr>
              <a:t>hidrelétrica), recomendando-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bastante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sua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utilização. </a:t>
            </a:r>
            <a:r>
              <a:rPr sz="1800" dirty="0">
                <a:latin typeface="Arial MT"/>
                <a:cs typeface="Arial MT"/>
              </a:rPr>
              <a:t>Somente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nos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EUA,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há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550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mil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quilômetros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gasodutos,</a:t>
            </a:r>
            <a:r>
              <a:rPr sz="1800" spc="4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4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40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pode</a:t>
            </a:r>
            <a:r>
              <a:rPr sz="1800" spc="409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409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um </a:t>
            </a:r>
            <a:r>
              <a:rPr sz="1800" dirty="0">
                <a:latin typeface="Arial MT"/>
                <a:cs typeface="Arial MT"/>
              </a:rPr>
              <a:t>indicativo</a:t>
            </a:r>
            <a:r>
              <a:rPr sz="1800" spc="2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2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largo</a:t>
            </a:r>
            <a:r>
              <a:rPr sz="1800" spc="2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uso</a:t>
            </a:r>
            <a:r>
              <a:rPr sz="1800" spc="2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desse</a:t>
            </a:r>
            <a:r>
              <a:rPr sz="1800" spc="24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recurso </a:t>
            </a:r>
            <a:r>
              <a:rPr sz="1800" dirty="0">
                <a:latin typeface="Arial MT"/>
                <a:cs typeface="Arial MT"/>
              </a:rPr>
              <a:t>naquele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país.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7719" y="118871"/>
            <a:ext cx="3764279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3907" y="2677001"/>
            <a:ext cx="4044020" cy="39524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913" y="4037326"/>
            <a:ext cx="2084084" cy="24165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4786" y="291465"/>
            <a:ext cx="10565130" cy="534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CARVÃO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MINERAL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carvão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mineral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fundamental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Primeira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Revolução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Industrial,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ocorrida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Grã-</a:t>
            </a:r>
            <a:r>
              <a:rPr sz="1800" dirty="0">
                <a:latin typeface="Arial MT"/>
                <a:cs typeface="Arial MT"/>
              </a:rPr>
              <a:t>Bretanha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século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XVIII.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Ele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utilizado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fonte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energia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básica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desenvolvimento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dois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setores </a:t>
            </a:r>
            <a:r>
              <a:rPr sz="1800" dirty="0">
                <a:latin typeface="Arial MT"/>
                <a:cs typeface="Arial MT"/>
              </a:rPr>
              <a:t>industriais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importantes: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siderúrgico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têxtil.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Nos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países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industrializaram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2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séculos </a:t>
            </a:r>
            <a:r>
              <a:rPr sz="1800" dirty="0">
                <a:latin typeface="Arial MT"/>
                <a:cs typeface="Arial MT"/>
              </a:rPr>
              <a:t>XVIII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XIX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(Grã-</a:t>
            </a:r>
            <a:r>
              <a:rPr sz="1800" dirty="0">
                <a:latin typeface="Arial MT"/>
                <a:cs typeface="Arial MT"/>
              </a:rPr>
              <a:t>Bretanha,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Alemanha,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EUA),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concentrações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industriais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ocorreram próximas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áreas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extração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carbonífera.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termo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“carvão”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corresponde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grande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variedade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produtos.</a:t>
            </a:r>
            <a:endParaRPr sz="1800">
              <a:latin typeface="Arial MT"/>
              <a:cs typeface="Arial MT"/>
            </a:endParaRPr>
          </a:p>
          <a:p>
            <a:pPr marL="131445" marR="4671695" algn="just">
              <a:lnSpc>
                <a:spcPct val="100000"/>
              </a:lnSpc>
              <a:spcBef>
                <a:spcPts val="1914"/>
              </a:spcBef>
            </a:pPr>
            <a:r>
              <a:rPr sz="1800" dirty="0">
                <a:latin typeface="Arial MT"/>
                <a:cs typeface="Arial MT"/>
              </a:rPr>
              <a:t>Do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ponto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vista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geológico,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designa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qualquer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rocha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possua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alto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conteúdo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carbono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não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cristalizado, </a:t>
            </a:r>
            <a:r>
              <a:rPr sz="1800" dirty="0">
                <a:latin typeface="Arial MT"/>
                <a:cs typeface="Arial MT"/>
              </a:rPr>
              <a:t>formada</a:t>
            </a:r>
            <a:r>
              <a:rPr sz="1800" spc="1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18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sedimentação</a:t>
            </a:r>
            <a:r>
              <a:rPr sz="1800" spc="1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8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decomposição</a:t>
            </a:r>
            <a:r>
              <a:rPr sz="1800" spc="175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organismos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vegetais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(grandes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florestas)</a:t>
            </a:r>
            <a:r>
              <a:rPr sz="1800" spc="3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soterrados</a:t>
            </a:r>
            <a:r>
              <a:rPr sz="1800" spc="32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há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2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300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milhões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anos,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condições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5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baixa </a:t>
            </a:r>
            <a:r>
              <a:rPr sz="1800" dirty="0">
                <a:latin typeface="Arial MT"/>
                <a:cs typeface="Arial MT"/>
              </a:rPr>
              <a:t>quantidade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oxigênio.</a:t>
            </a:r>
            <a:endParaRPr sz="1800">
              <a:latin typeface="Arial MT"/>
              <a:cs typeface="Arial MT"/>
            </a:endParaRPr>
          </a:p>
          <a:p>
            <a:pPr marL="131445" marR="6870700" algn="just">
              <a:lnSpc>
                <a:spcPct val="100000"/>
              </a:lnSpc>
              <a:spcBef>
                <a:spcPts val="1055"/>
              </a:spcBef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poder</a:t>
            </a:r>
            <a:r>
              <a:rPr sz="1800" spc="2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calorífico,</a:t>
            </a:r>
            <a:r>
              <a:rPr sz="1800" spc="29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diretamente </a:t>
            </a:r>
            <a:r>
              <a:rPr sz="1800" dirty="0">
                <a:latin typeface="Arial MT"/>
                <a:cs typeface="Arial MT"/>
              </a:rPr>
              <a:t>relacionado</a:t>
            </a:r>
            <a:r>
              <a:rPr sz="1800" spc="24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24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quantidade</a:t>
            </a:r>
            <a:r>
              <a:rPr sz="1800" spc="245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carbono,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faz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carvão apresente-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quatro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tipos: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•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antracito.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•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hulha.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•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linhita.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•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spc="-10" dirty="0">
                <a:latin typeface="Arial MT"/>
                <a:cs typeface="Arial MT"/>
              </a:rPr>
              <a:t>turfa.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6155" y="1639822"/>
            <a:ext cx="7895844" cy="5091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1304" y="378333"/>
            <a:ext cx="6508750" cy="639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BIODIESEL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biodiesel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combustível</a:t>
            </a:r>
            <a:r>
              <a:rPr sz="1800" b="1" spc="4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renovável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biodegradável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fabricado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utilizado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carros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caminhões,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podendo </a:t>
            </a:r>
            <a:r>
              <a:rPr sz="1800" b="1" dirty="0">
                <a:latin typeface="Arial"/>
                <a:cs typeface="Arial"/>
              </a:rPr>
              <a:t>substituir,</a:t>
            </a:r>
            <a:r>
              <a:rPr sz="1800" b="1" spc="28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total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parcialmente,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2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óleo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diesel</a:t>
            </a:r>
            <a:r>
              <a:rPr sz="1800" b="1" spc="2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petróleo</a:t>
            </a:r>
            <a:r>
              <a:rPr sz="1800" spc="-10" dirty="0">
                <a:latin typeface="Arial MT"/>
                <a:cs typeface="Arial MT"/>
              </a:rPr>
              <a:t>.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produzido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óleos</a:t>
            </a:r>
            <a:r>
              <a:rPr sz="1800" spc="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vegetais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extraídos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spc="-3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diversas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matérias-</a:t>
            </a:r>
            <a:r>
              <a:rPr sz="1800" dirty="0">
                <a:latin typeface="Arial MT"/>
                <a:cs typeface="Arial MT"/>
              </a:rPr>
              <a:t>primas,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muitas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delas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existentes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Brasil,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palma,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mamona,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soja,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amendoim,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girassol,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outras,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considerado,</a:t>
            </a:r>
            <a:r>
              <a:rPr sz="1800" spc="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isso,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menos</a:t>
            </a:r>
            <a:r>
              <a:rPr sz="1800" spc="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poluente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ecologicamente correto.</a:t>
            </a:r>
            <a:endParaRPr sz="1800">
              <a:latin typeface="Arial MT"/>
              <a:cs typeface="Arial MT"/>
            </a:endParaRPr>
          </a:p>
          <a:p>
            <a:pPr marL="12700" marR="3040380" algn="just">
              <a:lnSpc>
                <a:spcPct val="100000"/>
              </a:lnSpc>
              <a:spcBef>
                <a:spcPts val="475"/>
              </a:spcBef>
            </a:pPr>
            <a:r>
              <a:rPr sz="1800" dirty="0">
                <a:latin typeface="Arial MT"/>
                <a:cs typeface="Arial MT"/>
              </a:rPr>
              <a:t>É</a:t>
            </a:r>
            <a:r>
              <a:rPr sz="1800" spc="29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285" dirty="0">
                <a:latin typeface="Arial MT"/>
                <a:cs typeface="Arial MT"/>
              </a:rPr>
              <a:t>   </a:t>
            </a:r>
            <a:r>
              <a:rPr sz="1800" b="1" dirty="0">
                <a:latin typeface="Arial"/>
                <a:cs typeface="Arial"/>
              </a:rPr>
              <a:t>energia</a:t>
            </a:r>
            <a:r>
              <a:rPr sz="1800" b="1" spc="290" dirty="0">
                <a:latin typeface="Arial"/>
                <a:cs typeface="Arial"/>
              </a:rPr>
              <a:t>   </a:t>
            </a:r>
            <a:r>
              <a:rPr sz="1800" b="1" spc="-10" dirty="0">
                <a:latin typeface="Arial"/>
                <a:cs typeface="Arial"/>
              </a:rPr>
              <a:t>renovável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produzida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 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enorme </a:t>
            </a:r>
            <a:r>
              <a:rPr sz="1800" dirty="0">
                <a:latin typeface="Arial MT"/>
                <a:cs typeface="Arial MT"/>
              </a:rPr>
              <a:t>variedade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oleaginosas.</a:t>
            </a:r>
            <a:endParaRPr sz="1800">
              <a:latin typeface="Arial MT"/>
              <a:cs typeface="Arial MT"/>
            </a:endParaRPr>
          </a:p>
          <a:p>
            <a:pPr marL="12700" marR="3038475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sua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obtenção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sua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queima </a:t>
            </a:r>
            <a:r>
              <a:rPr sz="1800" b="1" dirty="0">
                <a:latin typeface="Arial"/>
                <a:cs typeface="Arial"/>
              </a:rPr>
              <a:t>pouco</a:t>
            </a:r>
            <a:r>
              <a:rPr sz="1800" b="1" spc="305" dirty="0">
                <a:latin typeface="Arial"/>
                <a:cs typeface="Arial"/>
              </a:rPr>
              <a:t>   </a:t>
            </a:r>
            <a:r>
              <a:rPr sz="1800" b="1" dirty="0">
                <a:latin typeface="Arial"/>
                <a:cs typeface="Arial"/>
              </a:rPr>
              <a:t>contribuem</a:t>
            </a:r>
            <a:r>
              <a:rPr sz="1800" b="1" spc="305" dirty="0">
                <a:latin typeface="Arial"/>
                <a:cs typeface="Arial"/>
              </a:rPr>
              <a:t>  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310" dirty="0">
                <a:latin typeface="Arial MT"/>
                <a:cs typeface="Arial MT"/>
              </a:rPr>
              <a:t>   </a:t>
            </a:r>
            <a:r>
              <a:rPr sz="1800" spc="-50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aumento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emissões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CO2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atmosfera.</a:t>
            </a:r>
            <a:endParaRPr sz="1800">
              <a:latin typeface="Arial MT"/>
              <a:cs typeface="Arial MT"/>
            </a:endParaRPr>
          </a:p>
          <a:p>
            <a:pPr marL="12700" marR="303911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Maior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geração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empregos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setor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primário.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303911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Mas</a:t>
            </a:r>
            <a:r>
              <a:rPr sz="1800" spc="42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intensa</a:t>
            </a:r>
            <a:r>
              <a:rPr sz="1800" spc="434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produção</a:t>
            </a:r>
            <a:r>
              <a:rPr sz="1800" spc="434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matéria-</a:t>
            </a:r>
            <a:r>
              <a:rPr sz="1800" dirty="0">
                <a:latin typeface="Arial MT"/>
                <a:cs typeface="Arial MT"/>
              </a:rPr>
              <a:t>prima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vegetal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levar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esgotamento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solo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uma </a:t>
            </a:r>
            <a:r>
              <a:rPr sz="1800" spc="-10" dirty="0">
                <a:latin typeface="Arial MT"/>
                <a:cs typeface="Arial MT"/>
              </a:rPr>
              <a:t>desvantagem.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2116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 MT</vt:lpstr>
      <vt:lpstr>Calibri</vt:lpstr>
      <vt:lpstr>Tahoma</vt:lpstr>
      <vt:lpstr>Times New Roman</vt:lpstr>
      <vt:lpstr>Wingdings</vt:lpstr>
      <vt:lpstr>Office Theme</vt:lpstr>
      <vt:lpstr>FONTES DE ENERGIAS </vt:lpstr>
      <vt:lpstr>O que são fontes de energias?</vt:lpstr>
      <vt:lpstr>Apresentação do PowerPoint</vt:lpstr>
      <vt:lpstr>FONTES DE ENERGIAS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ENERGIA GEOTÉRMICA As centrais geotérmicas (de aproveitamento do calor da Terra) constituem mais uma fonte de energia.  A  principal  das  grandes  vantagens</vt:lpstr>
      <vt:lpstr>CONSUMO DE ENERGIA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Fontes de energias</dc:title>
  <dc:creator>Renan Dantas</dc:creator>
  <cp:lastModifiedBy>Coordenacao fund II e Ens. Médio</cp:lastModifiedBy>
  <cp:revision>1</cp:revision>
  <dcterms:created xsi:type="dcterms:W3CDTF">2024-09-23T23:47:33Z</dcterms:created>
  <dcterms:modified xsi:type="dcterms:W3CDTF">2024-10-04T16:04:32Z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2024-09-23T00:00:00Z</vt:filetime>
  </property>
  <property fmtid="{D5CDD505-2E9C-101B-9397-08002B2CF9AE}" pid="5" name="Producer">
    <vt:lpwstr>Microsoft® PowerPoint® LTSC</vt:lpwstr>
  </property>
</Properties>
</file>