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2" r:id="rId8"/>
    <p:sldId id="263" r:id="rId9"/>
    <p:sldId id="264" r:id="rId10"/>
    <p:sldId id="265" r:id="rId11"/>
    <p:sldId id="312" r:id="rId12"/>
    <p:sldId id="313" r:id="rId13"/>
    <p:sldId id="314" r:id="rId14"/>
    <p:sldId id="266" r:id="rId15"/>
    <p:sldId id="267" r:id="rId16"/>
    <p:sldId id="269" r:id="rId17"/>
    <p:sldId id="280" r:id="rId18"/>
    <p:sldId id="281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320" r:id="rId27"/>
    <p:sldId id="277" r:id="rId28"/>
    <p:sldId id="276" r:id="rId29"/>
    <p:sldId id="278" r:id="rId30"/>
    <p:sldId id="282" r:id="rId31"/>
    <p:sldId id="284" r:id="rId32"/>
    <p:sldId id="285" r:id="rId33"/>
    <p:sldId id="286" r:id="rId34"/>
    <p:sldId id="315" r:id="rId35"/>
    <p:sldId id="316" r:id="rId36"/>
    <p:sldId id="317" r:id="rId37"/>
    <p:sldId id="318" r:id="rId38"/>
    <p:sldId id="319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21" r:id="rId48"/>
    <p:sldId id="309" r:id="rId49"/>
    <p:sldId id="310" r:id="rId50"/>
    <p:sldId id="311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22" r:id="rId60"/>
    <p:sldId id="323" r:id="rId61"/>
  </p:sldIdLst>
  <p:sldSz cx="9144000" cy="6858000" type="screen4x3"/>
  <p:notesSz cx="6858000" cy="9144000"/>
  <p:defaultTextStyle>
    <a:defPPr>
      <a:defRPr lang="pt-B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1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93AB01-B29B-452C-BAC8-A9F9208450E2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para editar os estilos do texto mestre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Terceiro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nível</a:t>
            </a: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pt-BR" altLang="pt-BR" sz="1200" dirty="0">
                <a:latin typeface="Calibri" panose="020F0502020204030204" pitchFamily="34" charset="0"/>
              </a:rPr>
            </a:fld>
            <a:endParaRPr lang="pt-BR" altLang="pt-BR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10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253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458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662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867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277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482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686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3891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096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301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506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710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915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120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530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734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939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144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349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819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554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758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963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168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373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578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782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9011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9216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9421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9626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9830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035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pt-BR" dirty="0"/>
            </a:fld>
            <a:endParaRPr lang="en-US" altLang="pt-BR" dirty="0"/>
          </a:p>
        </p:txBody>
      </p:sp>
      <p:sp>
        <p:nvSpPr>
          <p:cNvPr id="102403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04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pt-BR" altLang="pt-B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pt-BR" dirty="0"/>
            </a:fld>
            <a:endParaRPr lang="en-US" altLang="pt-BR" dirty="0"/>
          </a:p>
        </p:txBody>
      </p:sp>
      <p:sp>
        <p:nvSpPr>
          <p:cNvPr id="104451" name="Rectangle 2"/>
          <p:cNvSpPr>
            <a:spLocks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4452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pt-BR" altLang="pt-B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650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854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059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264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46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469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229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674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878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08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2083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8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2288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2493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2698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2902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4340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6388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8436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0484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pt-BR" altLang="pt-BR" dirty="0"/>
            </a:fld>
            <a:endParaRPr lang="pt-BR" alt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  <a:p>
            <a:pPr lvl="1"/>
            <a:r>
              <a:rPr lang="pt-BR"/>
              <a:t>Segundo nível</a:t>
            </a:r>
            <a:endParaRPr lang="pt-BR"/>
          </a:p>
          <a:p>
            <a:pPr lvl="2"/>
            <a:r>
              <a:rPr lang="pt-BR"/>
              <a:t>Terceiro nível</a:t>
            </a:r>
            <a:endParaRPr lang="pt-BR"/>
          </a:p>
          <a:p>
            <a:pPr lvl="3"/>
            <a:r>
              <a:rPr lang="pt-BR"/>
              <a:t>Quarto nível</a:t>
            </a:r>
            <a:endParaRPr lang="pt-BR"/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pt-BR" altLang="pt-BR" dirty="0"/>
              <a:t>Clique para editar o estilo do título mestre</a:t>
            </a:r>
            <a:endParaRPr lang="pt-BR" altLang="pt-BR" dirty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pt-BR" altLang="pt-BR" dirty="0"/>
              <a:t>Clique para editar os estilos do texto mestre</a:t>
            </a:r>
            <a:endParaRPr lang="pt-BR" altLang="pt-BR" dirty="0"/>
          </a:p>
          <a:p>
            <a:pPr lvl="1"/>
            <a:r>
              <a:rPr lang="pt-BR" altLang="pt-BR" dirty="0"/>
              <a:t>Segundo nível</a:t>
            </a:r>
            <a:endParaRPr lang="pt-BR" altLang="pt-BR" dirty="0"/>
          </a:p>
          <a:p>
            <a:pPr lvl="2"/>
            <a:r>
              <a:rPr lang="pt-BR" altLang="pt-BR" dirty="0"/>
              <a:t>Terceiro nível</a:t>
            </a:r>
            <a:endParaRPr lang="pt-BR" altLang="pt-BR" dirty="0"/>
          </a:p>
          <a:p>
            <a:pPr lvl="3"/>
            <a:r>
              <a:rPr lang="pt-BR" altLang="pt-BR" dirty="0"/>
              <a:t>Quarto nível</a:t>
            </a:r>
            <a:endParaRPr lang="pt-BR" altLang="pt-BR" dirty="0"/>
          </a:p>
          <a:p>
            <a:pPr lvl="4"/>
            <a:r>
              <a:rPr lang="pt-BR" altLang="pt-BR" dirty="0"/>
              <a:t>Quinto nível</a:t>
            </a:r>
            <a:endParaRPr lang="pt-BR" alt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16B66-7FFE-4EF1-BB88-897824E0564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pt-BR" altLang="pt-BR" dirty="0"/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GIF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9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C:/Users/lalab/OneDrive/Desktop/http:/www.caradebiologia.com.br/ensinomedio/aulas/gifs/aula02_05.gif" TargetMode="External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36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1" Type="http://schemas.openxmlformats.org/officeDocument/2006/relationships/image" Target="../media/image36.GIF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0.jpeg"/><Relationship Id="rId1" Type="http://schemas.openxmlformats.org/officeDocument/2006/relationships/image" Target="../media/image36.GIF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1.jpeg"/><Relationship Id="rId1" Type="http://schemas.openxmlformats.org/officeDocument/2006/relationships/image" Target="../media/image36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GIF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2.jpeg"/><Relationship Id="rId1" Type="http://schemas.openxmlformats.org/officeDocument/2006/relationships/image" Target="../media/image3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3.jpeg"/><Relationship Id="rId1" Type="http://schemas.openxmlformats.org/officeDocument/2006/relationships/image" Target="../media/image36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GIF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jpeg"/><Relationship Id="rId1" Type="http://schemas.openxmlformats.org/officeDocument/2006/relationships/image" Target="../media/image36.GIF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5.jpeg"/><Relationship Id="rId1" Type="http://schemas.openxmlformats.org/officeDocument/2006/relationships/image" Target="../media/image36.GIF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6.jpeg"/><Relationship Id="rId1" Type="http://schemas.openxmlformats.org/officeDocument/2006/relationships/image" Target="../media/image36.GIF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GIF"/><Relationship Id="rId1" Type="http://schemas.openxmlformats.org/officeDocument/2006/relationships/image" Target="../media/image57.jpe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8.jpeg"/><Relationship Id="rId1" Type="http://schemas.openxmlformats.org/officeDocument/2006/relationships/image" Target="../media/image3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88"/>
            <a:ext cx="2071688" cy="5929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6" name="CaixaDeTexto 7"/>
          <p:cNvSpPr txBox="1"/>
          <p:nvPr/>
        </p:nvSpPr>
        <p:spPr>
          <a:xfrm>
            <a:off x="0" y="1000125"/>
            <a:ext cx="2071688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pt-BR" altLang="pt-BR" sz="1300" b="1" dirty="0"/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marL="342900" lvl="0" indent="-342900"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 dirty="0"/>
          </a:p>
          <a:p>
            <a:pPr marL="342900" lvl="0" indent="-342900"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 dirty="0"/>
          </a:p>
          <a:p>
            <a:pPr marL="342900" lvl="0" indent="-342900" eaLnBrk="1" hangingPunct="1">
              <a:spcBef>
                <a:spcPct val="0"/>
              </a:spcBef>
              <a:buFontTx/>
              <a:buAutoNum type="arabicPeriod"/>
            </a:pPr>
            <a:endParaRPr lang="pt-BR" altLang="pt-BR" sz="1800" dirty="0"/>
          </a:p>
        </p:txBody>
      </p:sp>
      <p:sp>
        <p:nvSpPr>
          <p:cNvPr id="3077" name="CaixaDeTexto 8"/>
          <p:cNvSpPr txBox="1"/>
          <p:nvPr/>
        </p:nvSpPr>
        <p:spPr>
          <a:xfrm>
            <a:off x="2214563" y="1143000"/>
            <a:ext cx="67865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3078" name="CaixaDeTexto 13"/>
          <p:cNvSpPr txBox="1"/>
          <p:nvPr/>
        </p:nvSpPr>
        <p:spPr>
          <a:xfrm>
            <a:off x="0" y="1143000"/>
            <a:ext cx="2071688" cy="2986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Mufferaw" pitchFamily="66" charset="0"/>
              </a:rPr>
              <a:t>Aula Programada</a:t>
            </a:r>
            <a:endParaRPr lang="pt-BR" altLang="pt-BR" sz="2400" b="1" dirty="0">
              <a:latin typeface="Mufferaw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pt-BR" altLang="pt-BR" sz="1400" b="1" dirty="0">
              <a:latin typeface="Mufferaw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Mufferaw" pitchFamily="66" charset="0"/>
              </a:rPr>
              <a:t>Biologia</a:t>
            </a:r>
            <a:endParaRPr lang="pt-BR" altLang="pt-BR" sz="2400" b="1" dirty="0"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Mufferaw" pitchFamily="66" charset="0"/>
              </a:rPr>
              <a:t>Tema:</a:t>
            </a:r>
            <a:endParaRPr lang="pt-BR" altLang="pt-BR" sz="2000" dirty="0"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  <a:latin typeface="Mufferaw" pitchFamily="66" charset="0"/>
              </a:rPr>
              <a:t>Ecologia</a:t>
            </a:r>
            <a:endParaRPr lang="pt-BR" altLang="pt-BR" sz="1800" dirty="0">
              <a:solidFill>
                <a:srgbClr val="FFFF00"/>
              </a:solidFill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Mufferaw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endParaRPr lang="pt-BR" altLang="pt-BR" sz="2000" dirty="0"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3080" name="Imagem 8" descr="e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1688" y="928688"/>
            <a:ext cx="2786062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Imagem 10" descr="e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5092700"/>
            <a:ext cx="2655887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Imagem 11" descr="e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928688"/>
            <a:ext cx="4286250" cy="284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Imagem 12" descr="e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3714750"/>
            <a:ext cx="3000375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Imagem 13" descr="e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88" y="3000375"/>
            <a:ext cx="4133850" cy="235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Imagem 14" descr="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5005388"/>
            <a:ext cx="2500312" cy="185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Imagem 15" descr="e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750" y="4929188"/>
            <a:ext cx="2000250" cy="1928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60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4) Exercícios sobre populações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5)  (UFRN) Entre os fatores que determinam a diminuição da densidade de uma população, podemos citar: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Mortalidade e longevidade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Imigração e Emigração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Mortalidade e Imigração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Imigração e Natalidade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Emigração e Mortalidade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6) (PUC-MG) Uma população de parasitas e seus hospedeiros estão em interação. Eliminando-se os parasitas, espera-se que a população de hospedeiros: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Cresça continuamente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Entre em declínio e depois permaneça em equilíbrio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Cresça até certo limite e depois permaneça em equilíbrio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Entre em equilíbri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o imediatamente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Entre em declínio imediatamente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8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71938" y="2500313"/>
            <a:ext cx="3143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e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214938" y="5786438"/>
            <a:ext cx="3143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c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555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88" y="1000125"/>
            <a:ext cx="8786813" cy="6908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4) Exercícios sobre populações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9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7)  (FCC) Para calcular a densidade de uma população é necessário conhecer o número de indivíduos que a compõe e: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sz="1600" kern="1200" cap="none" spc="0" normalizeH="0" baseline="0" noProof="0" dirty="0">
                <a:latin typeface="+mn-lt"/>
                <a:ea typeface="+mn-ea"/>
                <a:cs typeface="+mn-cs"/>
              </a:rPr>
              <a:t>O espaço que ocupa</a:t>
            </a:r>
            <a:endParaRPr kumimoji="0" lang="pt-BR" sz="16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sz="1600" kern="1200" cap="none" spc="0" normalizeH="0" baseline="0" noProof="0" dirty="0">
                <a:latin typeface="+mn-lt"/>
                <a:ea typeface="+mn-ea"/>
                <a:cs typeface="+mn-cs"/>
              </a:rPr>
              <a:t>A taxa de mortalidade</a:t>
            </a:r>
            <a:endParaRPr kumimoji="0" lang="pt-BR" sz="16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sz="1600" kern="1200" cap="none" spc="0" normalizeH="0" baseline="0" noProof="0" dirty="0">
                <a:latin typeface="+mn-lt"/>
                <a:ea typeface="+mn-ea"/>
                <a:cs typeface="+mn-cs"/>
              </a:rPr>
              <a:t>A taxa de natalidade</a:t>
            </a:r>
            <a:endParaRPr kumimoji="0" lang="pt-BR" sz="16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sz="1600" kern="1200" cap="none" spc="0" normalizeH="0" baseline="0" noProof="0" dirty="0">
                <a:latin typeface="+mn-lt"/>
                <a:ea typeface="+mn-ea"/>
                <a:cs typeface="+mn-cs"/>
              </a:rPr>
              <a:t>O número de indivíduos que migram</a:t>
            </a:r>
            <a:endParaRPr kumimoji="0" lang="pt-BR" sz="16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sz="1600" kern="1200" cap="none" spc="0" normalizeH="0" baseline="0" noProof="0" dirty="0">
                <a:latin typeface="+mn-lt"/>
                <a:ea typeface="+mn-ea"/>
                <a:cs typeface="+mn-cs"/>
              </a:rPr>
              <a:t>O número de indivíduos de outras populações da mesma região</a:t>
            </a:r>
            <a:endParaRPr kumimoji="0" lang="pt-BR" sz="16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8) 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grpSp>
        <p:nvGrpSpPr>
          <p:cNvPr id="23558" name="Grupo 18"/>
          <p:cNvGrpSpPr/>
          <p:nvPr/>
        </p:nvGrpSpPr>
        <p:grpSpPr>
          <a:xfrm>
            <a:off x="1143000" y="3929063"/>
            <a:ext cx="4144963" cy="1785937"/>
            <a:chOff x="1856562" y="3715545"/>
            <a:chExt cx="4144198" cy="1429555"/>
          </a:xfrm>
        </p:grpSpPr>
        <p:cxnSp>
          <p:nvCxnSpPr>
            <p:cNvPr id="7" name="Conector de seta reta 6"/>
            <p:cNvCxnSpPr/>
            <p:nvPr/>
          </p:nvCxnSpPr>
          <p:spPr>
            <a:xfrm rot="5400000" flipH="1" flipV="1">
              <a:off x="1143215" y="4428893"/>
              <a:ext cx="142828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/>
            <p:nvPr/>
          </p:nvCxnSpPr>
          <p:spPr>
            <a:xfrm>
              <a:off x="1858150" y="5143830"/>
              <a:ext cx="4142610" cy="1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>
              <a:endCxn id="13" idx="0"/>
            </p:cNvCxnSpPr>
            <p:nvPr/>
          </p:nvCxnSpPr>
          <p:spPr>
            <a:xfrm flipV="1">
              <a:off x="1858150" y="4139964"/>
              <a:ext cx="1142789" cy="1003866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Forma livre 12"/>
            <p:cNvSpPr/>
            <p:nvPr/>
          </p:nvSpPr>
          <p:spPr>
            <a:xfrm>
              <a:off x="3000939" y="4000185"/>
              <a:ext cx="2193520" cy="420607"/>
            </a:xfrm>
            <a:custGeom>
              <a:avLst/>
              <a:gdLst>
                <a:gd name="connsiteX0" fmla="*/ 0 w 2194560"/>
                <a:gd name="connsiteY0" fmla="*/ 199293 h 600222"/>
                <a:gd name="connsiteX1" fmla="*/ 112541 w 2194560"/>
                <a:gd name="connsiteY1" fmla="*/ 86752 h 600222"/>
                <a:gd name="connsiteX2" fmla="*/ 225083 w 2194560"/>
                <a:gd name="connsiteY2" fmla="*/ 325902 h 600222"/>
                <a:gd name="connsiteX3" fmla="*/ 407963 w 2194560"/>
                <a:gd name="connsiteY3" fmla="*/ 593188 h 600222"/>
                <a:gd name="connsiteX4" fmla="*/ 618978 w 2194560"/>
                <a:gd name="connsiteY4" fmla="*/ 283699 h 600222"/>
                <a:gd name="connsiteX5" fmla="*/ 703384 w 2194560"/>
                <a:gd name="connsiteY5" fmla="*/ 100819 h 600222"/>
                <a:gd name="connsiteX6" fmla="*/ 773723 w 2194560"/>
                <a:gd name="connsiteY6" fmla="*/ 72684 h 600222"/>
                <a:gd name="connsiteX7" fmla="*/ 956603 w 2194560"/>
                <a:gd name="connsiteY7" fmla="*/ 452512 h 600222"/>
                <a:gd name="connsiteX8" fmla="*/ 1111347 w 2194560"/>
                <a:gd name="connsiteY8" fmla="*/ 522850 h 600222"/>
                <a:gd name="connsiteX9" fmla="*/ 1308295 w 2194560"/>
                <a:gd name="connsiteY9" fmla="*/ 128955 h 600222"/>
                <a:gd name="connsiteX10" fmla="*/ 1392701 w 2194560"/>
                <a:gd name="connsiteY10" fmla="*/ 72684 h 600222"/>
                <a:gd name="connsiteX11" fmla="*/ 1589649 w 2194560"/>
                <a:gd name="connsiteY11" fmla="*/ 424376 h 600222"/>
                <a:gd name="connsiteX12" fmla="*/ 1702190 w 2194560"/>
                <a:gd name="connsiteY12" fmla="*/ 452512 h 600222"/>
                <a:gd name="connsiteX13" fmla="*/ 1842867 w 2194560"/>
                <a:gd name="connsiteY13" fmla="*/ 114887 h 600222"/>
                <a:gd name="connsiteX14" fmla="*/ 1941341 w 2194560"/>
                <a:gd name="connsiteY14" fmla="*/ 44548 h 600222"/>
                <a:gd name="connsiteX15" fmla="*/ 2194560 w 2194560"/>
                <a:gd name="connsiteY15" fmla="*/ 382173 h 60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4560" h="600222">
                  <a:moveTo>
                    <a:pt x="0" y="199293"/>
                  </a:moveTo>
                  <a:cubicBezTo>
                    <a:pt x="37513" y="132472"/>
                    <a:pt x="75027" y="65651"/>
                    <a:pt x="112541" y="86752"/>
                  </a:cubicBezTo>
                  <a:cubicBezTo>
                    <a:pt x="150055" y="107854"/>
                    <a:pt x="175846" y="241496"/>
                    <a:pt x="225083" y="325902"/>
                  </a:cubicBezTo>
                  <a:cubicBezTo>
                    <a:pt x="274320" y="410308"/>
                    <a:pt x="342314" y="600222"/>
                    <a:pt x="407963" y="593188"/>
                  </a:cubicBezTo>
                  <a:cubicBezTo>
                    <a:pt x="473612" y="586154"/>
                    <a:pt x="569741" y="365760"/>
                    <a:pt x="618978" y="283699"/>
                  </a:cubicBezTo>
                  <a:cubicBezTo>
                    <a:pt x="668215" y="201638"/>
                    <a:pt x="677593" y="135988"/>
                    <a:pt x="703384" y="100819"/>
                  </a:cubicBezTo>
                  <a:cubicBezTo>
                    <a:pt x="729175" y="65650"/>
                    <a:pt x="731520" y="14069"/>
                    <a:pt x="773723" y="72684"/>
                  </a:cubicBezTo>
                  <a:cubicBezTo>
                    <a:pt x="815926" y="131299"/>
                    <a:pt x="900332" y="377484"/>
                    <a:pt x="956603" y="452512"/>
                  </a:cubicBezTo>
                  <a:cubicBezTo>
                    <a:pt x="1012874" y="527540"/>
                    <a:pt x="1052732" y="576776"/>
                    <a:pt x="1111347" y="522850"/>
                  </a:cubicBezTo>
                  <a:cubicBezTo>
                    <a:pt x="1169962" y="468924"/>
                    <a:pt x="1261403" y="203982"/>
                    <a:pt x="1308295" y="128955"/>
                  </a:cubicBezTo>
                  <a:cubicBezTo>
                    <a:pt x="1355187" y="53928"/>
                    <a:pt x="1345809" y="23447"/>
                    <a:pt x="1392701" y="72684"/>
                  </a:cubicBezTo>
                  <a:cubicBezTo>
                    <a:pt x="1439593" y="121921"/>
                    <a:pt x="1538068" y="361071"/>
                    <a:pt x="1589649" y="424376"/>
                  </a:cubicBezTo>
                  <a:cubicBezTo>
                    <a:pt x="1641230" y="487681"/>
                    <a:pt x="1659987" y="504094"/>
                    <a:pt x="1702190" y="452512"/>
                  </a:cubicBezTo>
                  <a:cubicBezTo>
                    <a:pt x="1744393" y="400931"/>
                    <a:pt x="1803009" y="182881"/>
                    <a:pt x="1842867" y="114887"/>
                  </a:cubicBezTo>
                  <a:cubicBezTo>
                    <a:pt x="1882726" y="46893"/>
                    <a:pt x="1882726" y="0"/>
                    <a:pt x="1941341" y="44548"/>
                  </a:cubicBezTo>
                  <a:cubicBezTo>
                    <a:pt x="1999957" y="89096"/>
                    <a:pt x="2097258" y="235634"/>
                    <a:pt x="2194560" y="382173"/>
                  </a:cubicBezTo>
                </a:path>
              </a:pathLst>
            </a:cu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3559" name="CaixaDeTexto 15"/>
          <p:cNvSpPr txBox="1"/>
          <p:nvPr/>
        </p:nvSpPr>
        <p:spPr>
          <a:xfrm>
            <a:off x="714375" y="4071938"/>
            <a:ext cx="357188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80</a:t>
            </a:r>
            <a:endParaRPr lang="pt-BR" altLang="pt-BR" sz="12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70</a:t>
            </a:r>
            <a:endParaRPr lang="pt-BR" altLang="pt-BR" sz="12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60</a:t>
            </a:r>
            <a:endParaRPr lang="pt-BR" altLang="pt-BR" sz="12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50</a:t>
            </a:r>
            <a:endParaRPr lang="pt-BR" altLang="pt-BR" sz="12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40</a:t>
            </a:r>
            <a:endParaRPr lang="pt-BR" altLang="pt-BR" sz="12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30</a:t>
            </a:r>
            <a:endParaRPr lang="pt-BR" altLang="pt-BR" sz="12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20</a:t>
            </a:r>
            <a:endParaRPr lang="pt-BR" altLang="pt-BR" sz="12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10</a:t>
            </a:r>
            <a:endParaRPr lang="pt-BR" altLang="pt-BR" sz="1200" dirty="0">
              <a:latin typeface="Arial" panose="020B0604020202020204" pitchFamily="34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0</a:t>
            </a:r>
            <a:endParaRPr lang="pt-BR" altLang="pt-BR" sz="12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23560" name="CaixaDeTexto 19"/>
          <p:cNvSpPr txBox="1"/>
          <p:nvPr/>
        </p:nvSpPr>
        <p:spPr>
          <a:xfrm>
            <a:off x="1214438" y="5715000"/>
            <a:ext cx="40005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Arial" panose="020B0604020202020204" pitchFamily="34" charset="0"/>
              </a:rPr>
              <a:t>   1    2    3    4    5    6    7    8    9    10    11    12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57250" y="3500438"/>
            <a:ext cx="19288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Nº de indivíduos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em centenas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14500" y="6000750"/>
            <a:ext cx="27860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Tempo em meses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5214938" y="3365500"/>
            <a:ext cx="3929063" cy="349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sz="1700" kern="1200" cap="none" spc="0" normalizeH="0" baseline="0" noProof="0" dirty="0">
                <a:latin typeface="+mn-lt"/>
                <a:ea typeface="+mn-ea"/>
                <a:cs typeface="+mn-cs"/>
              </a:rPr>
              <a:t>O crescimento observado nos cinco primeiros meses sugere que se trata de uma população recente em ambiente favorável</a:t>
            </a:r>
            <a:endParaRPr kumimoji="0" lang="pt-BR" sz="17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sz="1700" kern="1200" cap="none" spc="0" normalizeH="0" baseline="0" noProof="0" dirty="0">
                <a:latin typeface="+mn-lt"/>
                <a:ea typeface="+mn-ea"/>
                <a:cs typeface="+mn-cs"/>
              </a:rPr>
              <a:t>As flutuações observadas sugerem que a população não atingiu o equilíbrio nos doze meses.</a:t>
            </a:r>
            <a:endParaRPr kumimoji="0" lang="pt-BR" sz="17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sz="1700" kern="1200" cap="none" spc="0" normalizeH="0" baseline="0" noProof="0" dirty="0">
                <a:latin typeface="+mn-lt"/>
                <a:ea typeface="+mn-ea"/>
                <a:cs typeface="+mn-cs"/>
              </a:rPr>
              <a:t>A variação da população observada entre 6 e 7 pode ser devida a um aumento da taxa de imigração</a:t>
            </a:r>
            <a:endParaRPr kumimoji="0" lang="pt-BR" sz="17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sz="1700" kern="1200" cap="none" spc="0" normalizeH="0" baseline="0" noProof="0" dirty="0">
                <a:latin typeface="+mn-lt"/>
                <a:ea typeface="+mn-ea"/>
                <a:cs typeface="+mn-cs"/>
              </a:rPr>
              <a:t>A competição por espaço pode explicar a variação da população entre 5 e 6.</a:t>
            </a:r>
            <a:endParaRPr kumimoji="0" lang="pt-BR" sz="17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786063" y="3571875"/>
            <a:ext cx="25003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pt-BR" sz="1600" b="1" kern="1200" cap="none" spc="0" normalizeH="0" baseline="0" noProof="0" dirty="0">
                <a:latin typeface="+mn-lt"/>
                <a:ea typeface="+mn-ea"/>
                <a:cs typeface="+mn-cs"/>
              </a:rPr>
              <a:t>Qual alternativa errada?</a:t>
            </a:r>
            <a:endParaRPr kumimoji="0" lang="pt-BR" sz="1600" b="1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429125" y="1928813"/>
            <a:ext cx="3143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a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571625" y="6488113"/>
            <a:ext cx="3143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b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60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A interação dos diversos organismos que constituem uma comunidade biológica são genericamente denominadas 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relações ecológicas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, e costumam ser classificadas pelos biólogos em intra-específicas, interespecíficas, harmônicas e desarmônicas.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a) Relações intra-específicas: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São as que se estabelecem entre indivíduos de uma mesma espécie.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b) Relações interespecíficas: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São as que se estabelecem entre indivíduos de espécies diferentes.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c) Relações harmônicas: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Pelo menos uma das espécies se beneficia e não há prejuízo para nenhuma das partes associadas.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d) Relações desarmônicas: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Uma ou ambas as espécies são prejudicadas.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604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344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2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357188" y="1785938"/>
          <a:ext cx="8429625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9875"/>
                <a:gridCol w="2476498"/>
                <a:gridCol w="3143252"/>
              </a:tblGrid>
              <a:tr h="401839">
                <a:tc rowSpan="2"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Relações Harmônicas</a:t>
                      </a:r>
                      <a:endParaRPr lang="pt-BR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Intra-Específica</a:t>
                      </a:r>
                      <a:endParaRPr lang="pt-BR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Colônias</a:t>
                      </a:r>
                      <a:endParaRPr lang="pt-BR" dirty="0"/>
                    </a:p>
                    <a:p>
                      <a:pPr algn="ctr"/>
                      <a:r>
                        <a:rPr lang="pt-BR" dirty="0"/>
                        <a:t>Sociedades</a:t>
                      </a:r>
                      <a:endParaRPr lang="pt-BR" dirty="0"/>
                    </a:p>
                  </a:txBody>
                  <a:tcPr marL="91439" marR="91439"/>
                </a:tc>
              </a:tr>
              <a:tr h="401839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Interespecífica</a:t>
                      </a:r>
                      <a:endParaRPr lang="pt-BR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Mutualismo</a:t>
                      </a:r>
                      <a:endParaRPr lang="pt-BR" dirty="0"/>
                    </a:p>
                    <a:p>
                      <a:pPr algn="ctr"/>
                      <a:r>
                        <a:rPr lang="pt-BR" dirty="0" err="1"/>
                        <a:t>Protocooperação</a:t>
                      </a:r>
                      <a:endParaRPr lang="pt-BR" dirty="0"/>
                    </a:p>
                    <a:p>
                      <a:pPr algn="ctr"/>
                      <a:r>
                        <a:rPr lang="pt-BR" dirty="0"/>
                        <a:t>Comensalismo</a:t>
                      </a:r>
                      <a:endParaRPr lang="pt-BR" dirty="0"/>
                    </a:p>
                  </a:txBody>
                  <a:tcPr marL="91439" marR="91439"/>
                </a:tc>
              </a:tr>
              <a:tr h="401839">
                <a:tc rowSpan="2">
                  <a:txBody>
                    <a:bodyPr/>
                    <a:lstStyle/>
                    <a:p>
                      <a:pPr algn="ctr"/>
                      <a:endParaRPr lang="pt-BR" b="1" dirty="0"/>
                    </a:p>
                    <a:p>
                      <a:pPr algn="ctr"/>
                      <a:endParaRPr lang="pt-BR" b="1" dirty="0"/>
                    </a:p>
                    <a:p>
                      <a:pPr algn="ctr"/>
                      <a:endParaRPr lang="pt-BR" b="1" dirty="0"/>
                    </a:p>
                    <a:p>
                      <a:pPr algn="ctr"/>
                      <a:r>
                        <a:rPr lang="pt-BR" b="1" dirty="0"/>
                        <a:t>Relações Desarmônicas</a:t>
                      </a:r>
                      <a:endParaRPr lang="pt-BR" b="1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Intra-Específica</a:t>
                      </a:r>
                      <a:endParaRPr lang="pt-BR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Competição</a:t>
                      </a:r>
                      <a:r>
                        <a:rPr lang="pt-BR" baseline="0" dirty="0"/>
                        <a:t> intra-específica</a:t>
                      </a:r>
                      <a:endParaRPr lang="pt-BR" baseline="0" dirty="0"/>
                    </a:p>
                    <a:p>
                      <a:pPr algn="ctr"/>
                      <a:r>
                        <a:rPr lang="pt-BR" baseline="0" dirty="0"/>
                        <a:t>Canibalismo</a:t>
                      </a:r>
                      <a:endParaRPr lang="pt-BR" dirty="0"/>
                    </a:p>
                  </a:txBody>
                  <a:tcPr marL="91439" marR="91439"/>
                </a:tc>
              </a:tr>
              <a:tr h="401839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  <a:p>
                      <a:pPr algn="ctr"/>
                      <a:endParaRPr lang="pt-BR" dirty="0"/>
                    </a:p>
                    <a:p>
                      <a:pPr algn="ctr"/>
                      <a:r>
                        <a:rPr lang="pt-BR" dirty="0"/>
                        <a:t>Interespecífica</a:t>
                      </a:r>
                      <a:endParaRPr lang="pt-BR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Competição interespecífica</a:t>
                      </a:r>
                      <a:endParaRPr lang="pt-BR" dirty="0"/>
                    </a:p>
                    <a:p>
                      <a:pPr algn="ctr"/>
                      <a:r>
                        <a:rPr lang="pt-BR" dirty="0" err="1"/>
                        <a:t>Predatismo</a:t>
                      </a:r>
                      <a:endParaRPr lang="pt-BR" dirty="0"/>
                    </a:p>
                    <a:p>
                      <a:pPr algn="ctr"/>
                      <a:r>
                        <a:rPr lang="pt-BR" dirty="0"/>
                        <a:t>Parasitismo</a:t>
                      </a:r>
                      <a:endParaRPr lang="pt-BR" dirty="0"/>
                    </a:p>
                    <a:p>
                      <a:pPr algn="ctr"/>
                      <a:r>
                        <a:rPr lang="pt-BR" dirty="0" err="1"/>
                        <a:t>Amensalismo</a:t>
                      </a:r>
                      <a:endParaRPr lang="pt-BR" dirty="0"/>
                    </a:p>
                    <a:p>
                      <a:pPr algn="ctr"/>
                      <a:r>
                        <a:rPr lang="pt-BR" dirty="0" err="1"/>
                        <a:t>Esclavagismo</a:t>
                      </a:r>
                      <a:endParaRPr lang="pt-BR" dirty="0"/>
                    </a:p>
                  </a:txBody>
                  <a:tcPr marL="91439" marR="91439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32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a) Relações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Intra-específicas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 Harmônicas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I) Colônia: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São associações entre indivíduos da mesma espécie, unidos fisicamente entre si, podendo ou não ocorrer divisão de trabalho.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	Ex: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Corais, bactérias (estreptococos), caravela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II) Sociedade: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São associações entre indivíduos da mesma espécie, organizados de modo cooperativo e 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não ligados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 anatomicamente.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	Ex: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 sociedade dos insetos: abelhas, formigas, vespas.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	Obs.: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Na sociedade das abelhas as funções dos indivíduos são bem definidas, 	havendo três castas sociais: rainha, zangão e operárias.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	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Video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 sociedade das abelhas ou formigas???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748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a) Relações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Intra-específicas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 Harmônicas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I) Colônia: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796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33798" name="Espaço Reservado para Conteúdo 3" descr="e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4563" y="2046288"/>
            <a:ext cx="6215062" cy="4811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a) Relações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Intra-específicas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 Harmônicas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II) Sociedade: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Abelhas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4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35846" name="Imagem 6" descr="e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8688" y="2786063"/>
            <a:ext cx="3571875" cy="327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Imagem 8" descr="e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1143000"/>
            <a:ext cx="35433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Imagem 9" descr="e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4133850"/>
            <a:ext cx="3505200" cy="2724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a) Relações Interespecíficas Harmônicas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I) Mutualismo: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É a associação entre indivíduos de espécies diferentes, necessária à sobrevivência dos participantes e que beneficia ambos.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Ex: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Líquens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(associação entre algas ou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cianobactérias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fungos)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pt-BR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Bacteriorriza</a:t>
            </a:r>
            <a:r>
              <a:rPr kumimoji="0" lang="pt-BR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Associação formada por bactérias do gênero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Rhizobium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 raízes de leguminosas, como o feijão.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Herbívoros e Protozoários.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2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37894" name="Imagem 5" descr="e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7688" y="3786188"/>
            <a:ext cx="3786187" cy="2887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a) Relações Interespecíficas Harmônicas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II)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Protocooperação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É a associação entre indivíduos de espécies diferentes em que ambos se beneficiam, mas a existência não é obrigatória.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Ex: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Paguro e anêmonas do mar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Cervo e pássaro anu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Pássaro palito e jacaré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Insetos polinizadores e angiospermas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0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39942" name="Imagem 5" descr="e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0" y="3286125"/>
            <a:ext cx="3929063" cy="3087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32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a) Relações Interespecíficas Harmônicas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III) Comensalismo: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É a associação entre espécies diferentes, na qual uma espécie é beneficiada sem causar prejuízo ou benefício a outra.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Comensalismo típico: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Relação em que uma espécie se alimenta de restos alimentares de outra, sem prejudicá-la. Ex: Abutres, que aproveitam restos das presas dos leões.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Inquilinismo: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Relação ecológica em que uma espécie </a:t>
            </a: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inquilina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 vive sobre ou no interior de uma espécie hospedeira, sem prejudicá-la. Nos vegetais essa associação recebe o nome de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epifitismo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. Ex: Bromélias.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Forésia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Relação na qual uma espécie usa a outra como meio de transporte. Ex: Tubarão e rêmoras.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988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3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75" y="1071563"/>
            <a:ext cx="8786813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AutoNum type="arabicParenR"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Conceitos Básicos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rabicParenR"/>
              <a:defRPr/>
            </a:pPr>
            <a:endParaRPr kumimoji="0" lang="pt-BR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Indivíduo: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Exemplar de uma espécie qualquer que constitui uma unidade distinta.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Espécie: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Conjunto de indivíduos muito semelhantes entre si e aos seus ancestrais que se entrecruzam, naturalmente, produzindo descendentes férteis.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População: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Conjunto de indivíduos da mesma espécie que ocupam uma determinada área, num determinado período de tempo.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Comunidade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 ou biocenose: conjunto de populações diferentes que coexistem em determinada região, interagindo direta ou indiretamente umas com as outras.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Ecossistema: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Conjunto formado pela comunidade (meio biótico) e o ambiente físico (meio abiótico). Ex: Lagoa, Deserto, Floresta, etc.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Biosfera: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Conjunto de todos os ecossistemas do planeta; corresponde à porção da Terra onde existe vida.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72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Relações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Intra-específicas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 desarmônicas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I) Competição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Intra-específica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Ocorre entre indivíduos da mesma espécie, e é motivada por disputas por território, alimento e companheiro sexual.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800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Obs.: A competição é um fator que regula o tamanho da população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II) Canibalismo: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Relação na qual um organismo se alimenta de outro da mesma espécie.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Ex: Louva-Deus; Aranha viúva negra.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036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4038" name="Imagem 5" descr="e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1750" y="3286125"/>
            <a:ext cx="3571875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694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Relações Interespecíficas desarmônicas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I) Competição Interespecífica: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Ocorre entre indivíduos de espécies diferentes. Geralmente ocorre quando duas espécies apresentam sobreposição de nichos ecológicos.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800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Obs.: A disputa pelo mesmo recurso ambiental é um importante fator no controle do tamanho das populações.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Obs2.: Quando uma competição é muito severa uma das espécies pode ser eliminada (extinta) ou obrigada a emigrar.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Obs3.: A introdução de espécies exóticas têm causado graves impactos ambientais devido ao fato dessas espécies competirem pelos mesmos recurso que espécies nativas.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084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6216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Relações Interespecíficas desarmônicas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I) Competição Interespecífica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8132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813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27563" y="1285875"/>
            <a:ext cx="4087812" cy="5286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60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Relações Interespecíficas desarmônicas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II)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Predatismo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Ocorre quando organismo predadores matam indivíduos da população de presas para deles se alimentarem.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Ex: Leões e girafas.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Obs.: A relação </a:t>
            </a: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presa-predador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 pode ser um fator regulador da densidade populacional de ambos.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80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rot="5400000" flipH="1" flipV="1">
            <a:off x="1535906" y="5107781"/>
            <a:ext cx="22145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643188" y="6215063"/>
            <a:ext cx="52149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Forma livre 14"/>
          <p:cNvSpPr/>
          <p:nvPr/>
        </p:nvSpPr>
        <p:spPr>
          <a:xfrm>
            <a:off x="2714625" y="4429125"/>
            <a:ext cx="3929063" cy="1362075"/>
          </a:xfrm>
          <a:custGeom>
            <a:avLst/>
            <a:gdLst>
              <a:gd name="connsiteX0" fmla="*/ 0 w 3709115"/>
              <a:gd name="connsiteY0" fmla="*/ 1307206 h 1360867"/>
              <a:gd name="connsiteX1" fmla="*/ 128789 w 3709115"/>
              <a:gd name="connsiteY1" fmla="*/ 1307206 h 1360867"/>
              <a:gd name="connsiteX2" fmla="*/ 631065 w 3709115"/>
              <a:gd name="connsiteY2" fmla="*/ 1294327 h 1360867"/>
              <a:gd name="connsiteX3" fmla="*/ 1017431 w 3709115"/>
              <a:gd name="connsiteY3" fmla="*/ 1062507 h 1360867"/>
              <a:gd name="connsiteX4" fmla="*/ 1455313 w 3709115"/>
              <a:gd name="connsiteY4" fmla="*/ 418563 h 1360867"/>
              <a:gd name="connsiteX5" fmla="*/ 1738648 w 3709115"/>
              <a:gd name="connsiteY5" fmla="*/ 96592 h 1360867"/>
              <a:gd name="connsiteX6" fmla="*/ 2189408 w 3709115"/>
              <a:gd name="connsiteY6" fmla="*/ 6439 h 1360867"/>
              <a:gd name="connsiteX7" fmla="*/ 2524259 w 3709115"/>
              <a:gd name="connsiteY7" fmla="*/ 135228 h 1360867"/>
              <a:gd name="connsiteX8" fmla="*/ 2756079 w 3709115"/>
              <a:gd name="connsiteY8" fmla="*/ 431442 h 1360867"/>
              <a:gd name="connsiteX9" fmla="*/ 3155324 w 3709115"/>
              <a:gd name="connsiteY9" fmla="*/ 1165538 h 1360867"/>
              <a:gd name="connsiteX10" fmla="*/ 3503053 w 3709115"/>
              <a:gd name="connsiteY10" fmla="*/ 1332963 h 1360867"/>
              <a:gd name="connsiteX11" fmla="*/ 3709115 w 3709115"/>
              <a:gd name="connsiteY11" fmla="*/ 1332963 h 13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09115" h="1360867">
                <a:moveTo>
                  <a:pt x="0" y="1307206"/>
                </a:moveTo>
                <a:cubicBezTo>
                  <a:pt x="11806" y="1308279"/>
                  <a:pt x="128789" y="1307206"/>
                  <a:pt x="128789" y="1307206"/>
                </a:cubicBezTo>
                <a:cubicBezTo>
                  <a:pt x="233966" y="1305060"/>
                  <a:pt x="482958" y="1335110"/>
                  <a:pt x="631065" y="1294327"/>
                </a:cubicBezTo>
                <a:cubicBezTo>
                  <a:pt x="779172" y="1253544"/>
                  <a:pt x="880056" y="1208468"/>
                  <a:pt x="1017431" y="1062507"/>
                </a:cubicBezTo>
                <a:cubicBezTo>
                  <a:pt x="1154806" y="916546"/>
                  <a:pt x="1335110" y="579549"/>
                  <a:pt x="1455313" y="418563"/>
                </a:cubicBezTo>
                <a:cubicBezTo>
                  <a:pt x="1575516" y="257577"/>
                  <a:pt x="1616299" y="165279"/>
                  <a:pt x="1738648" y="96592"/>
                </a:cubicBezTo>
                <a:cubicBezTo>
                  <a:pt x="1860997" y="27905"/>
                  <a:pt x="2058473" y="0"/>
                  <a:pt x="2189408" y="6439"/>
                </a:cubicBezTo>
                <a:cubicBezTo>
                  <a:pt x="2320343" y="12878"/>
                  <a:pt x="2429814" y="64394"/>
                  <a:pt x="2524259" y="135228"/>
                </a:cubicBezTo>
                <a:cubicBezTo>
                  <a:pt x="2618704" y="206062"/>
                  <a:pt x="2650902" y="259724"/>
                  <a:pt x="2756079" y="431442"/>
                </a:cubicBezTo>
                <a:cubicBezTo>
                  <a:pt x="2861257" y="603160"/>
                  <a:pt x="3030828" y="1015285"/>
                  <a:pt x="3155324" y="1165538"/>
                </a:cubicBezTo>
                <a:cubicBezTo>
                  <a:pt x="3279820" y="1315792"/>
                  <a:pt x="3410754" y="1305059"/>
                  <a:pt x="3503053" y="1332963"/>
                </a:cubicBezTo>
                <a:cubicBezTo>
                  <a:pt x="3595352" y="1360867"/>
                  <a:pt x="3652233" y="1346915"/>
                  <a:pt x="3709115" y="1332963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3214688" y="4572000"/>
            <a:ext cx="3571875" cy="1643063"/>
          </a:xfrm>
          <a:custGeom>
            <a:avLst/>
            <a:gdLst>
              <a:gd name="connsiteX0" fmla="*/ 0 w 3734874"/>
              <a:gd name="connsiteY0" fmla="*/ 1882462 h 1891048"/>
              <a:gd name="connsiteX1" fmla="*/ 167426 w 3734874"/>
              <a:gd name="connsiteY1" fmla="*/ 1805189 h 1891048"/>
              <a:gd name="connsiteX2" fmla="*/ 862885 w 3734874"/>
              <a:gd name="connsiteY2" fmla="*/ 1367307 h 1891048"/>
              <a:gd name="connsiteX3" fmla="*/ 1287888 w 3734874"/>
              <a:gd name="connsiteY3" fmla="*/ 916546 h 1891048"/>
              <a:gd name="connsiteX4" fmla="*/ 1777285 w 3734874"/>
              <a:gd name="connsiteY4" fmla="*/ 208208 h 1891048"/>
              <a:gd name="connsiteX5" fmla="*/ 2060620 w 3734874"/>
              <a:gd name="connsiteY5" fmla="*/ 40783 h 1891048"/>
              <a:gd name="connsiteX6" fmla="*/ 2395471 w 3734874"/>
              <a:gd name="connsiteY6" fmla="*/ 15025 h 1891048"/>
              <a:gd name="connsiteX7" fmla="*/ 2717443 w 3734874"/>
              <a:gd name="connsiteY7" fmla="*/ 130935 h 1891048"/>
              <a:gd name="connsiteX8" fmla="*/ 3000778 w 3734874"/>
              <a:gd name="connsiteY8" fmla="*/ 478665 h 1891048"/>
              <a:gd name="connsiteX9" fmla="*/ 3425781 w 3734874"/>
              <a:gd name="connsiteY9" fmla="*/ 1328670 h 1891048"/>
              <a:gd name="connsiteX10" fmla="*/ 3734874 w 3734874"/>
              <a:gd name="connsiteY10" fmla="*/ 1547611 h 18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4874" h="1891048">
                <a:moveTo>
                  <a:pt x="0" y="1882462"/>
                </a:moveTo>
                <a:cubicBezTo>
                  <a:pt x="11806" y="1886755"/>
                  <a:pt x="23612" y="1891048"/>
                  <a:pt x="167426" y="1805189"/>
                </a:cubicBezTo>
                <a:cubicBezTo>
                  <a:pt x="311240" y="1719330"/>
                  <a:pt x="676141" y="1515414"/>
                  <a:pt x="862885" y="1367307"/>
                </a:cubicBezTo>
                <a:cubicBezTo>
                  <a:pt x="1049629" y="1219200"/>
                  <a:pt x="1135488" y="1109729"/>
                  <a:pt x="1287888" y="916546"/>
                </a:cubicBezTo>
                <a:cubicBezTo>
                  <a:pt x="1440288" y="723363"/>
                  <a:pt x="1648496" y="354168"/>
                  <a:pt x="1777285" y="208208"/>
                </a:cubicBezTo>
                <a:cubicBezTo>
                  <a:pt x="1906074" y="62248"/>
                  <a:pt x="1957589" y="72980"/>
                  <a:pt x="2060620" y="40783"/>
                </a:cubicBezTo>
                <a:cubicBezTo>
                  <a:pt x="2163651" y="8586"/>
                  <a:pt x="2286001" y="0"/>
                  <a:pt x="2395471" y="15025"/>
                </a:cubicBezTo>
                <a:cubicBezTo>
                  <a:pt x="2504941" y="30050"/>
                  <a:pt x="2616559" y="53662"/>
                  <a:pt x="2717443" y="130935"/>
                </a:cubicBezTo>
                <a:cubicBezTo>
                  <a:pt x="2818328" y="208208"/>
                  <a:pt x="2882722" y="279043"/>
                  <a:pt x="3000778" y="478665"/>
                </a:cubicBezTo>
                <a:cubicBezTo>
                  <a:pt x="3118834" y="678287"/>
                  <a:pt x="3303432" y="1150512"/>
                  <a:pt x="3425781" y="1328670"/>
                </a:cubicBezTo>
                <a:cubicBezTo>
                  <a:pt x="3548130" y="1506828"/>
                  <a:pt x="3641502" y="1527219"/>
                  <a:pt x="3734874" y="154761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143375" y="4071938"/>
            <a:ext cx="857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Presa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715000" y="4429125"/>
            <a:ext cx="12144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Predador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8625" y="4214813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Nº de indivíduos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786438" y="6286500"/>
            <a:ext cx="20002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r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Tempo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Relações Interespecíficas desarmônicas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II)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Predatismo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: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8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2230" name="Imagem 13" descr="e2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2786063"/>
            <a:ext cx="3643313" cy="345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1" name="Imagem 16" descr="e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3" y="1428750"/>
            <a:ext cx="3724275" cy="2124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Imagem 21" descr="e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86188"/>
            <a:ext cx="4183063" cy="2770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1046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Relações Interespecíficas desarmônicas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III) Parasitismo: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Relação na qual uma das espécies, o parasita, obtêm nutrientes e moradia no corpo de indivíduos vivos da espécie hospedeira.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u="sng" kern="1200" cap="none" spc="0" normalizeH="0" baseline="0" noProof="0" dirty="0" err="1">
                <a:latin typeface="+mn-lt"/>
                <a:ea typeface="+mn-ea"/>
                <a:cs typeface="+mn-cs"/>
              </a:rPr>
              <a:t>Endoparasitismo</a:t>
            </a:r>
            <a:r>
              <a:rPr kumimoji="0" lang="pt-BR" u="sng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O parasita vive no interior do corpo do hospedeiro.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Ex: Protozoários flagelados e cupim. 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u="sng" kern="1200" cap="none" spc="0" normalizeH="0" baseline="0" noProof="0" dirty="0" err="1">
                <a:latin typeface="+mn-lt"/>
                <a:ea typeface="+mn-ea"/>
                <a:cs typeface="+mn-cs"/>
              </a:rPr>
              <a:t>Ectoparasitismo</a:t>
            </a:r>
            <a:r>
              <a:rPr kumimoji="0" lang="pt-BR" u="sng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Quando o parasita vive na superfície do hospedeiro.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Ex: Piolho e homem.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u="sng" kern="1200" cap="none" spc="0" normalizeH="0" baseline="0" noProof="0" dirty="0">
                <a:latin typeface="+mn-lt"/>
                <a:ea typeface="+mn-ea"/>
                <a:cs typeface="+mn-cs"/>
              </a:rPr>
              <a:t>Holoparasita: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Planta parasita que obtém seiva bruta e elaborada as custas da planta hospedeira. Ex: Cipó-chumbo.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u="sng" kern="1200" cap="none" spc="0" normalizeH="0" baseline="0" noProof="0" dirty="0">
                <a:latin typeface="+mn-lt"/>
                <a:ea typeface="+mn-ea"/>
                <a:cs typeface="+mn-cs"/>
              </a:rPr>
              <a:t>Hemiparasita: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Planta parasita que obtém somente seiva bruta as custas  da planta hospedeira. Ex: Erva de passarinho.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Obs.: O parasitismo pode ser um fator regulador do tamanho de uma população.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Obs2.: Geralmente os parasitas não matam os hospedeiros, pois dependem destes para sobreviverem.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276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640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Relações Interespecíficas desarmônicas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III) Parasitismo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6324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6326" name="Picture 7" descr="hausto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" y="4286250"/>
            <a:ext cx="2786063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5" descr="CIPO%20CHUMB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4286250"/>
            <a:ext cx="2776538" cy="208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Imagem 9" descr="e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2071688"/>
            <a:ext cx="2571750" cy="2046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Imagem 10" descr="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1643063"/>
            <a:ext cx="3663950" cy="2147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CaixaDeTexto 11"/>
          <p:cNvSpPr txBox="1"/>
          <p:nvPr/>
        </p:nvSpPr>
        <p:spPr>
          <a:xfrm>
            <a:off x="357188" y="6357938"/>
            <a:ext cx="25717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Erva-de-passarinho</a:t>
            </a:r>
            <a:endParaRPr lang="pt-BR" altLang="pt-BR" sz="1600" dirty="0">
              <a:latin typeface="Arial" panose="020B0604020202020204" pitchFamily="34" charset="0"/>
            </a:endParaRPr>
          </a:p>
        </p:txBody>
      </p:sp>
      <p:sp>
        <p:nvSpPr>
          <p:cNvPr id="56331" name="CaixaDeTexto 12"/>
          <p:cNvSpPr txBox="1"/>
          <p:nvPr/>
        </p:nvSpPr>
        <p:spPr>
          <a:xfrm>
            <a:off x="3357563" y="6357938"/>
            <a:ext cx="2571750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Cipó chumbo</a:t>
            </a:r>
            <a:endParaRPr lang="pt-BR" altLang="pt-BR" sz="1600" dirty="0">
              <a:latin typeface="Arial" panose="020B0604020202020204" pitchFamily="34" charset="0"/>
            </a:endParaRPr>
          </a:p>
        </p:txBody>
      </p:sp>
      <p:pic>
        <p:nvPicPr>
          <p:cNvPr id="56332" name="Picture 9" descr="Photo of anopheles mosquit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143375"/>
            <a:ext cx="262255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CaixaDeTexto 12"/>
          <p:cNvSpPr txBox="1"/>
          <p:nvPr/>
        </p:nvSpPr>
        <p:spPr>
          <a:xfrm>
            <a:off x="6786563" y="5857875"/>
            <a:ext cx="16430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Pernilongo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677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Relações Interespecíficas desarmônicas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IV)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Amensalismo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Também chamado de antibiose, uma espécie denominada inibidora libera substâncias que impedem o crescimento e a reprodução de outra denominada amensal.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Ex: Algas </a:t>
            </a: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pirrófitas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 e animais marinhos (Maré vermelha).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2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8374" name="Imagem 5" descr="e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6375" y="3429000"/>
            <a:ext cx="2643188" cy="3254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5" name="Imagem 6" descr="d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3714750"/>
            <a:ext cx="1571625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6" name="Imagem 8" descr="din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643313"/>
            <a:ext cx="990600" cy="1643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1285875" y="5429250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Algas </a:t>
            </a: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Pirrófitas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32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Relações Interespecíficas desarmônicas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V)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Esclavagismo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Uma espécie se beneficia do trabalho de outra.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Ex: Chupim.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Essa espécie de pássaro bota seus ovos no ninho de outras espécies, que passa a chocá-los até a eclosão.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20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60422" name="Picture 6" descr="chupi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9063" y="3786188"/>
            <a:ext cx="1714500" cy="25892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883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Formas especiais de adaptação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Camuflagem: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Forma de adaptação na qual um organismo se parece com o ambiente, confundindo-se com ele na cor e/ou na forma.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   Mimetismo: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Forma de adaptação na qual uma espécie se beneficia por assemelhar-se a outras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68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62470" name="Imagem 10" descr="e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00" y="2714625"/>
            <a:ext cx="2928938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1" name="Imagem 12" descr="e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3" y="4910138"/>
            <a:ext cx="2857500" cy="1947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1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75" y="1071563"/>
            <a:ext cx="8786813" cy="400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AutoNum type="arabicParenR"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Conceitos Básicos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Habitat: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Local onde o indivíduo ou a espécie pode ser encontrado. Corresponde a seu “endereço” no ecossistema onde vive.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Nicho Ecológico: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Papel desempenhado pelo organismo no ecossistema. Define o modo de vida único e particular que cada espécie explora no hábitat.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Ecótone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Região de transição entre dois ecossistemas. Apresenta grande biodiversidade.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Bioma: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Conjunto de ecossistemas com características relativamente uniformes de clima, solo, fauna e flora. Exemplos de biomas brasileiros: Cerrado, Mata Atlântica, Caatinga e Pampas.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800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Formas especiais de adaptação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Mimetismo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6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64518" name="Imagem 8" descr="e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1143000"/>
            <a:ext cx="5357813" cy="212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19" name="Imagem 9" descr="e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8" y="3571875"/>
            <a:ext cx="4214812" cy="289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0" name="Imagem 11" descr="e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88" y="3571875"/>
            <a:ext cx="3754437" cy="2495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8278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Formas especiais de adaptação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c) 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Aposematismo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Forma de adaptação na qual uma espécie exibe cores chamativas para advertir seus possíveis predadores quanto a seu paladar desagradável ou pelo veneno que possui.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564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66566" name="Imagem 10" descr="e2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63" y="3357563"/>
            <a:ext cx="3214687" cy="274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6567" name="Imagem 12" descr="e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3357563"/>
            <a:ext cx="3214687" cy="2646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11202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 - Exercícios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rabicParenR"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A associação de bactérias que vivem na pança de mamíferos ruminantes, com esses animais, é classificada como: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Comensalismo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Amensalismo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Inquilinismo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Parasitismo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Mutualismo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rabicParenR" startAt="2"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(UFMG) Para proteger os ovos das galinhas, o homem mata o gambá. A relação ecológica que se estabelece entre o homem e o gambá, denomina-se: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Competição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Mutualismo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Parasitismo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Predação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Protocooperação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612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14688" y="2928938"/>
            <a:ext cx="3143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e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071813" y="5429250"/>
            <a:ext cx="314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d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11510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 - Exercícios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3)   (FUVEST) Várias espécies de eucaliptos produzem certas substâncias que, dissolvidas pelas águas da chuva e transportadas dessa maneira ao solo, dificultam o crescimento de outros vegetais. Por essa razão, muitas florestas de eucaliptos no Brasil não possuem plantas herbáceas ou gramíneas à sua sombra. O fato descrito ilustra um exemplo de: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Competição intra-específica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Mutualismo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Comensalismo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Predatismo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Amensalismo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4)   (PUC-MG) Não é relação harmônica interespecífica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Protocooperação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Inquilinismo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Mutualismo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Sociedade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Comensalismo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660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875" y="3571875"/>
            <a:ext cx="314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e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00438" y="5715000"/>
            <a:ext cx="314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d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10402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 - Exercícios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5)   (UFMG) Podem organizar-se em sociedades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As aranhas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Os besouros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Os gafanhotos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As traças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As vespas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6)   (PUC-MG) Não é relação harmônica intra-específica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Sociedade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Colônia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Canibalismo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Mutualismo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2708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71813" y="2428875"/>
            <a:ext cx="314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e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43250" y="4714875"/>
            <a:ext cx="314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d 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74755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pic>
        <p:nvPicPr>
          <p:cNvPr id="74756" name="Imagem 5" descr="ex2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0" y="0"/>
            <a:ext cx="6680200" cy="671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7" name="CaixaDeTexto 6"/>
          <p:cNvSpPr txBox="1"/>
          <p:nvPr/>
        </p:nvSpPr>
        <p:spPr>
          <a:xfrm>
            <a:off x="142875" y="428625"/>
            <a:ext cx="12858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UFMG 2004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43563" y="5929313"/>
            <a:ext cx="27860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b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11787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5) Relações Ecológicas - Exercícios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8)   (PUC-MG) Entre as abelhas melíferas que não possuem ferrão, existe uma espécie que invade a colméia de outra, a fim de roubar o mel elaborado por elas. O tipo de relação ecológica descrito é: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8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Parasitismo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Predatismo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Amensalismo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Esclavagismo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Mutualismo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10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rabicParenR" startAt="9"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(UERJ) Ervas de passarinho são plantas que retiram de outras plantas água e sais minerais. Seus frutos atraem aves que, por sua vez, irão dispersar as suas sementes.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   	Os tipos de interações entre seres vivos exemplificadas acima também são desenvolvidas, respectivamente pelas seguintes duplas: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12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Carrapato e cachorro; boi e anu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Boi e anu; tamanduá e formiga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Orquídea e árvore; tamanduá e formiga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Orquídea e árvore; tamanduá e cachorro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6804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00375" y="3000375"/>
            <a:ext cx="314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d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29188" y="5786438"/>
            <a:ext cx="3143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a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88"/>
            <a:ext cx="2071688" cy="5929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9092" name="CaixaDeTexto 7"/>
          <p:cNvSpPr txBox="1"/>
          <p:nvPr/>
        </p:nvSpPr>
        <p:spPr>
          <a:xfrm>
            <a:off x="0" y="1000125"/>
            <a:ext cx="2071688" cy="143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pt-BR" altLang="pt-BR" sz="1300" b="1" dirty="0"/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marL="342900" lvl="0" indent="-342900"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marL="342900" lvl="0" indent="-342900"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 dirty="0"/>
          </a:p>
          <a:p>
            <a:pPr marL="342900" lvl="0" indent="-342900" eaLnBrk="1" hangingPunct="1">
              <a:spcBef>
                <a:spcPct val="0"/>
              </a:spcBef>
              <a:buFontTx/>
              <a:buAutoNum type="arabicPeriod"/>
            </a:pPr>
            <a:endParaRPr lang="pt-BR" altLang="pt-BR" sz="1400" dirty="0"/>
          </a:p>
          <a:p>
            <a:pPr marL="342900" lvl="0" indent="-342900" eaLnBrk="1" hangingPunct="1">
              <a:spcBef>
                <a:spcPct val="0"/>
              </a:spcBef>
              <a:buFontTx/>
              <a:buAutoNum type="arabicPeriod"/>
            </a:pPr>
            <a:endParaRPr lang="pt-BR" altLang="pt-BR" sz="1800" dirty="0"/>
          </a:p>
        </p:txBody>
      </p:sp>
      <p:sp>
        <p:nvSpPr>
          <p:cNvPr id="89093" name="CaixaDeTexto 8"/>
          <p:cNvSpPr txBox="1"/>
          <p:nvPr/>
        </p:nvSpPr>
        <p:spPr>
          <a:xfrm>
            <a:off x="2214563" y="1143000"/>
            <a:ext cx="67865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9094" name="CaixaDeTexto 13"/>
          <p:cNvSpPr txBox="1"/>
          <p:nvPr/>
        </p:nvSpPr>
        <p:spPr>
          <a:xfrm>
            <a:off x="0" y="1143000"/>
            <a:ext cx="2071688" cy="2370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Mufferaw" pitchFamily="66" charset="0"/>
              </a:rPr>
              <a:t>Aula</a:t>
            </a:r>
            <a:endParaRPr lang="pt-BR" altLang="pt-BR" sz="2400" b="1" dirty="0">
              <a:latin typeface="Mufferaw" pitchFamily="66" charset="0"/>
            </a:endParaRPr>
          </a:p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Mufferaw" pitchFamily="66" charset="0"/>
              </a:rPr>
              <a:t>Biologia</a:t>
            </a:r>
            <a:endParaRPr lang="pt-BR" altLang="pt-BR" sz="2400" b="1" dirty="0"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400" dirty="0"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Mufferaw" pitchFamily="66" charset="0"/>
              </a:rPr>
              <a:t>Tema:</a:t>
            </a:r>
            <a:endParaRPr lang="pt-BR" altLang="pt-BR" sz="2000" dirty="0"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  <a:latin typeface="Mufferaw" pitchFamily="66" charset="0"/>
              </a:rPr>
              <a:t>Cadeia Alimentar e Fluxo de energia</a:t>
            </a:r>
            <a:endParaRPr lang="pt-BR" altLang="pt-BR" sz="1800" dirty="0">
              <a:solidFill>
                <a:srgbClr val="FFFF00"/>
              </a:solidFill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200" dirty="0">
              <a:latin typeface="Mufferaw" pitchFamily="66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89096" name="Picture 2" descr="http://inet.sitepac.pt/PeixesCadeiaAlimentar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00" y="1857375"/>
            <a:ext cx="4508500" cy="415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7324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r>
              <a:rPr kumimoji="0" lang="pt-BR" b="1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Conceitos Prévios</a:t>
            </a: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Organismos Autótrofos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São organismos que possuem a capacidade de utilizar o CO2 como fonte de carbono para produzir matéria orgânica.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Tahoma" panose="020B0604030504040204" pitchFamily="34" charset="0"/>
              </a:rPr>
              <a:t>		Os organismos podem ser autótrofos de duas maneiras:</a:t>
            </a: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Tahoma" panose="020B0604030504040204" pitchFamily="34" charset="0"/>
              </a:rPr>
              <a:t>		I) Realizando </a:t>
            </a:r>
            <a:r>
              <a:rPr kumimoji="0" lang="pt-BR" b="1" kern="1200" cap="none" spc="0" normalizeH="0" baseline="0" noProof="0" dirty="0">
                <a:solidFill>
                  <a:srgbClr val="00B050"/>
                </a:solidFill>
                <a:latin typeface="+mn-lt"/>
                <a:ea typeface="+mn-ea"/>
                <a:cs typeface="Tahoma" panose="020B0604030504040204" pitchFamily="34" charset="0"/>
              </a:rPr>
              <a:t>fotossíntese</a:t>
            </a:r>
            <a:endParaRPr kumimoji="0" lang="pt-BR" b="1" kern="1200" cap="none" spc="0" normalizeH="0" baseline="0" noProof="0" dirty="0">
              <a:solidFill>
                <a:srgbClr val="00B050"/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A fonte de energia necessária para converter o CO2 em matéria orgânica provém da luz.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Tahoma" panose="020B0604030504040204" pitchFamily="34" charset="0"/>
              </a:rPr>
              <a:t>		II) Realizando </a:t>
            </a:r>
            <a:r>
              <a:rPr kumimoji="0" lang="pt-BR" b="1" kern="1200" cap="none" spc="0" normalizeH="0" baseline="0" noProof="0" dirty="0" err="1">
                <a:solidFill>
                  <a:srgbClr val="FF0000"/>
                </a:solidFill>
                <a:latin typeface="+mn-lt"/>
                <a:ea typeface="+mn-ea"/>
                <a:cs typeface="Tahoma" panose="020B0604030504040204" pitchFamily="34" charset="0"/>
              </a:rPr>
              <a:t>quimiossíntese</a:t>
            </a:r>
            <a:endParaRPr kumimoji="0" lang="pt-BR" b="1" kern="1200" cap="none" spc="0" normalizeH="0" baseline="0" noProof="0" dirty="0">
              <a:solidFill>
                <a:srgbClr val="FF0000"/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A energia necessária para converter o CO2 em matéria orgânica 	provém de reações  químicas.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Tahoma" panose="020B0604030504040204" pitchFamily="34" charset="0"/>
              </a:rPr>
              <a:t>		</a:t>
            </a: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3125" y="3071813"/>
            <a:ext cx="4857750" cy="407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6CO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 + 12H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 C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6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H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12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O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6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 + 6H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2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O + 6O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2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r>
              <a:rPr kumimoji="0" lang="pt-BR" b="1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Conceitos Prévios</a:t>
            </a: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Organismos Autótrofos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93189" name="Imagem 7" descr="I1023ul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2428875"/>
            <a:ext cx="2143125" cy="1909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0" name="Imagem 9" descr="Plant%20Images-10372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4643438"/>
            <a:ext cx="2357437" cy="176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1" name="Imagem 10" descr="Arvore_babo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63" y="2500313"/>
            <a:ext cx="2381250" cy="1785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2" name="Imagem 11" descr="BXK1467_Bromelia8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714875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3193" name="Imagem 12" descr="CIANOBACTERIA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63" y="2500313"/>
            <a:ext cx="2357437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3194" name="CaixaDeTexto 14"/>
          <p:cNvSpPr txBox="1"/>
          <p:nvPr/>
        </p:nvSpPr>
        <p:spPr>
          <a:xfrm>
            <a:off x="928688" y="4286250"/>
            <a:ext cx="1785937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Algas Verdes</a:t>
            </a:r>
            <a:endParaRPr lang="pt-BR" altLang="pt-BR" sz="1600" dirty="0"/>
          </a:p>
        </p:txBody>
      </p:sp>
      <p:sp>
        <p:nvSpPr>
          <p:cNvPr id="93195" name="CaixaDeTexto 15"/>
          <p:cNvSpPr txBox="1"/>
          <p:nvPr/>
        </p:nvSpPr>
        <p:spPr>
          <a:xfrm>
            <a:off x="3643313" y="4286250"/>
            <a:ext cx="1785937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Árvores</a:t>
            </a:r>
            <a:endParaRPr lang="pt-BR" altLang="pt-BR" sz="1600" dirty="0"/>
          </a:p>
        </p:txBody>
      </p:sp>
      <p:sp>
        <p:nvSpPr>
          <p:cNvPr id="93196" name="CaixaDeTexto 16"/>
          <p:cNvSpPr txBox="1"/>
          <p:nvPr/>
        </p:nvSpPr>
        <p:spPr>
          <a:xfrm>
            <a:off x="3714750" y="6357938"/>
            <a:ext cx="1785938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Bromélias</a:t>
            </a:r>
            <a:endParaRPr lang="pt-BR" altLang="pt-BR" sz="1600" dirty="0"/>
          </a:p>
        </p:txBody>
      </p:sp>
      <p:sp>
        <p:nvSpPr>
          <p:cNvPr id="93197" name="CaixaDeTexto 17"/>
          <p:cNvSpPr txBox="1"/>
          <p:nvPr/>
        </p:nvSpPr>
        <p:spPr>
          <a:xfrm>
            <a:off x="6500813" y="4357688"/>
            <a:ext cx="1785937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Cianobactérias</a:t>
            </a:r>
            <a:endParaRPr lang="pt-BR" altLang="pt-BR" sz="1600" dirty="0"/>
          </a:p>
        </p:txBody>
      </p:sp>
      <p:sp>
        <p:nvSpPr>
          <p:cNvPr id="93198" name="CaixaDeTexto 18"/>
          <p:cNvSpPr txBox="1"/>
          <p:nvPr/>
        </p:nvSpPr>
        <p:spPr>
          <a:xfrm>
            <a:off x="6572250" y="6357938"/>
            <a:ext cx="1785938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Algas unicelulares</a:t>
            </a:r>
            <a:endParaRPr lang="pt-BR" altLang="pt-BR" sz="1600" dirty="0"/>
          </a:p>
        </p:txBody>
      </p:sp>
      <p:sp>
        <p:nvSpPr>
          <p:cNvPr id="93199" name="CaixaDeTexto 19"/>
          <p:cNvSpPr txBox="1"/>
          <p:nvPr/>
        </p:nvSpPr>
        <p:spPr>
          <a:xfrm>
            <a:off x="928688" y="6357938"/>
            <a:ext cx="1785937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Algas Pardas</a:t>
            </a:r>
            <a:endParaRPr lang="pt-BR" altLang="pt-BR" sz="1600" dirty="0"/>
          </a:p>
        </p:txBody>
      </p:sp>
      <p:pic>
        <p:nvPicPr>
          <p:cNvPr id="93200" name="Imagem 20" descr="Cosmariu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63" y="4714875"/>
            <a:ext cx="2428875" cy="170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9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42875" y="1071563"/>
            <a:ext cx="8786813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2) Níveis de organização da Ecologia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Átomos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Moléculas  Organelas 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Célula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Tecidos  Órgãos  Sistemas  Organismos (indivíduos)  Populações  Comunidades  Ecossistemas  Biosfera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9222" name="Picture 3" descr="http://www.caradebiologia.com.br/ensinomedio/aulas/gifs/aula02_05.g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571500" y="2643188"/>
            <a:ext cx="8153400" cy="2919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r>
              <a:rPr kumimoji="0" lang="pt-BR" b="1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Conceitos Prévios</a:t>
            </a: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Organismos Heterótrofos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	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São organismos que não são capazes de produzir matéria orgânica. Dessa maneira, precisam obter a matéria orgânica pronta.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125" name="Imagem 9" descr="alimentaca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14813"/>
            <a:ext cx="1571625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 descr="C:\Documents and Settings\Paulinho\Meus documentos\Biologia\Pre-UFMG\Aulas\Cadeia alimentar e fluxo de energia\fo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000375"/>
            <a:ext cx="2857500" cy="219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Imagem 11" descr="coruj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3071813"/>
            <a:ext cx="1571625" cy="217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 descr="C:\Documents and Settings\Paulinho\Meus documentos\Biologia\Pre-UFMG\Aulas\Cadeia alimentar e fluxo de energia\untitle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4357688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r>
              <a:rPr kumimoji="0" lang="pt-BR" b="1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Conceitos Prévios</a:t>
            </a: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Importância dos autótrofos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Os autótrofos, por serem capazes de produzir matéria orgânica, são os grandes produtores de nutrientes dos ecossistemas.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2)  Cadeias Alimentares</a:t>
            </a: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defRPr/>
            </a:pPr>
            <a:endParaRPr kumimoji="0" lang="pt-BR" b="1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Conceito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Relação alimentar entre organismos de um ecossistema. Representa a série de organismos pela qual flui a energia inicialmente assimilada pelos produtores.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Luz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Capim  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   Gafanhoto      Sapo      Serpente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8001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8001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8001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8001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Decompositores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800100" marR="0" lvl="1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  <a:sym typeface="Wingdings" panose="05000000000000000000" pitchFamily="2" charset="2"/>
              </a:rPr>
              <a:t>(bactérias e fungos)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2714625" y="3857625"/>
            <a:ext cx="1428750" cy="773113"/>
          </a:xfrm>
          <a:custGeom>
            <a:avLst/>
            <a:gdLst>
              <a:gd name="connsiteX0" fmla="*/ 0 w 1429555"/>
              <a:gd name="connsiteY0" fmla="*/ 0 h 772733"/>
              <a:gd name="connsiteX1" fmla="*/ 206062 w 1429555"/>
              <a:gd name="connsiteY1" fmla="*/ 321972 h 772733"/>
              <a:gd name="connsiteX2" fmla="*/ 1094704 w 1429555"/>
              <a:gd name="connsiteY2" fmla="*/ 515155 h 772733"/>
              <a:gd name="connsiteX3" fmla="*/ 1429555 w 1429555"/>
              <a:gd name="connsiteY3" fmla="*/ 772733 h 7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772733">
                <a:moveTo>
                  <a:pt x="0" y="0"/>
                </a:moveTo>
                <a:cubicBezTo>
                  <a:pt x="11805" y="118056"/>
                  <a:pt x="23611" y="236113"/>
                  <a:pt x="206062" y="321972"/>
                </a:cubicBezTo>
                <a:cubicBezTo>
                  <a:pt x="388513" y="407831"/>
                  <a:pt x="890789" y="440028"/>
                  <a:pt x="1094704" y="515155"/>
                </a:cubicBezTo>
                <a:cubicBezTo>
                  <a:pt x="1298620" y="590282"/>
                  <a:pt x="1364087" y="681507"/>
                  <a:pt x="1429555" y="772733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3929063" y="3929063"/>
            <a:ext cx="642938" cy="714375"/>
          </a:xfrm>
          <a:custGeom>
            <a:avLst/>
            <a:gdLst>
              <a:gd name="connsiteX0" fmla="*/ 0 w 1429555"/>
              <a:gd name="connsiteY0" fmla="*/ 0 h 772733"/>
              <a:gd name="connsiteX1" fmla="*/ 206062 w 1429555"/>
              <a:gd name="connsiteY1" fmla="*/ 321972 h 772733"/>
              <a:gd name="connsiteX2" fmla="*/ 1094704 w 1429555"/>
              <a:gd name="connsiteY2" fmla="*/ 515155 h 772733"/>
              <a:gd name="connsiteX3" fmla="*/ 1429555 w 1429555"/>
              <a:gd name="connsiteY3" fmla="*/ 772733 h 7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555" h="772733">
                <a:moveTo>
                  <a:pt x="0" y="0"/>
                </a:moveTo>
                <a:cubicBezTo>
                  <a:pt x="11805" y="118056"/>
                  <a:pt x="23611" y="236113"/>
                  <a:pt x="206062" y="321972"/>
                </a:cubicBezTo>
                <a:cubicBezTo>
                  <a:pt x="388513" y="407831"/>
                  <a:pt x="890789" y="440028"/>
                  <a:pt x="1094704" y="515155"/>
                </a:cubicBezTo>
                <a:cubicBezTo>
                  <a:pt x="1298620" y="590282"/>
                  <a:pt x="1364087" y="681507"/>
                  <a:pt x="1429555" y="772733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rma livre 9"/>
          <p:cNvSpPr/>
          <p:nvPr/>
        </p:nvSpPr>
        <p:spPr>
          <a:xfrm>
            <a:off x="4714875" y="3929063"/>
            <a:ext cx="463550" cy="747713"/>
          </a:xfrm>
          <a:custGeom>
            <a:avLst/>
            <a:gdLst>
              <a:gd name="connsiteX0" fmla="*/ 463639 w 463639"/>
              <a:gd name="connsiteY0" fmla="*/ 0 h 746974"/>
              <a:gd name="connsiteX1" fmla="*/ 103031 w 463639"/>
              <a:gd name="connsiteY1" fmla="*/ 412123 h 746974"/>
              <a:gd name="connsiteX2" fmla="*/ 0 w 463639"/>
              <a:gd name="connsiteY2" fmla="*/ 746974 h 74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639" h="746974">
                <a:moveTo>
                  <a:pt x="463639" y="0"/>
                </a:moveTo>
                <a:cubicBezTo>
                  <a:pt x="321971" y="143813"/>
                  <a:pt x="180304" y="287627"/>
                  <a:pt x="103031" y="412123"/>
                </a:cubicBezTo>
                <a:cubicBezTo>
                  <a:pt x="25758" y="536619"/>
                  <a:pt x="0" y="746974"/>
                  <a:pt x="0" y="746974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5000625" y="3929063"/>
            <a:ext cx="1428750" cy="755650"/>
          </a:xfrm>
          <a:custGeom>
            <a:avLst/>
            <a:gdLst>
              <a:gd name="connsiteX0" fmla="*/ 1133341 w 1266423"/>
              <a:gd name="connsiteY0" fmla="*/ 0 h 682580"/>
              <a:gd name="connsiteX1" fmla="*/ 1120462 w 1266423"/>
              <a:gd name="connsiteY1" fmla="*/ 386366 h 682580"/>
              <a:gd name="connsiteX2" fmla="*/ 257577 w 1266423"/>
              <a:gd name="connsiteY2" fmla="*/ 515155 h 682580"/>
              <a:gd name="connsiteX3" fmla="*/ 0 w 1266423"/>
              <a:gd name="connsiteY3" fmla="*/ 682580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423" h="682580">
                <a:moveTo>
                  <a:pt x="1133341" y="0"/>
                </a:moveTo>
                <a:cubicBezTo>
                  <a:pt x="1199882" y="150253"/>
                  <a:pt x="1266423" y="300507"/>
                  <a:pt x="1120462" y="386366"/>
                </a:cubicBezTo>
                <a:cubicBezTo>
                  <a:pt x="974501" y="472225"/>
                  <a:pt x="444321" y="465786"/>
                  <a:pt x="257577" y="515155"/>
                </a:cubicBezTo>
                <a:cubicBezTo>
                  <a:pt x="70833" y="564524"/>
                  <a:pt x="35416" y="623552"/>
                  <a:pt x="0" y="682580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rco 11"/>
          <p:cNvSpPr/>
          <p:nvPr/>
        </p:nvSpPr>
        <p:spPr>
          <a:xfrm>
            <a:off x="3286125" y="4572000"/>
            <a:ext cx="485775" cy="428625"/>
          </a:xfrm>
          <a:prstGeom prst="arc">
            <a:avLst>
              <a:gd name="adj1" fmla="val 1884379"/>
              <a:gd name="adj2" fmla="val 2002988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1428750" y="3357563"/>
            <a:ext cx="836613" cy="317500"/>
          </a:xfrm>
          <a:custGeom>
            <a:avLst/>
            <a:gdLst>
              <a:gd name="connsiteX0" fmla="*/ 0 w 837127"/>
              <a:gd name="connsiteY0" fmla="*/ 231820 h 405685"/>
              <a:gd name="connsiteX1" fmla="*/ 115910 w 837127"/>
              <a:gd name="connsiteY1" fmla="*/ 25758 h 405685"/>
              <a:gd name="connsiteX2" fmla="*/ 180304 w 837127"/>
              <a:gd name="connsiteY2" fmla="*/ 386367 h 405685"/>
              <a:gd name="connsiteX3" fmla="*/ 373488 w 837127"/>
              <a:gd name="connsiteY3" fmla="*/ 77274 h 405685"/>
              <a:gd name="connsiteX4" fmla="*/ 437882 w 837127"/>
              <a:gd name="connsiteY4" fmla="*/ 399246 h 405685"/>
              <a:gd name="connsiteX5" fmla="*/ 643944 w 837127"/>
              <a:gd name="connsiteY5" fmla="*/ 115910 h 405685"/>
              <a:gd name="connsiteX6" fmla="*/ 837127 w 837127"/>
              <a:gd name="connsiteY6" fmla="*/ 373488 h 40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7127" h="405685">
                <a:moveTo>
                  <a:pt x="0" y="231820"/>
                </a:moveTo>
                <a:cubicBezTo>
                  <a:pt x="42929" y="115910"/>
                  <a:pt x="85859" y="0"/>
                  <a:pt x="115910" y="25758"/>
                </a:cubicBezTo>
                <a:cubicBezTo>
                  <a:pt x="145961" y="51516"/>
                  <a:pt x="137374" y="377781"/>
                  <a:pt x="180304" y="386367"/>
                </a:cubicBezTo>
                <a:cubicBezTo>
                  <a:pt x="223234" y="394953"/>
                  <a:pt x="330558" y="75128"/>
                  <a:pt x="373488" y="77274"/>
                </a:cubicBezTo>
                <a:cubicBezTo>
                  <a:pt x="416418" y="79420"/>
                  <a:pt x="392806" y="392807"/>
                  <a:pt x="437882" y="399246"/>
                </a:cubicBezTo>
                <a:cubicBezTo>
                  <a:pt x="482958" y="405685"/>
                  <a:pt x="577403" y="120203"/>
                  <a:pt x="643944" y="115910"/>
                </a:cubicBezTo>
                <a:cubicBezTo>
                  <a:pt x="710485" y="111617"/>
                  <a:pt x="773806" y="242552"/>
                  <a:pt x="837127" y="373488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4313" y="4500563"/>
            <a:ext cx="2571750" cy="1754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Toda cadeia alimentar possui 3 componentes: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arenR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Produtores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arenR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Consumidores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arenR"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Decompositores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4313" y="4500563"/>
            <a:ext cx="2571750" cy="1754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Produtores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 sempre representados pelos organismos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autótrofos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(Fotossintetizantes ou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Quimiossintetizantes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14313" y="4500563"/>
            <a:ext cx="2571750" cy="17541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consumidores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 sempre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heterótrofos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São representados pelos organismos carnívoros ou herbívoros de um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ecossitema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14313" y="4500563"/>
            <a:ext cx="2571750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decompositores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são também heterótrofos, porém são os únicos capazes de converter a matéria orgânica em compostos inorgânicos simples.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14313" y="4500563"/>
            <a:ext cx="2571750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cadeia acima o capim (autótrofo) é o organismo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produtor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Gafanhoto, sapo e serpente,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consumidores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bactérias e fungos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decompositores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Text Box 3"/>
          <p:cNvSpPr txBox="1"/>
          <p:nvPr/>
        </p:nvSpPr>
        <p:spPr>
          <a:xfrm>
            <a:off x="214313" y="1071563"/>
            <a:ext cx="3657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Arial Black" panose="020B0A04020102020204" pitchFamily="34" charset="0"/>
              </a:rPr>
              <a:t>TEIA ALIMENTAR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pic>
        <p:nvPicPr>
          <p:cNvPr id="101379" name="Picture 5" descr="Figura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6588" y="1295400"/>
            <a:ext cx="4733925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Retângulo 17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427" name="Text Box 2"/>
          <p:cNvSpPr txBox="1"/>
          <p:nvPr/>
        </p:nvSpPr>
        <p:spPr>
          <a:xfrm>
            <a:off x="214313" y="1071563"/>
            <a:ext cx="3657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Arial Black" panose="020B0A04020102020204" pitchFamily="34" charset="0"/>
              </a:rPr>
              <a:t>FLUXO DE ENERGIA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pic>
        <p:nvPicPr>
          <p:cNvPr id="103428" name="Picture 3" descr="Figura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2438400"/>
            <a:ext cx="7162800" cy="393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9" name="Text Box 5"/>
          <p:cNvSpPr txBox="1"/>
          <p:nvPr/>
        </p:nvSpPr>
        <p:spPr>
          <a:xfrm>
            <a:off x="5486400" y="5943600"/>
            <a:ext cx="22098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Fluxo de energia</a:t>
            </a:r>
            <a:endParaRPr lang="pt-BR" altLang="pt-BR" sz="1600" dirty="0">
              <a:latin typeface="Arial" panose="020B0604020202020204" pitchFamily="34" charset="0"/>
            </a:endParaRPr>
          </a:p>
        </p:txBody>
      </p:sp>
      <p:sp>
        <p:nvSpPr>
          <p:cNvPr id="103430" name="Text Box 7"/>
          <p:cNvSpPr txBox="1"/>
          <p:nvPr/>
        </p:nvSpPr>
        <p:spPr>
          <a:xfrm>
            <a:off x="1371600" y="2819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1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31" name="Text Box 8"/>
          <p:cNvSpPr txBox="1"/>
          <p:nvPr/>
        </p:nvSpPr>
        <p:spPr>
          <a:xfrm>
            <a:off x="2362200" y="27432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2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32" name="Text Box 9"/>
          <p:cNvSpPr txBox="1"/>
          <p:nvPr/>
        </p:nvSpPr>
        <p:spPr>
          <a:xfrm>
            <a:off x="5334000" y="44958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8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33" name="Text Box 10"/>
          <p:cNvSpPr txBox="1"/>
          <p:nvPr/>
        </p:nvSpPr>
        <p:spPr>
          <a:xfrm>
            <a:off x="5334000" y="4800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9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34" name="Text Box 11"/>
          <p:cNvSpPr txBox="1"/>
          <p:nvPr/>
        </p:nvSpPr>
        <p:spPr>
          <a:xfrm>
            <a:off x="6096000" y="4648200"/>
            <a:ext cx="6096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10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35" name="Text Box 12"/>
          <p:cNvSpPr txBox="1"/>
          <p:nvPr/>
        </p:nvSpPr>
        <p:spPr>
          <a:xfrm>
            <a:off x="6096000" y="4953000"/>
            <a:ext cx="5334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11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36" name="Text Box 13"/>
          <p:cNvSpPr txBox="1"/>
          <p:nvPr/>
        </p:nvSpPr>
        <p:spPr>
          <a:xfrm>
            <a:off x="3429000" y="3200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4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37" name="Text Box 14"/>
          <p:cNvSpPr txBox="1"/>
          <p:nvPr/>
        </p:nvSpPr>
        <p:spPr>
          <a:xfrm>
            <a:off x="2362200" y="3200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3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38" name="Text Box 15"/>
          <p:cNvSpPr txBox="1"/>
          <p:nvPr/>
        </p:nvSpPr>
        <p:spPr>
          <a:xfrm>
            <a:off x="3429000" y="44958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5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39" name="Text Box 16"/>
          <p:cNvSpPr txBox="1"/>
          <p:nvPr/>
        </p:nvSpPr>
        <p:spPr>
          <a:xfrm>
            <a:off x="4419600" y="43434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6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40" name="Text Box 17"/>
          <p:cNvSpPr txBox="1"/>
          <p:nvPr/>
        </p:nvSpPr>
        <p:spPr>
          <a:xfrm>
            <a:off x="4419600" y="46482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</a:rPr>
              <a:t>7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103441" name="Text Box 18"/>
          <p:cNvSpPr txBox="1"/>
          <p:nvPr/>
        </p:nvSpPr>
        <p:spPr>
          <a:xfrm rot="-5385298">
            <a:off x="-779462" y="3675063"/>
            <a:ext cx="2513012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</a:rPr>
              <a:t>Quantidade de energia</a:t>
            </a:r>
            <a:endParaRPr lang="pt-BR" altLang="pt-BR" sz="1600" dirty="0">
              <a:latin typeface="Arial" panose="020B0604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105477" name="Imagem 9" descr="F2-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57375"/>
            <a:ext cx="8593138" cy="3949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07525" name="Text Box 2"/>
          <p:cNvSpPr txBox="1"/>
          <p:nvPr/>
        </p:nvSpPr>
        <p:spPr>
          <a:xfrm>
            <a:off x="214313" y="1643063"/>
            <a:ext cx="3657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Arial Black" panose="020B0A04020102020204" pitchFamily="34" charset="0"/>
              </a:rPr>
              <a:t>PIRÂMIDES ECOLÓGICAS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pic>
        <p:nvPicPr>
          <p:cNvPr id="107526" name="Imagem 6" descr="F2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2214563"/>
            <a:ext cx="626745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0" y="2500313"/>
            <a:ext cx="27860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Pirâmide de Energia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É sempre direta!!!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09573" name="Text Box 2"/>
          <p:cNvSpPr txBox="1"/>
          <p:nvPr/>
        </p:nvSpPr>
        <p:spPr>
          <a:xfrm>
            <a:off x="214313" y="1643063"/>
            <a:ext cx="3657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Arial Black" panose="020B0A04020102020204" pitchFamily="34" charset="0"/>
              </a:rPr>
              <a:t>PIRÂMIDES ECOLÓGICAS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2500313"/>
            <a:ext cx="27860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 Pirâmide de números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Pode ser direta ou inversa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109575" name="Imagem 9" descr="F2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63" y="928688"/>
            <a:ext cx="5938837" cy="567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214313" y="3643313"/>
            <a:ext cx="2928938" cy="1477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os produtores forem organismos pequenos e os consumidores relativamente maiores, a pirâmide será 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sempre direta.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14313" y="3643313"/>
            <a:ext cx="2928938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 os produtores forem de grande tamanho (uma árvore) e os herbívoros pequenos (lagartas) a base da pirâmide será estreita e o gráfico não apresentará forma de pirâmide.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Cadeia Alimentar e Fluxo de Energia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11621" name="Text Box 2"/>
          <p:cNvSpPr txBox="1"/>
          <p:nvPr/>
        </p:nvSpPr>
        <p:spPr>
          <a:xfrm>
            <a:off x="214313" y="1643063"/>
            <a:ext cx="36576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pt-BR" altLang="pt-BR" sz="1600" dirty="0">
                <a:latin typeface="Arial Black" panose="020B0A04020102020204" pitchFamily="34" charset="0"/>
              </a:rPr>
              <a:t>PIRÂMIDES ECOLÓGICAS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2500313"/>
            <a:ext cx="27860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b)  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Pirâmide de biomassa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Pode ser direta ou inversa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500188" y="5500688"/>
            <a:ext cx="30003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2071688" y="5072063"/>
            <a:ext cx="1785938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2643188" y="4643438"/>
            <a:ext cx="714375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626" name="CaixaDeTexto 16"/>
          <p:cNvSpPr txBox="1"/>
          <p:nvPr/>
        </p:nvSpPr>
        <p:spPr>
          <a:xfrm>
            <a:off x="1785938" y="5500688"/>
            <a:ext cx="250031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Produtores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111627" name="CaixaDeTexto 17"/>
          <p:cNvSpPr txBox="1"/>
          <p:nvPr/>
        </p:nvSpPr>
        <p:spPr>
          <a:xfrm>
            <a:off x="1928813" y="5072063"/>
            <a:ext cx="2071687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Herbívoros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111628" name="CaixaDeTexto 18"/>
          <p:cNvSpPr txBox="1"/>
          <p:nvPr/>
        </p:nvSpPr>
        <p:spPr>
          <a:xfrm>
            <a:off x="1143000" y="4643438"/>
            <a:ext cx="15001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Carnívoros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>
          <a:xfrm>
            <a:off x="2500313" y="4857750"/>
            <a:ext cx="2857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ângulo de cantos arredondados 21"/>
          <p:cNvSpPr/>
          <p:nvPr/>
        </p:nvSpPr>
        <p:spPr>
          <a:xfrm>
            <a:off x="6572250" y="5214938"/>
            <a:ext cx="357188" cy="571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5715000" y="4643438"/>
            <a:ext cx="2071688" cy="571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6286500" y="4071938"/>
            <a:ext cx="857250" cy="5715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1633" name="CaixaDeTexto 24"/>
          <p:cNvSpPr txBox="1"/>
          <p:nvPr/>
        </p:nvSpPr>
        <p:spPr>
          <a:xfrm>
            <a:off x="7143750" y="5357813"/>
            <a:ext cx="1500188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Fitoplâncton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111634" name="CaixaDeTexto 25"/>
          <p:cNvSpPr txBox="1"/>
          <p:nvPr/>
        </p:nvSpPr>
        <p:spPr>
          <a:xfrm>
            <a:off x="6000750" y="4714875"/>
            <a:ext cx="1500188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Zooplâncton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111635" name="CaixaDeTexto 26"/>
          <p:cNvSpPr txBox="1"/>
          <p:nvPr/>
        </p:nvSpPr>
        <p:spPr>
          <a:xfrm>
            <a:off x="7215188" y="4143375"/>
            <a:ext cx="1143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</a:rPr>
              <a:t>Peixes</a:t>
            </a: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643313" y="2214563"/>
            <a:ext cx="4143375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Expressa a quantidade de substância viva (“peso seco” em cada nível trófico.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6715125" y="5500688"/>
            <a:ext cx="500063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6929438" y="4357688"/>
            <a:ext cx="4286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pic>
        <p:nvPicPr>
          <p:cNvPr id="113667" name="Imagem 4" descr="e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8" y="0"/>
            <a:ext cx="40576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285750" y="1143000"/>
            <a:ext cx="371475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pt-BR" kern="1200" cap="none" spc="0" normalizeH="0" baseline="0" noProof="0" dirty="0" err="1">
                <a:latin typeface="Arial" panose="020B0604020202020204" pitchFamily="34" charset="0"/>
                <a:ea typeface="+mn-ea"/>
                <a:cs typeface="+mn-cs"/>
              </a:rPr>
              <a:t>Vunesp-SP</a:t>
            </a:r>
            <a:r>
              <a:rPr kumimoji="0" lang="pt-BR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)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Uma determinada espécie de camarão foi introduzida em um lago. A figura representa a variação nos tamanhos populacionais do camarão, de uma espécie de peixe e de uma espécie de aves que vivem no lago, observada nos anos seguintes, como conseqüência da introdução do camarão.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813" y="4071938"/>
            <a:ext cx="2571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D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tângulo de cantos arredondados 9"/>
          <p:cNvSpPr/>
          <p:nvPr/>
        </p:nvSpPr>
        <p:spPr>
          <a:xfrm>
            <a:off x="1428750" y="3429000"/>
            <a:ext cx="3857625" cy="10001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8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grpSp>
        <p:nvGrpSpPr>
          <p:cNvPr id="11270" name="Grupo 10"/>
          <p:cNvGrpSpPr/>
          <p:nvPr/>
        </p:nvGrpSpPr>
        <p:grpSpPr>
          <a:xfrm>
            <a:off x="142875" y="1071563"/>
            <a:ext cx="8786813" cy="6494462"/>
            <a:chOff x="142844" y="1071546"/>
            <a:chExt cx="8786874" cy="6494085"/>
          </a:xfrm>
        </p:grpSpPr>
        <p:sp>
          <p:nvSpPr>
            <p:cNvPr id="5" name="CaixaDeTexto 4"/>
            <p:cNvSpPr txBox="1"/>
            <p:nvPr/>
          </p:nvSpPr>
          <p:spPr>
            <a:xfrm>
              <a:off x="142844" y="1071546"/>
              <a:ext cx="8786874" cy="64940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r>
                <a:rPr kumimoji="0" lang="pt-BR" sz="2000" b="1" kern="1200" cap="none" spc="0" normalizeH="0" baseline="0" noProof="0" dirty="0">
                  <a:solidFill>
                    <a:schemeClr val="tx2"/>
                  </a:solidFill>
                  <a:latin typeface="+mn-lt"/>
                  <a:ea typeface="+mn-ea"/>
                  <a:cs typeface="+mn-cs"/>
                </a:rPr>
                <a:t>3) Estudo das populações</a:t>
              </a:r>
              <a:endPara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AutoNum type="alphaLcParenR"/>
                <a:defRPr/>
              </a:pPr>
              <a:r>
                <a:rPr kumimoji="0" lang="pt-BR" b="1" kern="1200" cap="none" spc="0" normalizeH="0" baseline="0" noProof="0" dirty="0">
                  <a:latin typeface="+mn-lt"/>
                  <a:ea typeface="+mn-ea"/>
                  <a:cs typeface="+mn-cs"/>
                </a:rPr>
                <a:t>Densidade Populacional</a:t>
              </a:r>
              <a:endParaRPr kumimoji="0" lang="pt-BR" b="1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r>
                <a:rPr kumimoji="0" lang="pt-BR" kern="1200" cap="none" spc="0" normalizeH="0" baseline="0" noProof="0" dirty="0">
                  <a:latin typeface="+mn-lt"/>
                  <a:ea typeface="+mn-ea"/>
                  <a:cs typeface="+mn-cs"/>
                </a:rPr>
                <a:t>	</a:t>
              </a: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r>
                <a:rPr kumimoji="0" lang="pt-BR" kern="1200" cap="none" spc="0" normalizeH="0" baseline="0" noProof="0" dirty="0">
                  <a:latin typeface="+mn-lt"/>
                  <a:ea typeface="+mn-ea"/>
                  <a:cs typeface="+mn-cs"/>
                </a:rPr>
                <a:t>	Número de indivíduos de uma mesma espécie que vive numa determinada área ou volume (habitats aquáticos).</a:t>
              </a: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r>
                <a:rPr kumimoji="0" lang="pt-BR" kern="1200" cap="none" spc="0" normalizeH="0" baseline="0" noProof="0" dirty="0">
                  <a:latin typeface="+mn-lt"/>
                  <a:ea typeface="+mn-ea"/>
                  <a:cs typeface="+mn-cs"/>
                </a:rPr>
                <a:t>	Fatores que determinam a densidade populacional: </a:t>
              </a: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800100" marR="0" lvl="1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257300" marR="0" lvl="2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Taxa de Natalidade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257300" marR="0" lvl="2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Taxa de Imigração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257300" marR="0" lvl="2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Taxa de Mortalidade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1257300" marR="0" lvl="2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ourier New" panose="02070309020205020404" pitchFamily="49" charset="0"/>
                <a:buChar char="o"/>
                <a:defRPr/>
              </a:pPr>
              <a:r>
                <a: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Taxa de Emigração</a:t>
              </a: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defTabSz="914400" eaLnBrk="1" hangingPunct="1">
                <a:buClrTx/>
                <a:buSzTx/>
                <a:buFontTx/>
                <a:buNone/>
                <a:defRPr/>
              </a:pPr>
              <a:r>
                <a:rPr kumimoji="0" lang="pt-BR" kern="1200" cap="none" spc="0" normalizeH="0" baseline="0" noProof="0" dirty="0">
                  <a:latin typeface="+mn-lt"/>
                  <a:ea typeface="+mn-ea"/>
                  <a:cs typeface="+mn-cs"/>
                </a:rPr>
                <a:t>	</a:t>
              </a: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357290" y="3571713"/>
              <a:ext cx="1500197" cy="646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marR="0" indent="-34290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pt-BR" kern="1200" cap="none" spc="0" normalizeH="0" baseline="0" noProof="0" dirty="0">
                  <a:latin typeface="+mn-lt"/>
                  <a:ea typeface="+mn-ea"/>
                  <a:cs typeface="+mn-cs"/>
                </a:rPr>
                <a:t>Densidade</a:t>
              </a: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pt-BR" kern="1200" cap="none" spc="0" normalizeH="0" baseline="0" noProof="0" dirty="0">
                  <a:latin typeface="+mn-lt"/>
                  <a:ea typeface="+mn-ea"/>
                  <a:cs typeface="+mn-cs"/>
                </a:rPr>
                <a:t>populacional</a:t>
              </a: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786050" y="3571713"/>
              <a:ext cx="2643205" cy="646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42900" marR="0" indent="-34290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pt-BR" u="sng" kern="1200" cap="none" spc="0" normalizeH="0" baseline="0" noProof="0" dirty="0">
                  <a:latin typeface="+mn-lt"/>
                  <a:ea typeface="+mn-ea"/>
                  <a:cs typeface="+mn-cs"/>
                </a:rPr>
                <a:t>Número de indivíduos</a:t>
              </a:r>
              <a:endParaRPr kumimoji="0" lang="pt-BR" u="sng" kern="1200" cap="none" spc="0" normalizeH="0" baseline="0" noProof="0" dirty="0">
                <a:latin typeface="+mn-lt"/>
                <a:ea typeface="+mn-ea"/>
                <a:cs typeface="+mn-cs"/>
              </a:endParaRPr>
            </a:p>
            <a:p>
              <a:pPr marL="342900" marR="0" indent="-342900" algn="ctr" defTabSz="914400" eaLnBrk="1" hangingPunct="1">
                <a:buClrTx/>
                <a:buSzTx/>
                <a:buFontTx/>
                <a:buNone/>
                <a:defRPr/>
              </a:pPr>
              <a:r>
                <a:rPr kumimoji="0" lang="pt-BR" kern="1200" cap="none" spc="0" normalizeH="0" baseline="0" noProof="0" dirty="0">
                  <a:latin typeface="+mn-lt"/>
                  <a:ea typeface="+mn-ea"/>
                  <a:cs typeface="+mn-cs"/>
                </a:rPr>
                <a:t>Área ou volume</a:t>
              </a:r>
              <a:endParaRPr kumimoji="0" lang="pt-BR" kern="1200" cap="none" spc="0" normalizeH="0" baseline="0" noProof="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2714625" y="3714750"/>
            <a:ext cx="3571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algn="ctr" defTabSz="914400" eaLnBrk="1" hangingPunct="1">
              <a:buClrTx/>
              <a:buSzTx/>
              <a:buFontTx/>
              <a:buNone/>
              <a:defRPr/>
            </a:pPr>
            <a:r>
              <a:rPr kumimoji="0" lang="pt-BR" sz="1600" kern="1200" cap="none" spc="0" normalizeH="0" baseline="0" noProof="0" dirty="0">
                <a:latin typeface="+mn-lt"/>
                <a:ea typeface="+mn-ea"/>
                <a:cs typeface="+mn-cs"/>
              </a:rPr>
              <a:t>=</a:t>
            </a:r>
            <a:endParaRPr kumimoji="0" lang="pt-BR" sz="16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eta para a direita listrada 11"/>
          <p:cNvSpPr/>
          <p:nvPr/>
        </p:nvSpPr>
        <p:spPr>
          <a:xfrm rot="5400000">
            <a:off x="5786438" y="3786188"/>
            <a:ext cx="785813" cy="357188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eta para a direita listrada 12"/>
          <p:cNvSpPr/>
          <p:nvPr/>
        </p:nvSpPr>
        <p:spPr>
          <a:xfrm rot="5400000">
            <a:off x="5286375" y="3786188"/>
            <a:ext cx="785813" cy="357188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eta para a direita listrada 13"/>
          <p:cNvSpPr/>
          <p:nvPr/>
        </p:nvSpPr>
        <p:spPr>
          <a:xfrm rot="16200000">
            <a:off x="71438" y="3786188"/>
            <a:ext cx="785813" cy="357188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eta para a direita listrada 14"/>
          <p:cNvSpPr/>
          <p:nvPr/>
        </p:nvSpPr>
        <p:spPr>
          <a:xfrm rot="16200000">
            <a:off x="571500" y="3786188"/>
            <a:ext cx="785813" cy="357188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813" y="4071938"/>
            <a:ext cx="2571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A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15716" name="Imagem 5" descr="e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071563"/>
            <a:ext cx="790575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813" y="4071938"/>
            <a:ext cx="2571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A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7188" y="357188"/>
            <a:ext cx="8358188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Os organismos que desempenham no ecossistema terrestre o mesmo papel do fitoplâncton no ambiente aquático são:</a:t>
            </a:r>
            <a:endParaRPr kumimoji="0" lang="pt-BR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Gramíneas</a:t>
            </a:r>
            <a:endParaRPr kumimoji="0" lang="pt-BR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Bactérias do solo</a:t>
            </a:r>
            <a:endParaRPr kumimoji="0" lang="pt-BR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Fungos</a:t>
            </a:r>
            <a:endParaRPr kumimoji="0" lang="pt-BR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Gafanhotos</a:t>
            </a:r>
            <a:endParaRPr kumimoji="0" lang="pt-BR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Arial" panose="020B0604020202020204" pitchFamily="34" charset="0"/>
                <a:ea typeface="+mn-ea"/>
                <a:cs typeface="+mn-cs"/>
              </a:rPr>
              <a:t>Protozoários ciliados</a:t>
            </a:r>
            <a:endParaRPr kumimoji="0" lang="pt-BR" kern="1200" cap="none" spc="0" normalizeH="0" baseline="0" noProof="0" dirty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19811" name="CaixaDeTexto 4"/>
          <p:cNvSpPr txBox="1"/>
          <p:nvPr/>
        </p:nvSpPr>
        <p:spPr>
          <a:xfrm>
            <a:off x="357188" y="357188"/>
            <a:ext cx="8358187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pic>
        <p:nvPicPr>
          <p:cNvPr id="119812" name="Picture 2" descr="C:\Documents and Settings\Paulinho\Meus documentos\Biologia\Pre-UFMG\Aulas\Cadeia alimentar e fluxo de energia\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214313"/>
            <a:ext cx="7016750" cy="664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0" y="3643313"/>
            <a:ext cx="2571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E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21859" name="CaixaDeTexto 4"/>
          <p:cNvSpPr txBox="1"/>
          <p:nvPr/>
        </p:nvSpPr>
        <p:spPr>
          <a:xfrm>
            <a:off x="357188" y="357188"/>
            <a:ext cx="8358187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750" y="4643438"/>
            <a:ext cx="2571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A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21861" name="Picture 2" descr="C:\Documents and Settings\Paulinho\Meus documentos\Biologia\Pre-UFMG\Aulas\Cadeia alimentar e fluxo de energia\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14375"/>
            <a:ext cx="8439150" cy="371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23907" name="CaixaDeTexto 4"/>
          <p:cNvSpPr txBox="1"/>
          <p:nvPr/>
        </p:nvSpPr>
        <p:spPr>
          <a:xfrm>
            <a:off x="357188" y="357188"/>
            <a:ext cx="8358187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pic>
        <p:nvPicPr>
          <p:cNvPr id="123908" name="Picture 2" descr="C:\Documents and Settings\Paulinho\Meus documentos\Biologia\Pre-UFMG\Aulas\Cadeia alimentar e fluxo de energia\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285750"/>
            <a:ext cx="7358062" cy="621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285750" y="3643313"/>
            <a:ext cx="2571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D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5954" name="Picture 2" descr="C:\Documents and Settings\Paulinho\Meus documentos\Biologia\Pre-UFMG\Aulas\Cadeia alimentar e fluxo de energia\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500063"/>
            <a:ext cx="8721725" cy="4786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25956" name="CaixaDeTexto 4"/>
          <p:cNvSpPr txBox="1"/>
          <p:nvPr/>
        </p:nvSpPr>
        <p:spPr>
          <a:xfrm>
            <a:off x="357188" y="357188"/>
            <a:ext cx="8358187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71813" y="5500688"/>
            <a:ext cx="25717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B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CaixaDeTexto 8"/>
          <p:cNvSpPr txBox="1"/>
          <p:nvPr/>
        </p:nvSpPr>
        <p:spPr>
          <a:xfrm>
            <a:off x="0" y="1071563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rPr>
              <a:t>			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342900" marR="0" indent="-3429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  <a:p>
            <a:pPr marR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1"/>
              </a:buBlip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Tahoma" panose="020B0604030504040204" pitchFamily="34" charset="0"/>
            </a:endParaRPr>
          </a:p>
        </p:txBody>
      </p:sp>
      <p:sp>
        <p:nvSpPr>
          <p:cNvPr id="128003" name="CaixaDeTexto 4"/>
          <p:cNvSpPr txBox="1"/>
          <p:nvPr/>
        </p:nvSpPr>
        <p:spPr>
          <a:xfrm>
            <a:off x="357188" y="357188"/>
            <a:ext cx="8358187" cy="3416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1800" dirty="0">
              <a:latin typeface="Arial" panose="020B0604020202020204" pitchFamily="34" charset="0"/>
            </a:endParaRPr>
          </a:p>
        </p:txBody>
      </p:sp>
      <p:pic>
        <p:nvPicPr>
          <p:cNvPr id="128004" name="Picture 2" descr="C:\Documents and Settings\Paulinho\Meus documentos\Biologia\Pre-UFMG\Aulas\Cadeia alimentar e fluxo de energia\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8" y="1000125"/>
            <a:ext cx="8875712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3143250" y="3857625"/>
            <a:ext cx="25717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B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344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3) Estudo das populações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 Fatores que alteram o tamanho populacional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6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13318" name="Imagem 15" descr="F3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85975"/>
            <a:ext cx="4648200" cy="477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CaixaDeTexto 16"/>
          <p:cNvSpPr txBox="1"/>
          <p:nvPr/>
        </p:nvSpPr>
        <p:spPr>
          <a:xfrm>
            <a:off x="4643438" y="2286000"/>
            <a:ext cx="4357688" cy="301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Todas as populações possuem potencial para crescer.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pt-BR" sz="1700" kern="1200" cap="none" spc="0" normalizeH="0" baseline="0" noProof="0" dirty="0">
                <a:latin typeface="+mn-lt"/>
                <a:ea typeface="+mn-ea"/>
                <a:cs typeface="+mn-cs"/>
              </a:rPr>
              <a:t>Um único casal de pássaros, chocando 6 ovos por ano, e com mortalidade zero, produziria ao final de 15 anos cerca de 10 milhões de descendentes.</a:t>
            </a:r>
            <a:endParaRPr kumimoji="0" lang="pt-BR" sz="17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pt-BR" sz="1700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pt-BR" sz="1700" kern="1200" cap="none" spc="0" normalizeH="0" baseline="0" noProof="0" dirty="0">
                <a:latin typeface="+mn-lt"/>
                <a:ea typeface="+mn-ea"/>
                <a:cs typeface="+mn-cs"/>
              </a:rPr>
              <a:t>Essa capacidade teórica de crescer apresentada pelas populações é chamada de </a:t>
            </a:r>
            <a:r>
              <a:rPr kumimoji="0" lang="pt-BR" sz="1700" b="1" kern="1200" cap="none" spc="0" normalizeH="0" baseline="0" noProof="0" dirty="0">
                <a:latin typeface="+mn-lt"/>
                <a:ea typeface="+mn-ea"/>
                <a:cs typeface="+mn-cs"/>
              </a:rPr>
              <a:t>potencial biótico.</a:t>
            </a:r>
            <a:endParaRPr kumimoji="0" lang="pt-BR" sz="1700" b="1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344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3) Estudo das populações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b)  Fatores que alteram o tamanho populacional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15366" name="Imagem 8" descr="F3-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71688"/>
            <a:ext cx="4810125" cy="315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4714875" y="2071688"/>
            <a:ext cx="4214813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Em condições naturais, o crescimento de uma população é limitado pela disponibilidade de recursos do meio.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O tamanho da população será determinado pelos efeitos combinados dos fatores ambientais: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Abióticos: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água, espaço, clima, disponibilidade de nutrientes, etc.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Bióticos: </a:t>
            </a: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Predação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, competição, doenças, alimentação, etc.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50" y="5429250"/>
            <a:ext cx="4214813" cy="10223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curva de crescimento real de uma população descreve uma curva em forma de “S” (curva sigmóide)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5750" y="5286375"/>
            <a:ext cx="4214813" cy="13287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 uma população atinge a capacidade suportada pelo meio, seu tamanho passa a oscilar em torno de um valor médio.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60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4) Exercícios sobre populações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rabicParenR"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(PUC-SP) A cada conjunto de indivíduos que vive numa mesma área geográfica (região) denominamos de: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Biomassa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Ecossistema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População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Nicho Ecológico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Comunidade Biótica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2) (</a:t>
            </a:r>
            <a:r>
              <a:rPr kumimoji="0" lang="pt-BR" b="1" kern="1200" cap="none" spc="0" normalizeH="0" baseline="0" noProof="0" dirty="0" err="1">
                <a:latin typeface="+mn-lt"/>
                <a:ea typeface="+mn-ea"/>
                <a:cs typeface="+mn-cs"/>
              </a:rPr>
              <a:t>Fuvest</a:t>
            </a: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) Em um lago, estão presentes diversas espécies de animais, plantas, algas, protozoários, fungos e bactérias. O conjunto desses seres vivos constitui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Uma cadeia alimentar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Uma comunidade biológica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Um ecossistema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Uma população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Uma sucessão ecológica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57563" y="2571750"/>
            <a:ext cx="314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c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43313" y="5143500"/>
            <a:ext cx="31432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b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CaixaDeTexto 4"/>
          <p:cNvSpPr txBox="1"/>
          <p:nvPr/>
        </p:nvSpPr>
        <p:spPr>
          <a:xfrm>
            <a:off x="142875" y="1071563"/>
            <a:ext cx="8786813" cy="760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sz="2000" b="1" kern="1200" cap="none" spc="0" normalizeH="0" baseline="0" noProof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4) Exercícios sobre populações</a:t>
            </a:r>
            <a:endParaRPr kumimoji="0" lang="pt-BR" sz="2000" b="1" kern="1200" cap="none" spc="0" normalizeH="0" baseline="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3)  (UFPE) Ao dizer onde uma espécie pode ser encontrada e o que faz no lugar onde vive, estamos informando, respectivamente: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Nicho ecológico e habitat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Habitat e nicho ecológico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Habitat e </a:t>
            </a:r>
            <a:r>
              <a:rPr kumimoji="0" lang="pt-BR" kern="1200" cap="none" spc="0" normalizeH="0" baseline="0" noProof="0" dirty="0" err="1">
                <a:latin typeface="+mn-lt"/>
                <a:ea typeface="+mn-ea"/>
                <a:cs typeface="+mn-cs"/>
              </a:rPr>
              <a:t>biótopo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Nicho ecológico e ecossistema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Habitat e Ecossistema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b="1" kern="1200" cap="none" spc="0" normalizeH="0" baseline="0" noProof="0" dirty="0">
                <a:latin typeface="+mn-lt"/>
                <a:ea typeface="+mn-ea"/>
                <a:cs typeface="+mn-cs"/>
              </a:rPr>
              <a:t>4) (UFLA) Indique a alternativa que mostra a hierarquia correta, do mais simples para o mais complexo, à nível ecológico:</a:t>
            </a: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b="1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População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indivíduo  comunidade  Ecossistema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Ecossistema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População  Indivíduo  Comunidade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Indivíduo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População  Ecossistema  Comunidade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Ecossistema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Comunidade  Populações  Indivíduo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AutoNum type="alphaLcParenR"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Indivíduo </a:t>
            </a: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População  Comunidade  Ecossistema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  <a:p>
            <a:pPr marL="342900" marR="0" indent="-342900" defTabSz="914400" eaLnBrk="1" hangingPunct="1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+mn-ea"/>
                <a:cs typeface="+mn-cs"/>
              </a:rPr>
              <a:t>	</a:t>
            </a: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CaixaDeTexto 8"/>
          <p:cNvSpPr txBox="1"/>
          <p:nvPr/>
        </p:nvSpPr>
        <p:spPr>
          <a:xfrm>
            <a:off x="0" y="1071563"/>
            <a:ext cx="88582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marL="342900" lvl="0" indent="-342900" algn="just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9144000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Ecologia</a:t>
            </a:r>
            <a:endParaRPr kumimoji="0" lang="pt-BR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pt-BR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071938" y="2500313"/>
            <a:ext cx="3143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b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57875" y="5072063"/>
            <a:ext cx="314325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Resposta: Letra e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18154</Words>
  <Application>WPS Presentation</Application>
  <PresentationFormat>Apresentação na tela (4:3)</PresentationFormat>
  <Paragraphs>1581</Paragraphs>
  <Slides>58</Slides>
  <Notes>62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70" baseType="lpstr">
      <vt:lpstr>Arial</vt:lpstr>
      <vt:lpstr>SimSun</vt:lpstr>
      <vt:lpstr>Wingdings</vt:lpstr>
      <vt:lpstr>Calibri</vt:lpstr>
      <vt:lpstr>Mufferaw</vt:lpstr>
      <vt:lpstr>Segoe Print</vt:lpstr>
      <vt:lpstr>Courier New</vt:lpstr>
      <vt:lpstr>Tahoma</vt:lpstr>
      <vt:lpstr>Arial Black</vt:lpstr>
      <vt:lpstr>Microsoft YaHei</vt:lpstr>
      <vt:lpstr>Arial Unicode MS</vt:lpstr>
      <vt:lpstr>Tema do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Cliente</dc:creator>
  <cp:lastModifiedBy>google1584636770</cp:lastModifiedBy>
  <cp:revision>21</cp:revision>
  <dcterms:created xsi:type="dcterms:W3CDTF">2008-07-29T15:34:07Z</dcterms:created>
  <dcterms:modified xsi:type="dcterms:W3CDTF">2025-03-16T00:18:33Z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69C7AE650BA744549CAC6E99C6DBC916_12</vt:lpwstr>
  </property>
  <property fmtid="{D5CDD505-2E9C-101B-9397-08002B2CF9AE}" pid="3" name="KSOProductBuildVer">
    <vt:lpwstr>1046-12.2.0.20326</vt:lpwstr>
  </property>
</Properties>
</file>