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76" r:id="rId6"/>
    <p:sldId id="259" r:id="rId7"/>
    <p:sldId id="261" r:id="rId8"/>
    <p:sldId id="277" r:id="rId9"/>
    <p:sldId id="262" r:id="rId10"/>
    <p:sldId id="263" r:id="rId11"/>
    <p:sldId id="265" r:id="rId12"/>
    <p:sldId id="266" r:id="rId13"/>
    <p:sldId id="279" r:id="rId14"/>
    <p:sldId id="267" r:id="rId15"/>
    <p:sldId id="268" r:id="rId16"/>
    <p:sldId id="283" r:id="rId17"/>
    <p:sldId id="284" r:id="rId18"/>
    <p:sldId id="286" r:id="rId19"/>
    <p:sldId id="287" r:id="rId20"/>
    <p:sldId id="288" r:id="rId21"/>
    <p:sldId id="280" r:id="rId22"/>
    <p:sldId id="285" r:id="rId23"/>
  </p:sldIdLst>
  <p:sldSz cx="9144000" cy="6858000" type="screen4x3"/>
  <p:notesSz cx="6858000" cy="9144000"/>
  <p:defaultTextStyle>
    <a:defPPr>
      <a:defRPr lang="pt-B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E6C869-068E-47C0-A790-FCB6F2907706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para editar os estilos do texto mestre</a:t>
            </a: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Segundo nível</a:t>
            </a: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Terceiro nível</a:t>
            </a: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Quarto nível</a:t>
            </a: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Quinto nível</a:t>
            </a: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3552B6-5851-4312-85C0-8DBC685DF038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pt-BR" altLang="pt-BR" dirty="0"/>
          </a:p>
        </p:txBody>
      </p:sp>
      <p:sp>
        <p:nvSpPr>
          <p:cNvPr id="6148" name="Espaço Reservado para Número de Slide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pt-BR" altLang="pt-BR" dirty="0">
                <a:cs typeface="Arial" panose="020B0604020202020204" pitchFamily="34" charset="0"/>
              </a:rPr>
            </a:fld>
            <a:endParaRPr lang="pt-BR" altLang="pt-BR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endParaRPr lang="pt-BR" altLang="pt-BR" dirty="0"/>
          </a:p>
        </p:txBody>
      </p:sp>
      <p:sp>
        <p:nvSpPr>
          <p:cNvPr id="10244" name="Espaço Reservado para Número de Slide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pt-BR" altLang="pt-BR" dirty="0">
                <a:cs typeface="Arial" panose="020B0604020202020204" pitchFamily="34" charset="0"/>
              </a:rPr>
            </a:fld>
            <a:endParaRPr lang="pt-BR" altLang="pt-BR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pt-BR" altLang="pt-BR" dirty="0"/>
              <a:t>Clique para editar o estilo do título mestre</a:t>
            </a:r>
            <a:endParaRPr lang="pt-BR" altLang="pt-BR" dirty="0"/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pt-BR" altLang="pt-BR" dirty="0"/>
              <a:t>Clique para editar os estilos do texto mestre</a:t>
            </a:r>
            <a:endParaRPr lang="pt-BR" altLang="pt-BR" dirty="0"/>
          </a:p>
          <a:p>
            <a:pPr lvl="1"/>
            <a:r>
              <a:rPr lang="pt-BR" altLang="pt-BR" dirty="0"/>
              <a:t>Segundo nível</a:t>
            </a:r>
            <a:endParaRPr lang="pt-BR" altLang="pt-BR" dirty="0"/>
          </a:p>
          <a:p>
            <a:pPr lvl="2"/>
            <a:r>
              <a:rPr lang="pt-BR" altLang="pt-BR" dirty="0"/>
              <a:t>Terceiro nível</a:t>
            </a:r>
            <a:endParaRPr lang="pt-BR" altLang="pt-BR" dirty="0"/>
          </a:p>
          <a:p>
            <a:pPr lvl="3"/>
            <a:r>
              <a:rPr lang="pt-BR" altLang="pt-BR" dirty="0"/>
              <a:t>Quarto nível</a:t>
            </a:r>
            <a:endParaRPr lang="pt-BR" altLang="pt-BR" dirty="0"/>
          </a:p>
          <a:p>
            <a:pPr lvl="4"/>
            <a:r>
              <a:rPr lang="pt-BR" altLang="pt-BR" dirty="0"/>
              <a:t>Quinto nível</a:t>
            </a:r>
            <a:endParaRPr lang="pt-BR" alt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B50C83-8A56-4977-9339-D4CB1B082E17}" type="datetimeFigureOut"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8DD7DFD-3BB5-46FA-A865-B954C8F83863}" type="slidenum">
              <a:rPr kumimoji="0" lang="pt-BR" altLang="pt-BR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fld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GIF"/><Relationship Id="rId1" Type="http://schemas.openxmlformats.org/officeDocument/2006/relationships/hyperlink" Target="http://web.educastur.princast.es/proyectos/biogeo_ov/2BCH/B2_CELULA/t22_MEMBRANA/animaciones/difusion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GIF"/><Relationship Id="rId1" Type="http://schemas.openxmlformats.org/officeDocument/2006/relationships/hyperlink" Target="http://www.virtual.epm.br/material/tis/curr-bio/trab2004/1ano/membrana/pro5.gi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GIF"/><Relationship Id="rId1" Type="http://schemas.openxmlformats.org/officeDocument/2006/relationships/hyperlink" Target="http://www.virtual.epm.br/material/tis/curr-bio/trab2004/1ano/membrana/bombaanima2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928688"/>
            <a:ext cx="2071688" cy="5929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4" name="CaixaDeTexto 7"/>
          <p:cNvSpPr txBox="1"/>
          <p:nvPr/>
        </p:nvSpPr>
        <p:spPr>
          <a:xfrm>
            <a:off x="0" y="1000125"/>
            <a:ext cx="2071688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endParaRPr lang="pt-BR" altLang="pt-BR" sz="1300" b="1" dirty="0">
              <a:cs typeface="Arial" panose="020B0604020202020204" pitchFamily="34" charset="0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cs typeface="Arial" panose="020B0604020202020204" pitchFamily="34" charset="0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cs typeface="Arial" panose="020B0604020202020204" pitchFamily="34" charset="0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AutoNum type="arabicPeriod"/>
            </a:pPr>
            <a:endParaRPr lang="pt-BR" altLang="pt-BR" sz="1400" dirty="0">
              <a:cs typeface="Arial" panose="020B0604020202020204" pitchFamily="34" charset="0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AutoNum type="arabicPeriod"/>
            </a:pPr>
            <a:endParaRPr lang="pt-BR" altLang="pt-BR" sz="1400" dirty="0">
              <a:cs typeface="Arial" panose="020B0604020202020204" pitchFamily="34" charset="0"/>
            </a:endParaRPr>
          </a:p>
          <a:p>
            <a:pPr marL="342900" lvl="0" indent="-342900" eaLnBrk="1" hangingPunct="1">
              <a:spcBef>
                <a:spcPct val="0"/>
              </a:spcBef>
              <a:buFontTx/>
              <a:buAutoNum type="arabicPeriod"/>
            </a:pPr>
            <a:endParaRPr lang="pt-BR" altLang="pt-BR" sz="1800" dirty="0">
              <a:ea typeface="Arial" panose="020B0604020202020204" pitchFamily="34" charset="0"/>
            </a:endParaRPr>
          </a:p>
        </p:txBody>
      </p:sp>
      <p:sp>
        <p:nvSpPr>
          <p:cNvPr id="5125" name="CaixaDeTexto 8"/>
          <p:cNvSpPr txBox="1"/>
          <p:nvPr/>
        </p:nvSpPr>
        <p:spPr>
          <a:xfrm>
            <a:off x="2214563" y="1143000"/>
            <a:ext cx="6786562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ea typeface="Arial" panose="020B0604020202020204" pitchFamily="34" charset="0"/>
            </a:endParaRPr>
          </a:p>
        </p:txBody>
      </p:sp>
      <p:sp>
        <p:nvSpPr>
          <p:cNvPr id="5126" name="CaixaDeTexto 13"/>
          <p:cNvSpPr txBox="1"/>
          <p:nvPr/>
        </p:nvSpPr>
        <p:spPr>
          <a:xfrm>
            <a:off x="0" y="1143000"/>
            <a:ext cx="2071688" cy="39077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2400" b="1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1400" b="1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Mufferaw"/>
                <a:cs typeface="Arial" panose="020B0604020202020204" pitchFamily="34" charset="0"/>
              </a:rPr>
              <a:t>Biologia</a:t>
            </a:r>
            <a:endParaRPr lang="pt-BR" altLang="pt-BR" sz="2400" b="1" dirty="0">
              <a:latin typeface="Mufferaw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Mufferaw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Mufferaw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Mufferaw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Mufferaw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200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2000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2000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2000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2000" dirty="0">
              <a:latin typeface="Mufferaw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pt-BR" altLang="pt-BR" sz="2000" dirty="0">
              <a:latin typeface="Mufferaw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pt-BR" altLang="pt-BR" sz="1800" dirty="0">
              <a:ea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0"/>
            <a:ext cx="9144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pic>
        <p:nvPicPr>
          <p:cNvPr id="5128" name="Imagem 16" descr="cell_membrane_05_jpgcf45fa7c-9505-4c11-848c-6caf55b08200Larg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1688" y="928688"/>
            <a:ext cx="7072312" cy="59293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4924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12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Ativo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(Há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endParaRPr kumimoji="0" lang="pt-BR" sz="1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Ocorre contra um gradiente de concentração e, por isso, a célula gastará energia para transportar a substância desejada. ( -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  <a:sym typeface="Wingdings" panose="05000000000000000000" pitchFamily="2" charset="2"/>
              </a:rPr>
              <a:t> +)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II)   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Endocitose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É o englobamento de partículas e microrganismos para o meio intracelular.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Existem dois tipos: fagocitose e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pinocitose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Fagocitose: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É o englobamento de partículas sólidas por meio de expansões citoplasmáticas     	             denominadas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pseudópodes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Após o englobamento forma-se um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vacúolo alimentar ou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fagossomo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.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1846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12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Ativo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(Há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II)   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Endocitose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Fagocitose: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7412" name="Imagem 11" descr="fagocitose.JPG"/>
          <p:cNvPicPr>
            <a:picLocks noChangeAspect="1"/>
          </p:cNvPicPr>
          <p:nvPr/>
        </p:nvPicPr>
        <p:blipFill>
          <a:blip r:embed="rId1">
            <a:lum contrast="20000"/>
          </a:blip>
          <a:stretch>
            <a:fillRect/>
          </a:stretch>
        </p:blipFill>
        <p:spPr>
          <a:xfrm>
            <a:off x="3060700" y="2643188"/>
            <a:ext cx="6083300" cy="3214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0" y="3071813"/>
            <a:ext cx="2857500" cy="13239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Funções da fagocitose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Alimentação: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Amebas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Defesa: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Glóbulos brancos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20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Ativo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(Há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57250" marR="0" lvl="1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II)   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Endocitose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57250" marR="0" lvl="1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57250" marR="0" lvl="1" indent="-4000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Pinocitose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É o englobamento de partículas líquidas as quais tocam a membrana e provocam sua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invaginação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, formando bolsas que contém o material englobado  denominado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pinossomo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8436" name="Imagem 5" descr="pinocitose.JPG"/>
          <p:cNvPicPr>
            <a:picLocks noChangeAspect="1"/>
          </p:cNvPicPr>
          <p:nvPr/>
        </p:nvPicPr>
        <p:blipFill>
          <a:blip r:embed="rId1">
            <a:lum contrast="20000"/>
          </a:blip>
          <a:stretch>
            <a:fillRect/>
          </a:stretch>
        </p:blipFill>
        <p:spPr>
          <a:xfrm>
            <a:off x="5214938" y="3344863"/>
            <a:ext cx="3571875" cy="35131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2986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Ativo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(Há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57250" marR="0" lvl="1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III)   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Exocitose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(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clasmocitose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Eliminação de substâncias a partir de bolsas citoplasmáticas.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As bolsas contendo o material a ser eliminado aproximam-se da membrana e fundem-se a ela, expelindo seu conteúdo.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As células por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exocitose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podem eliminar restos metabólicos ou secretar produtos úteis ao organismo.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9460" name="Picture 2" descr="http://clientes.netvisao.pt/freiremj/img/Exocitos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4500" y="4286250"/>
            <a:ext cx="5770563" cy="2571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39750" y="1412875"/>
            <a:ext cx="8362950" cy="62642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 (Mack) Assinale a alternativa correta a respeito da membrana lipoprotéica.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lphaLcParenR"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 bactérias, apresenta uma organização diferente da encontrada em células eucariotas.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Existe apenas como envoltório externo das células.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É formada por uma camada dupla de glicoproteínas, com várias moléculas de lipídios encrustadas.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 É rígida, garantindo a estabilidade da célula.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 Está envolvida em processos como a fagocitose e a pinocitose.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49263" y="1168400"/>
            <a:ext cx="8229600" cy="5688013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 (PUC-RJ) Hemácias foram colocadas em uma solução de concentração desconhecida, tendo, após um certo tempo, sofrido hemólise. Em função deste resultado, foi possível dizer que a solução em questão apresenta-se: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lphaLcParenR"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atônica em relação às hemácias.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com alta concentração de sais.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hipotônica em relação às hemácias.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 isotônica em relação às hemácias.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 hipertônica em relação às hemácias. Assinale qual das opções acima apresenta a afirmativa correta.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69900" y="928688"/>
            <a:ext cx="8229600" cy="5505450"/>
          </a:xfrm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dirty="0"/>
              <a:t>3- (UFSCar-2005) O diagrama apresenta a concentração relativa de diferentes íons na água (barras claras) e no citoplasma de algas verdes (barras escuras) de uma lagoa.</a:t>
            </a:r>
            <a:endParaRPr dirty="0"/>
          </a:p>
          <a:p>
            <a:pPr marL="0" indent="0">
              <a:buNone/>
            </a:pPr>
            <a:endParaRPr dirty="0"/>
          </a:p>
        </p:txBody>
      </p:sp>
      <p:pic>
        <p:nvPicPr>
          <p:cNvPr id="23555" name="Imagem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1550" y="3068638"/>
            <a:ext cx="6334125" cy="3636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tângulo 4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diferenças na concentração relativa de íons mantêm-se devido a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lphaLcParenR"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osmose.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difusão através da membrana.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transporte passivo através da membrana.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d) transporte ativo através da membrana. 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e) barreira exercida pela parede celulósica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68313" y="903288"/>
            <a:ext cx="8505825" cy="1943100"/>
          </a:xfrm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dirty="0"/>
              <a:t>4- (UEPB) Observe os gráficos seguintes. Qual deles representa o que ocorre com uma solução salina em que são colocadas células hipertônicas?</a:t>
            </a:r>
            <a:endParaRPr dirty="0"/>
          </a:p>
        </p:txBody>
      </p:sp>
      <p:pic>
        <p:nvPicPr>
          <p:cNvPr id="25603" name="Imagem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863" y="2462213"/>
            <a:ext cx="2808287" cy="1673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4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417763"/>
            <a:ext cx="2808288" cy="1844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5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550" y="2609850"/>
            <a:ext cx="2098675" cy="14525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6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1988" y="2370138"/>
            <a:ext cx="234950" cy="184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7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2463" y="4403725"/>
            <a:ext cx="2505075" cy="17446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608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7538" y="4487863"/>
            <a:ext cx="2673350" cy="1709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tângulo 9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196975"/>
            <a:ext cx="8229600" cy="6008688"/>
          </a:xfrm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sz="2200" dirty="0"/>
              <a:t>Assinale a alternativa INCORRETA: </a:t>
            </a:r>
            <a:endParaRPr sz="2200" dirty="0"/>
          </a:p>
          <a:p>
            <a:pPr marL="0" indent="0" algn="just">
              <a:buNone/>
            </a:pPr>
            <a:r>
              <a:rPr sz="2200" dirty="0"/>
              <a:t>a) A difusão simples é um tipo de transporte passivo através da membrana plasmática que ocorre quando existem condições de gradiente de concentração sem haver gasto de energia. </a:t>
            </a:r>
            <a:endParaRPr sz="2200" dirty="0"/>
          </a:p>
          <a:p>
            <a:pPr marL="0" indent="0" algn="just">
              <a:buNone/>
            </a:pPr>
            <a:r>
              <a:rPr sz="2200" dirty="0"/>
              <a:t>b) Na fagocitose a célula engloba partículas sólidas para através da emissão de pseudópodes que as englobam formando um vacúolo alimentar denominado fagossomo. </a:t>
            </a:r>
            <a:endParaRPr sz="2200" dirty="0"/>
          </a:p>
          <a:p>
            <a:pPr marL="0" indent="0" algn="just">
              <a:buNone/>
            </a:pPr>
            <a:r>
              <a:rPr sz="2200" dirty="0"/>
              <a:t>c) A membrana plasmática é formada por uma camada bimolecular de fosfolipídeos onde estão dispersas moléculas de proteínas globulares, dispostas como um mosaico. </a:t>
            </a:r>
            <a:endParaRPr sz="2200" dirty="0"/>
          </a:p>
          <a:p>
            <a:pPr marL="0" indent="0" algn="just">
              <a:buNone/>
            </a:pPr>
            <a:r>
              <a:rPr sz="2200" dirty="0"/>
              <a:t>d) Qualquer processo de captura por meio do envolvimento de partículas é chamado endocitose. </a:t>
            </a:r>
            <a:endParaRPr sz="2200" dirty="0"/>
          </a:p>
          <a:p>
            <a:pPr marL="0" indent="0" algn="just">
              <a:buNone/>
            </a:pPr>
            <a:r>
              <a:rPr sz="2200" dirty="0"/>
              <a:t>e) A difusão facilitada utiliza proteínas carregadoras para o transporte de açúcares simples e aminoácidos através de membrana constituindo, por essa razão, um processo de transporte ativo. </a:t>
            </a:r>
            <a:endParaRPr sz="2200" dirty="0"/>
          </a:p>
          <a:p>
            <a:pPr marL="0" indent="0" algn="just">
              <a:buNone/>
            </a:pPr>
            <a:endParaRPr sz="2200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179388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Questão Desafio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00125"/>
            <a:ext cx="9001125" cy="8432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Constituição da Membrana Celular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8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Sinônimos: Membrana citoplasmática, Membrana plasmática e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Plasmalema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Presente em todos os tipos de células.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Visível somente ao microscópio eletrônico.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Componentes: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Fosfolipídios formando uma bicamada.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Colesterol movimentando-se entre aos fosfolipídios e confere maleabilidade à membrana.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Proteínas  periféricas (que não atravessam a membrana).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Proteínas integrais (que atravessam a membrana)  e criam canais  por onde ocorre a passagem de soluto.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Glicoproteínas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 e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Glicolipídios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na superfície formando o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glicocálix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1600" kern="1200" cap="none" spc="0" normalizeH="0" baseline="0" noProof="0" dirty="0">
                <a:latin typeface="+mn-lt"/>
                <a:ea typeface="+mn-ea"/>
                <a:cs typeface="Tahoma" panose="020B0604030504040204" pitchFamily="34" charset="0"/>
              </a:rPr>
              <a:t>		</a:t>
            </a:r>
            <a:endParaRPr kumimoji="0" lang="pt-BR" sz="1600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R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R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7172" name="Picture 4" descr="http://www.instrumentador.com.br/aulas/membran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5094288"/>
            <a:ext cx="3000375" cy="17637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Espaço Reservado para Conteúd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dirty="0"/>
              <a:t>1- E</a:t>
            </a:r>
            <a:endParaRPr dirty="0"/>
          </a:p>
          <a:p>
            <a:r>
              <a:rPr dirty="0"/>
              <a:t>2- C</a:t>
            </a:r>
            <a:endParaRPr dirty="0"/>
          </a:p>
          <a:p>
            <a:r>
              <a:rPr dirty="0"/>
              <a:t>3- </a:t>
            </a:r>
            <a:r>
              <a:rPr dirty="0"/>
              <a:t>D</a:t>
            </a:r>
            <a:endParaRPr dirty="0"/>
          </a:p>
          <a:p>
            <a:r>
              <a:rPr dirty="0"/>
              <a:t>4- D</a:t>
            </a:r>
            <a:endParaRPr dirty="0"/>
          </a:p>
          <a:p>
            <a:r>
              <a:rPr dirty="0"/>
              <a:t>Questão Desafio </a:t>
            </a:r>
            <a:r>
              <a:rPr dirty="0"/>
              <a:t>- E</a:t>
            </a:r>
            <a:endParaRPr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Gabarito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2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00125"/>
            <a:ext cx="9001125" cy="4862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Constituição da Membrana Celular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8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1257300" marR="0" lvl="2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1600" kern="1200" cap="none" spc="0" normalizeH="0" baseline="0" noProof="0" dirty="0">
                <a:latin typeface="+mn-lt"/>
                <a:ea typeface="+mn-ea"/>
                <a:cs typeface="Tahoma" panose="020B0604030504040204" pitchFamily="34" charset="0"/>
              </a:rPr>
              <a:t>		</a:t>
            </a:r>
            <a:endParaRPr kumimoji="0" lang="pt-BR" sz="1600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R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  <a:p>
            <a:pPr marR="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pt-BR" kern="1200" cap="none" spc="0" normalizeH="0" baseline="0" noProof="0" dirty="0"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8197" name="Imagem 28" descr="membran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50"/>
            <a:ext cx="9144000" cy="3403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001125" cy="4648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2)  Propriedades da membrana celular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20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Permeabilidade seletiva: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Capacidade que a membrana possui de selecionar as substâncias que entram e que saem da célula.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Baixa tensão superficial: 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Devido a grande maleabilidade da membrana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Alta resistência elétrica: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Devido a presença dos fosfolípides que são péssimos condutores de eletricidade.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Alta resistência mecânica: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Devido a sua grande plasticidade.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Regeneração: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Até certos limites a membrana consegue se reconstituir.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Elasticidade: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As moléculas de fosfolipídios e colesterol presentes na membrana tornam a estrutura maleável.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001125" cy="5724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(Sem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Não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ocorre 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gasto de energia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 (ATP) pela célula.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Apenas moléculas muito pequenas conseguem atravessar a membrana.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Existem três tipos de transporte passivo: difusão simples, difusão facilitada e osmose.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U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Difusão Simples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(+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  <a:sym typeface="Wingdings" panose="05000000000000000000" pitchFamily="2" charset="2"/>
              </a:rPr>
              <a:t> -)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Passagem de soluto (partículas moleculares)  do meio onde sua concentração é maior para um outro meio onde sua concentração é menor. 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Passagem de solutos do meio hipertônico (mais concentrado) para o meio hipotônico (pouco concentrado).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001125" cy="2462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(Sem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U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Difusão Simples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(+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  <a:sym typeface="Wingdings" panose="05000000000000000000" pitchFamily="2" charset="2"/>
              </a:rPr>
              <a:t> -)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2292" name="Picture 2" descr="http://web.educastur.princast.es/proyectos/biogeo_ov/2BCH/B2_CELULA/t22_MEMBRANA/animaciones/difusion.gif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857500"/>
            <a:ext cx="4284662" cy="32146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285750" y="3214688"/>
            <a:ext cx="4071938" cy="23082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ocorrer difusão simples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 membrana deve ser permeável ao soluto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Deve haver diferença na concentração do   soluto dentro e fora da célula.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3508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(Sem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II)    Difusão Facilitada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(+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  <a:sym typeface="Wingdings" panose="05000000000000000000" pitchFamily="2" charset="2"/>
              </a:rPr>
              <a:t> -)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Passagem de soluto através das proteínas integrais (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permeases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), já que não conseguem atravessar  a membrana celular.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endParaRPr kumimoji="0" lang="pt-B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As proteínas facilitam a entrada e a saída de solutos.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313" y="4000500"/>
            <a:ext cx="4214813" cy="2616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Tipos de proteínas integrais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Canais iônicos: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permite a passagem de íons e somente abrem após estímulo.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Proteínas carreadoras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permeases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transportam aminoácidos, glicose, monossacarídeos, etc.  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7" name="Picture 2" descr="http://www.virtual.epm.br/material/tis/curr-bio/trab2004/1ano/membrana/pro5.gif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3" y="3963988"/>
            <a:ext cx="3857625" cy="2894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3292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12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(Sem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III)    Osmose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(-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  <a:sym typeface="Wingdings" panose="05000000000000000000" pitchFamily="2" charset="2"/>
              </a:rPr>
              <a:t> +)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Passagem de água (solvente) através da membrana de uma região hipotônica (pouco concentrada) para outra região hipertônica (muito concentrada).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771650" marR="0" lvl="3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4340" name="Imagem 10" descr="osmose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8688" y="3571875"/>
            <a:ext cx="7572375" cy="2760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928688" y="6357938"/>
            <a:ext cx="2286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+mn-ea"/>
                <a:cs typeface="+mn-cs"/>
              </a:rPr>
              <a:t>Célula Túrgida</a:t>
            </a:r>
            <a:endParaRPr kumimoji="0" lang="pt-BR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215063" y="6357938"/>
            <a:ext cx="2286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+mn-ea"/>
                <a:cs typeface="+mn-cs"/>
              </a:rPr>
              <a:t>Célula </a:t>
            </a:r>
            <a:r>
              <a:rPr kumimoji="0" lang="pt-BR" kern="1200" cap="none" spc="0" normalizeH="0" baseline="0" noProof="0" dirty="0" err="1">
                <a:latin typeface="+mn-lt"/>
                <a:ea typeface="+mn-ea"/>
                <a:cs typeface="+mn-cs"/>
              </a:rPr>
              <a:t>Plasmolisada</a:t>
            </a:r>
            <a:endParaRPr kumimoji="0" lang="pt-BR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sp>
        <p:nvSpPr>
          <p:cNvPr id="8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tângulo 3"/>
          <p:cNvSpPr/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1071563"/>
            <a:ext cx="9144000" cy="355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3)  Transporte através da membrana</a:t>
            </a:r>
            <a:endParaRPr kumimoji="0" lang="pt-BR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342900" marR="0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defRPr/>
            </a:pPr>
            <a:endParaRPr kumimoji="0" lang="pt-BR" sz="1200" b="1" kern="1200" cap="none" spc="0" normalizeH="0" baseline="0" noProof="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Ativo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(Há gasto de energia)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2"/>
              <a:defRPr/>
            </a:pPr>
            <a:endParaRPr kumimoji="0" lang="pt-BR" sz="1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	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Ocorre contra um gradiente de concentração e, por isso, a célula gastará energia para transportar a substância desejada. ( -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  <a:sym typeface="Wingdings" panose="05000000000000000000" pitchFamily="2" charset="2"/>
              </a:rPr>
              <a:t> +)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57250" marR="0" lvl="1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UcParenR"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Bomba de Sódio e Potássio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1314450" marR="0" lvl="2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UcParenR"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[K+] é maior dentro da célula.  – [Na+] é maior fora da célula.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Poderíamos esperar que por difusão, as concentrações se igualassem.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ahoma" panose="020B0604030504040204" pitchFamily="34" charset="0"/>
              </a:rPr>
              <a:t>	Isso não ocorre porque a célula gasta energia para bombear sódio e potássio em sentido contrário ao da difusão.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anose="020B0604030504040204" pitchFamily="34" charset="0"/>
            </a:endParaRPr>
          </a:p>
        </p:txBody>
      </p:sp>
      <p:pic>
        <p:nvPicPr>
          <p:cNvPr id="15364" name="Picture 2" descr="http://www.virtual.epm.br/material/tis/curr-bio/trab2004/1ano/membrana/bombaanima2.gif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3" y="4286250"/>
            <a:ext cx="4168775" cy="228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214313" y="4714875"/>
            <a:ext cx="4357688" cy="19383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Na</a:t>
            </a:r>
            <a:r>
              <a:rPr kumimoji="0" lang="pt-BR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são enviados para fora da célula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K</a:t>
            </a:r>
            <a:r>
              <a:rPr kumimoji="0" lang="pt-BR" sz="2000" b="1" i="0" u="none" strike="noStrike" kern="1200" cap="none" spc="0" normalizeH="0" baseline="3000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são enviados para dentro da célula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interior da célula torna-se negativo devido ao déficit de cargas positivas no interior da célula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20675" y="0"/>
            <a:ext cx="83581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4600" b="1" kern="1200" cap="none" spc="0" normalizeH="0" baseline="0" noProof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n-ea"/>
                <a:cs typeface="+mn-cs"/>
              </a:rPr>
              <a:t>Membrana Plasmática</a:t>
            </a:r>
            <a:endParaRPr kumimoji="0" lang="pt-BR" sz="4600" b="1" kern="1200" cap="none" spc="0" normalizeH="0" baseline="0" noProof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7198</Words>
  <Application>WPS Presentation</Application>
  <PresentationFormat>Apresentação na tela (4:3)</PresentationFormat>
  <Paragraphs>300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SimSun</vt:lpstr>
      <vt:lpstr>Wingdings</vt:lpstr>
      <vt:lpstr>Calibri</vt:lpstr>
      <vt:lpstr>Mufferaw</vt:lpstr>
      <vt:lpstr>Segoe Print</vt:lpstr>
      <vt:lpstr>Tahoma</vt:lpstr>
      <vt:lpstr>Courier New</vt:lpstr>
      <vt:lpstr>Microsoft YaHei</vt:lpstr>
      <vt:lpstr>Arial Unicode MS</vt:lpstr>
      <vt:lpstr>Tema do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google1584636770</cp:lastModifiedBy>
  <cp:revision>36</cp:revision>
  <dcterms:created xsi:type="dcterms:W3CDTF">2008-07-16T23:50:51Z</dcterms:created>
  <dcterms:modified xsi:type="dcterms:W3CDTF">2025-03-16T00:41:49Z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982BBC2DC9D44ADCA42D0B33B6EA658C_13</vt:lpwstr>
  </property>
  <property fmtid="{D5CDD505-2E9C-101B-9397-08002B2CF9AE}" pid="3" name="KSOProductBuildVer">
    <vt:lpwstr>1046-12.2.0.20326</vt:lpwstr>
  </property>
</Properties>
</file>