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6" r:id="rId6"/>
    <p:sldId id="268" r:id="rId7"/>
    <p:sldId id="271" r:id="rId8"/>
    <p:sldId id="270" r:id="rId9"/>
    <p:sldId id="275" r:id="rId10"/>
    <p:sldId id="288" r:id="rId11"/>
    <p:sldId id="279" r:id="rId12"/>
    <p:sldId id="280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8378-3130-4F83-A9CC-168521D942EA}" type="datetimeFigureOut">
              <a:rPr lang="pt-BR" smtClean="0"/>
              <a:pPr/>
              <a:t>28/05/2025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E461-69EC-4C73-A4C1-2B59D37208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E461-69EC-4C73-A4C1-2B59D372080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E6C5-839A-4523-B0BD-C16E2A247083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6102-597A-405F-AD8D-62D9EBDACC0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15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50C9-1C05-4ADD-8CFE-521F2D9AB281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EA23-6D5D-4CE0-B190-D44B36330C8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6415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4C48-9A83-46A1-92A2-038116B21204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61BA-D913-4096-B672-3CE9FADE326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086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15E2-C471-4082-B1D3-58B795EB9CDB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B8094-524B-44E5-94BB-5B1BB199243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7016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2B8-9DB2-4137-BF3A-12183170006B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589A-1BF8-45F8-8CD6-30EEE8A1282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467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145C-7A1C-4857-A172-3F0E8DD7FB77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8D21-E7F3-4E21-9CEA-2096F5B9651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500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2260-3AC2-42A2-9C2C-6B7B3E001B48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B4DF2-84C8-4962-9C3F-C1317E8D58B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8180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DD0-EBFD-4556-9F98-0796907C019D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B1D1-2D23-4831-B5D9-82202A69CC9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26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C7E-B694-416B-A733-8B3ABB2716A8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F37B-40D9-4652-8576-72F802B4BC6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06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4D04-4040-4262-A828-0E7D36663E98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7FEE4-0F0B-4E44-A52A-0620AE37865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69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4667-4DC1-49FB-B3B9-4721FA141A2B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08D0E-0A6F-420B-991E-746EAEDD786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696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58C17-59A9-4B98-8CA0-ABF75A8908A3}" type="datetimeFigureOut">
              <a:rPr lang="pt-BR"/>
              <a:pPr>
                <a:defRPr/>
              </a:pPr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59E9E5-E329-49DB-8C9C-DD87593C2D5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20009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PLATELMINTOS – CAP 8 – INVERTEBRADOS 1</a:t>
            </a:r>
          </a:p>
        </p:txBody>
      </p:sp>
      <p:pic>
        <p:nvPicPr>
          <p:cNvPr id="1026" name="Picture 2" descr="http://www.estudopratico.com.br/wp-content/uploads/2014/07/platelmin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3250"/>
            <a:ext cx="2822575" cy="17827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foescola.com/wp-content/uploads/2010/10/platelmintos-3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2328863"/>
            <a:ext cx="2606675" cy="39084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es.biocultura.webnode.com/200001252-50b7051b16/Plan%C3%A1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25" y="2349500"/>
            <a:ext cx="2595563" cy="19224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todamateria.com.br/upload/52/81/528124c583e63-platelmintos-medium.jpg"/>
          <p:cNvPicPr>
            <a:picLocks noChangeAspect="1" noChangeArrowheads="1"/>
          </p:cNvPicPr>
          <p:nvPr/>
        </p:nvPicPr>
        <p:blipFill rotWithShape="1">
          <a:blip r:embed="rId5"/>
          <a:srcRect l="6118" t="6283" r="5403" b="2984"/>
          <a:stretch/>
        </p:blipFill>
        <p:spPr bwMode="auto">
          <a:xfrm>
            <a:off x="381000" y="2349500"/>
            <a:ext cx="2822575" cy="19224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lanarias.each.usp.br/system/imagens/71/original/F1330__Parnaso_dez2007_(6).jpg"/>
          <p:cNvPicPr>
            <a:picLocks noChangeAspect="1" noChangeArrowheads="1"/>
          </p:cNvPicPr>
          <p:nvPr/>
        </p:nvPicPr>
        <p:blipFill rotWithShape="1">
          <a:blip r:embed="rId6"/>
          <a:srcRect b="12465"/>
          <a:stretch/>
        </p:blipFill>
        <p:spPr bwMode="auto">
          <a:xfrm>
            <a:off x="3362325" y="4441825"/>
            <a:ext cx="2595563" cy="175418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09A4-6B29-7ABE-2A71-AC6A5901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D2DFF59-0C9B-EC4D-F4C9-002BE268C6FF}"/>
              </a:ext>
            </a:extLst>
          </p:cNvPr>
          <p:cNvCxnSpPr/>
          <p:nvPr/>
        </p:nvCxnSpPr>
        <p:spPr>
          <a:xfrm>
            <a:off x="323850" y="908720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A4076EE-B7A5-01B2-F095-1276405BD16B}"/>
              </a:ext>
            </a:extLst>
          </p:cNvPr>
          <p:cNvCxnSpPr/>
          <p:nvPr/>
        </p:nvCxnSpPr>
        <p:spPr>
          <a:xfrm>
            <a:off x="323850" y="1124744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183969-08E8-7D68-D885-61CA57CCB669}"/>
              </a:ext>
            </a:extLst>
          </p:cNvPr>
          <p:cNvSpPr txBox="1"/>
          <p:nvPr/>
        </p:nvSpPr>
        <p:spPr>
          <a:xfrm>
            <a:off x="323850" y="320631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– CICLO DA </a:t>
            </a:r>
            <a:r>
              <a:rPr lang="pt-BR" sz="25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TENIA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A74150-5383-0A4D-FA2D-859FA56B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92" y="1403593"/>
            <a:ext cx="5761096" cy="43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121045A9-A759-EBCC-3FAE-442134DE86EC}"/>
              </a:ext>
            </a:extLst>
          </p:cNvPr>
          <p:cNvSpPr txBox="1">
            <a:spLocks/>
          </p:cNvSpPr>
          <p:nvPr/>
        </p:nvSpPr>
        <p:spPr>
          <a:xfrm>
            <a:off x="318130" y="5582388"/>
            <a:ext cx="8572560" cy="10201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Profilaxia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Evitar consumo de carne suína e bovina crua ou malcozida.</a:t>
            </a: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Implantação de saneamento básico.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lang="pt-BR" dirty="0">
              <a:latin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CISTICERCOSE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20" y="1459134"/>
            <a:ext cx="464632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Causador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cisticercose é causada por ovos do platelminto conhecido como 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solitária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habita o intestino humano.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 ocorre quando uma pessoa ingere os ovos da tênia, encontrados em frutas, legumes ou verduras contaminados e mal lavados.</a:t>
            </a:r>
          </a:p>
          <a:p>
            <a:pPr marL="457200" indent="-457200" algn="just"/>
            <a:endParaRPr lang="pt-B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Sintomas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gravidade desse tipo de contaminação depende  de onde o cisticerco se instala. Em casos mais graves, formam-se cisticercos no cérebro, causando lesões irreversíveis.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Teniose e Cisticercose | Secretaria da Saúde">
            <a:extLst>
              <a:ext uri="{FF2B5EF4-FFF2-40B4-BE49-F238E27FC236}">
                <a16:creationId xmlns:a16="http://schemas.microsoft.com/office/drawing/2014/main" id="{A1CD1AA1-C88B-B71F-1201-85086F23B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 bwMode="auto">
          <a:xfrm>
            <a:off x="5132983" y="2348884"/>
            <a:ext cx="3725298" cy="28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11560" y="836712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611560" y="639091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11560" y="127675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– CICLO DA CISTICERCOSE</a:t>
            </a:r>
          </a:p>
        </p:txBody>
      </p:sp>
      <p:pic>
        <p:nvPicPr>
          <p:cNvPr id="1026" name="Picture 2" descr="Cisticercose: o que é, sintomas, ciclo de vida e tratamento - Tua Saúde">
            <a:extLst>
              <a:ext uri="{FF2B5EF4-FFF2-40B4-BE49-F238E27FC236}">
                <a16:creationId xmlns:a16="http://schemas.microsoft.com/office/drawing/2014/main" id="{46A11DCE-AB9E-0730-748C-723C48A8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11" y="1327326"/>
            <a:ext cx="5984280" cy="39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0A549306-FCB1-D816-9E77-4B57C5044D65}"/>
              </a:ext>
            </a:extLst>
          </p:cNvPr>
          <p:cNvSpPr txBox="1">
            <a:spLocks/>
          </p:cNvSpPr>
          <p:nvPr/>
        </p:nvSpPr>
        <p:spPr>
          <a:xfrm>
            <a:off x="611560" y="5087981"/>
            <a:ext cx="8280920" cy="181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Prevenção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Implantação de saneamento básico.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Lavar bem os alimentos que são consumidos crus como frutas e hortaliças.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 apenas água tratada.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Lavar sempre as mãos e evitar levar à boca objetos e mãos sujas.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CARACTERÍSTICAS GERAIS</a:t>
            </a:r>
          </a:p>
        </p:txBody>
      </p:sp>
      <p:sp>
        <p:nvSpPr>
          <p:cNvPr id="3077" name="CaixaDeTexto 15"/>
          <p:cNvSpPr txBox="1">
            <a:spLocks noChangeArrowheads="1"/>
          </p:cNvSpPr>
          <p:nvPr/>
        </p:nvSpPr>
        <p:spPr bwMode="auto">
          <a:xfrm>
            <a:off x="250825" y="1484313"/>
            <a:ext cx="842486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Vermes de corpo achatado.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Representantes: Planárias (Vida livre) e Tênias (Parasita)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Simetria bilateral.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Sistema digestório incompleto (boca)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endParaRPr lang="pt-BR" altLang="en-US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pt-BR" altLang="en-US" dirty="0">
              <a:latin typeface="Arial" panose="020B0604020202020204" pitchFamily="34" charset="0"/>
            </a:endParaRPr>
          </a:p>
        </p:txBody>
      </p:sp>
      <p:pic>
        <p:nvPicPr>
          <p:cNvPr id="11266" name="Picture 2" descr="http://www.estudopratico.com.br/wp-content/uploads/2014/07/platelmin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551" y="3501008"/>
            <a:ext cx="3093235" cy="19526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://biologianet.uol.com.br/upload/conteudo/images/as-tenias-sao-um-exemplo-representantes-dos-platelmintos-558b23804ac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9746" y="4648318"/>
            <a:ext cx="2762236" cy="207167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alunosonline.uol.com.br/upload/conteudo_legenda/7e294ba854d42b6a63e957117f198a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0297" y="3560529"/>
            <a:ext cx="2750343" cy="18335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PLANÁRIA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2534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Platelminto de vida livre.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Vivem em ambientes úmidos.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Apresentam: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Ocelos. 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Aurículas.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Sistema nervoso primitivo.</a:t>
            </a:r>
          </a:p>
        </p:txBody>
      </p:sp>
      <p:pic>
        <p:nvPicPr>
          <p:cNvPr id="5126" name="Picture 2" descr="http://www.ufrgs.br/projetoamora/areas-de-conhecimento-1/ciencias/planaria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0"/>
          <a:stretch>
            <a:fillRect/>
          </a:stretch>
        </p:blipFill>
        <p:spPr bwMode="auto">
          <a:xfrm>
            <a:off x="4808812" y="1388140"/>
            <a:ext cx="402431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 rotWithShape="1">
          <a:blip r:embed="rId4"/>
          <a:srcRect r="26801" b="44067"/>
          <a:stretch/>
        </p:blipFill>
        <p:spPr bwMode="auto">
          <a:xfrm>
            <a:off x="5065263" y="3991639"/>
            <a:ext cx="3511412" cy="26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085D44F-3EFB-C7A5-73F8-A06FA4F76C28}"/>
              </a:ext>
            </a:extLst>
          </p:cNvPr>
          <p:cNvSpPr/>
          <p:nvPr/>
        </p:nvSpPr>
        <p:spPr>
          <a:xfrm>
            <a:off x="5065263" y="1628800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389803-849A-7DC5-C14B-0062AC7046FD}"/>
              </a:ext>
            </a:extLst>
          </p:cNvPr>
          <p:cNvSpPr/>
          <p:nvPr/>
        </p:nvSpPr>
        <p:spPr>
          <a:xfrm>
            <a:off x="6979356" y="1609228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EAF845-14EB-F67C-F3C7-43C3BC0EFC99}"/>
              </a:ext>
            </a:extLst>
          </p:cNvPr>
          <p:cNvSpPr/>
          <p:nvPr/>
        </p:nvSpPr>
        <p:spPr>
          <a:xfrm>
            <a:off x="6289375" y="3562736"/>
            <a:ext cx="123495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C8922BA-08E8-816F-D8F2-9BF0A313B939}"/>
              </a:ext>
            </a:extLst>
          </p:cNvPr>
          <p:cNvSpPr/>
          <p:nvPr/>
        </p:nvSpPr>
        <p:spPr>
          <a:xfrm>
            <a:off x="6979356" y="3194437"/>
            <a:ext cx="1409068" cy="266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2632326-0AF6-6C8F-AB16-D1002634329F}"/>
              </a:ext>
            </a:extLst>
          </p:cNvPr>
          <p:cNvSpPr/>
          <p:nvPr/>
        </p:nvSpPr>
        <p:spPr>
          <a:xfrm rot="3752683">
            <a:off x="5316985" y="192383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D19967F-D954-4CD9-E99C-C61966CC2F24}"/>
              </a:ext>
            </a:extLst>
          </p:cNvPr>
          <p:cNvSpPr/>
          <p:nvPr/>
        </p:nvSpPr>
        <p:spPr>
          <a:xfrm rot="3861009">
            <a:off x="6834501" y="141875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10D08C-FB37-ADD1-9D3B-89A040A54F80}"/>
              </a:ext>
            </a:extLst>
          </p:cNvPr>
          <p:cNvSpPr/>
          <p:nvPr/>
        </p:nvSpPr>
        <p:spPr>
          <a:xfrm rot="6176603">
            <a:off x="6206032" y="3706753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4F28BA9-6593-5D9F-FA82-33E5F50E27A4}"/>
              </a:ext>
            </a:extLst>
          </p:cNvPr>
          <p:cNvSpPr/>
          <p:nvPr/>
        </p:nvSpPr>
        <p:spPr>
          <a:xfrm rot="7142892">
            <a:off x="7430386" y="3223716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8DB9C69-1041-5464-C6EC-F53F4F193958}"/>
              </a:ext>
            </a:extLst>
          </p:cNvPr>
          <p:cNvSpPr/>
          <p:nvPr/>
        </p:nvSpPr>
        <p:spPr>
          <a:xfrm rot="6002695">
            <a:off x="7230714" y="337560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EBC7EAB-6B7D-8733-5A2F-94D35AFC8B4D}"/>
              </a:ext>
            </a:extLst>
          </p:cNvPr>
          <p:cNvSpPr/>
          <p:nvPr/>
        </p:nvSpPr>
        <p:spPr>
          <a:xfrm>
            <a:off x="6372199" y="5962113"/>
            <a:ext cx="2376513" cy="89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8A908F6-14EC-F2F7-8EDE-79E8B1A1654A}"/>
              </a:ext>
            </a:extLst>
          </p:cNvPr>
          <p:cNvSpPr/>
          <p:nvPr/>
        </p:nvSpPr>
        <p:spPr>
          <a:xfrm>
            <a:off x="7014021" y="5315517"/>
            <a:ext cx="1819105" cy="690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4868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DA PLANÁRIA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872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ASSEXUADA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Regeneração </a:t>
            </a:r>
          </a:p>
        </p:txBody>
      </p:sp>
      <p:pic>
        <p:nvPicPr>
          <p:cNvPr id="6" name="Picture 2" descr="C:\WINDOWS\Desktop\Fotos Figuras\Figuras bio\zoologia\platelmintos\rep planari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b="47665"/>
          <a:stretch>
            <a:fillRect/>
          </a:stretch>
        </p:blipFill>
        <p:spPr bwMode="auto">
          <a:xfrm>
            <a:off x="598872" y="2428868"/>
            <a:ext cx="8116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715140" y="6000768"/>
            <a:ext cx="207170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DA PLANÁRIA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1" y="1484313"/>
            <a:ext cx="871264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SEXUADA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Hermafrodita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Fecundação cruzada (trocam gametas com outro ser vivo) e interna (ocorre dentro do corpo da fêmea)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Desenvolvimento direto (Sem metamorfose)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Arial" pitchFamily="34" charset="0"/>
            </a:endParaRPr>
          </a:p>
        </p:txBody>
      </p:sp>
      <p:pic>
        <p:nvPicPr>
          <p:cNvPr id="6" name="Picture 2" descr="http://4.bp.blogspot.com/-rMLCSoFwEhY/Tojnno1JJyI/AAAAAAAAAE4/vZ6K8GX3Yos/s1600/reprodu%25C3%25A7%25C3%25A3o+sex+planaria.jpg">
            <a:extLst>
              <a:ext uri="{FF2B5EF4-FFF2-40B4-BE49-F238E27FC236}">
                <a16:creationId xmlns:a16="http://schemas.microsoft.com/office/drawing/2014/main" id="{B3133DB4-0009-8838-4A15-5C430D80A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7651"/>
          <a:stretch/>
        </p:blipFill>
        <p:spPr bwMode="auto">
          <a:xfrm>
            <a:off x="683568" y="3717032"/>
            <a:ext cx="7572428" cy="2769621"/>
          </a:xfrm>
          <a:prstGeom prst="rect">
            <a:avLst/>
          </a:prstGeom>
          <a:noFill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8350C4E-A8D9-2934-2C3F-10429EDDE158}"/>
              </a:ext>
            </a:extLst>
          </p:cNvPr>
          <p:cNvSpPr/>
          <p:nvPr/>
        </p:nvSpPr>
        <p:spPr>
          <a:xfrm>
            <a:off x="4572000" y="371703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SCHISTOSOMA (PARASITA)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1703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Apresentam ventosas usadas na fixação ao corpo do hospedeiro.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Absorção de nutrientes, trocas gasosas, liberação de excretas, ocorrem pela superfície corpórea. 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Sexos separados</a:t>
            </a:r>
          </a:p>
        </p:txBody>
      </p:sp>
      <p:pic>
        <p:nvPicPr>
          <p:cNvPr id="7" name="Picture 2" descr="http://images.slideplayer.com.br/2/368387/slides/slide_9.jpg"/>
          <p:cNvPicPr>
            <a:picLocks noChangeAspect="1" noChangeArrowheads="1"/>
          </p:cNvPicPr>
          <p:nvPr/>
        </p:nvPicPr>
        <p:blipFill>
          <a:blip r:embed="rId3"/>
          <a:srcRect l="11718" t="27083" r="13281" b="15625"/>
          <a:stretch>
            <a:fillRect/>
          </a:stretch>
        </p:blipFill>
        <p:spPr bwMode="auto">
          <a:xfrm>
            <a:off x="827584" y="3555642"/>
            <a:ext cx="2714644" cy="1555265"/>
          </a:xfrm>
          <a:prstGeom prst="rect">
            <a:avLst/>
          </a:prstGeom>
          <a:noFill/>
        </p:spPr>
      </p:pic>
      <p:pic>
        <p:nvPicPr>
          <p:cNvPr id="8" name="Picture 4" descr="http://www.geocities.ws/ceueterra/schistosomamansoni_arquivos/image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102" y="3812658"/>
            <a:ext cx="3571900" cy="259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0810" y="722718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0810" y="908720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0810" y="245664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ESQUISTOSSOMOSE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50001" y="1094721"/>
            <a:ext cx="3385895" cy="55176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Causador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Schistosoma mansoni. </a:t>
            </a:r>
          </a:p>
          <a:p>
            <a:pPr marL="457200" indent="-457200" algn="just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Sintomas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Fraqueza e aumento no volume do abdome (barriga-d’água).  </a:t>
            </a:r>
          </a:p>
          <a:p>
            <a:pPr marL="457200" indent="-457200" algn="just">
              <a:buBlip>
                <a:blip r:embed="rId2"/>
              </a:buBlip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Profilaxia: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Saneamento básico.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Evitar andar descalço ou ter contato direto água contaminada.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Educar a comunidade sobre o controle da doença e medidas de prevenção.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último caso, combater o caramujo.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endParaRPr lang="pt-B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34AB26-1286-6811-7BC2-30E833C7F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3"/>
          <a:stretch/>
        </p:blipFill>
        <p:spPr bwMode="auto">
          <a:xfrm>
            <a:off x="3779912" y="1818617"/>
            <a:ext cx="5261811" cy="38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185A3C-3563-B356-E275-47A6A9762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-909" r="53767" b="909"/>
          <a:stretch/>
        </p:blipFill>
        <p:spPr bwMode="auto">
          <a:xfrm>
            <a:off x="1197431" y="2557720"/>
            <a:ext cx="1491033" cy="17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TENIA (PARASITA)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1703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Parasitas intestinais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Não tem boca nem demais estruturas do sistema digestório (alimentam-se por absorção) </a:t>
            </a:r>
            <a:endParaRPr lang="pt-BR" dirty="0">
              <a:latin typeface="Arial" pitchFamily="34" charset="0"/>
              <a:sym typeface="Wingdings" pitchFamily="2" charset="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  <a:sym typeface="Wingdings" pitchFamily="2" charset="2"/>
              </a:rPr>
              <a:t>Hermafroditas  Autofecundação</a:t>
            </a:r>
          </a:p>
        </p:txBody>
      </p:sp>
      <p:pic>
        <p:nvPicPr>
          <p:cNvPr id="2050" name="Picture 2" descr="Teníase – causas, sintomas e tratamentos">
            <a:extLst>
              <a:ext uri="{FF2B5EF4-FFF2-40B4-BE49-F238E27FC236}">
                <a16:creationId xmlns:a16="http://schemas.microsoft.com/office/drawing/2014/main" id="{AC185C46-0D8F-D1FD-D24B-384988C5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627171" cy="31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2"/>
          <p:cNvSpPr txBox="1">
            <a:spLocks/>
          </p:cNvSpPr>
          <p:nvPr/>
        </p:nvSpPr>
        <p:spPr>
          <a:xfrm>
            <a:off x="285720" y="1412776"/>
            <a:ext cx="3980442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Causador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 teníase é causada pela</a:t>
            </a:r>
            <a:r>
              <a:rPr kumimoji="0" lang="pt-BR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larva do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platelminto conhecido como 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ou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solitária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que habitam o intestino humano.</a:t>
            </a: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O porco é hospedeiro da 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 solium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 o boi é hospedeiro da 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 saginata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Sintomas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Anemia, fraqueza, fome constante e até obstruções.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TENÍASE</a:t>
            </a:r>
          </a:p>
        </p:txBody>
      </p:sp>
      <p:pic>
        <p:nvPicPr>
          <p:cNvPr id="4" name="Picture 2" descr="http://image.slidesharecdn.com/zoo1-deporferosanematelmintos-110630123822-phpapp02/95/zoo-1-de-porferos-a-nematelmintos-44-728.jpg?cb=1309437781">
            <a:extLst>
              <a:ext uri="{FF2B5EF4-FFF2-40B4-BE49-F238E27FC236}">
                <a16:creationId xmlns:a16="http://schemas.microsoft.com/office/drawing/2014/main" id="{8624A830-BD62-884F-DCE4-2A9A12FF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431" t="17582" r="17513"/>
          <a:stretch>
            <a:fillRect/>
          </a:stretch>
        </p:blipFill>
        <p:spPr bwMode="auto">
          <a:xfrm>
            <a:off x="4579263" y="1938726"/>
            <a:ext cx="4438897" cy="391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400</Words>
  <Application>Microsoft Office PowerPoint</Application>
  <PresentationFormat>Apresentação na tela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</dc:creator>
  <cp:lastModifiedBy>Coordenacao fund II e Ens. Médio</cp:lastModifiedBy>
  <cp:revision>21</cp:revision>
  <dcterms:created xsi:type="dcterms:W3CDTF">2016-05-24T11:58:44Z</dcterms:created>
  <dcterms:modified xsi:type="dcterms:W3CDTF">2025-05-28T13:55:33Z</dcterms:modified>
</cp:coreProperties>
</file>