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6" r:id="rId7"/>
    <p:sldId id="268" r:id="rId8"/>
    <p:sldId id="262" r:id="rId9"/>
    <p:sldId id="270" r:id="rId10"/>
    <p:sldId id="269" r:id="rId11"/>
    <p:sldId id="263" r:id="rId12"/>
    <p:sldId id="264" r:id="rId13"/>
    <p:sldId id="289" r:id="rId14"/>
    <p:sldId id="290" r:id="rId15"/>
    <p:sldId id="265" r:id="rId16"/>
    <p:sldId id="271" r:id="rId17"/>
    <p:sldId id="272" r:id="rId18"/>
    <p:sldId id="273" r:id="rId19"/>
    <p:sldId id="274" r:id="rId20"/>
    <p:sldId id="291" r:id="rId21"/>
    <p:sldId id="275" r:id="rId22"/>
    <p:sldId id="276" r:id="rId23"/>
    <p:sldId id="278" r:id="rId24"/>
    <p:sldId id="279" r:id="rId25"/>
    <p:sldId id="284" r:id="rId26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50" autoAdjust="0"/>
    <p:restoredTop sz="94660"/>
  </p:normalViewPr>
  <p:slideViewPr>
    <p:cSldViewPr>
      <p:cViewPr varScale="1">
        <p:scale>
          <a:sx n="106" d="100"/>
          <a:sy n="106" d="100"/>
        </p:scale>
        <p:origin x="23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4734C6-EB82-4EA6-A6D0-14CCB220DECF}" type="datetimeFigureOut">
              <a:rPr lang="pt-BR"/>
              <a:t>12/05/2025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A32BB4-93CE-49C2-B13D-E754F35E911B}" type="slidenum">
              <a:rPr lang="pt-BR" altLang="pt-BR"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100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232EAB-E939-4C38-9472-12FC9CE0EC78}" type="slidenum">
              <a:rPr lang="pt-BR" altLang="pt-BR" smtClean="0"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2532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A18FE3-E965-4BDA-8EF4-CEAFF9F960C1}" type="slidenum">
              <a:rPr lang="pt-BR" altLang="pt-BR" smtClean="0"/>
              <a:t>10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4580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6114B3-863E-4FE2-9979-899965A27926}" type="slidenum">
              <a:rPr lang="pt-BR" altLang="pt-BR" smtClean="0"/>
              <a:t>11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6628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BB8094-267F-46F9-9984-62B2468236C1}" type="slidenum">
              <a:rPr lang="pt-BR" altLang="pt-BR" smtClean="0"/>
              <a:t>12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684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BFBC50-45CD-4124-B6B6-E098F8B22408}" type="slidenum">
              <a:rPr lang="pt-BR" altLang="pt-BR" smtClean="0"/>
              <a:t>13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499C9-1699-B91C-EF54-7DCAD4646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>
            <a:extLst>
              <a:ext uri="{FF2B5EF4-FFF2-40B4-BE49-F238E27FC236}">
                <a16:creationId xmlns:a16="http://schemas.microsoft.com/office/drawing/2014/main" id="{18792D51-6518-712B-1EC9-FB491E3514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ço Reservado para Anotações 2">
            <a:extLst>
              <a:ext uri="{FF2B5EF4-FFF2-40B4-BE49-F238E27FC236}">
                <a16:creationId xmlns:a16="http://schemas.microsoft.com/office/drawing/2014/main" id="{4D832E36-9835-06A9-467D-9D67229344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684" name="Espaço Reservado para Número de Slide 3">
            <a:extLst>
              <a:ext uri="{FF2B5EF4-FFF2-40B4-BE49-F238E27FC236}">
                <a16:creationId xmlns:a16="http://schemas.microsoft.com/office/drawing/2014/main" id="{E42E22B3-DBB9-336A-D084-D94AD8EA4F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BFBC50-45CD-4124-B6B6-E098F8B22408}" type="slidenum">
              <a:rPr lang="pt-BR" altLang="pt-BR" smtClean="0"/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39073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8676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157FFE-24E6-402F-8D3A-E6A3B545DFB0}" type="slidenum">
              <a:rPr lang="pt-BR" altLang="pt-BR" smtClean="0"/>
              <a:t>15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0724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8F4071-7FC0-420D-A989-B922210E53F0}" type="slidenum">
              <a:rPr lang="pt-BR" altLang="pt-BR" smtClean="0"/>
              <a:t>16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2772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46A4F0-8121-454D-96E1-0DF420DE8819}" type="slidenum">
              <a:rPr lang="pt-BR" altLang="pt-BR" smtClean="0"/>
              <a:t>17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4820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3B148F-2B9E-4DF2-8B97-B81889F5BCAC}" type="slidenum">
              <a:rPr lang="pt-BR" altLang="pt-BR" smtClean="0"/>
              <a:t>18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6868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30BFF9-FF26-4673-8B31-14F881CB1FC8}" type="slidenum">
              <a:rPr lang="pt-BR" altLang="pt-BR" smtClean="0"/>
              <a:t>19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6148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09F4D1-0F5C-4040-8D79-85E06C50BFAD}" type="slidenum">
              <a:rPr lang="pt-BR" altLang="pt-BR" smtClean="0"/>
              <a:t>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87D87-D719-7719-432A-34405F786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>
            <a:extLst>
              <a:ext uri="{FF2B5EF4-FFF2-40B4-BE49-F238E27FC236}">
                <a16:creationId xmlns:a16="http://schemas.microsoft.com/office/drawing/2014/main" id="{0BE739FA-53F3-2C88-D62C-88534C8E7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>
            <a:extLst>
              <a:ext uri="{FF2B5EF4-FFF2-40B4-BE49-F238E27FC236}">
                <a16:creationId xmlns:a16="http://schemas.microsoft.com/office/drawing/2014/main" id="{2717F414-BDCE-6D23-8B36-3158941AF7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6868" name="Espaço Reservado para Número de Slide 3">
            <a:extLst>
              <a:ext uri="{FF2B5EF4-FFF2-40B4-BE49-F238E27FC236}">
                <a16:creationId xmlns:a16="http://schemas.microsoft.com/office/drawing/2014/main" id="{18DD616F-2CFD-317F-FA52-037E5EA045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30BFF9-FF26-4673-8B31-14F881CB1FC8}" type="slidenum">
              <a:rPr lang="pt-BR" altLang="pt-BR" smtClean="0"/>
              <a:t>20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22675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5060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2C7EE1-D295-47B7-9408-9682324B1106}" type="slidenum">
              <a:rPr lang="pt-BR" altLang="pt-BR" smtClean="0"/>
              <a:t>21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7108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2DEAF6-452B-4D2E-9B78-FFCF3F0A8064}" type="slidenum">
              <a:rPr lang="pt-BR" altLang="pt-BR" smtClean="0"/>
              <a:t>22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9156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F03B5B-BDE8-4B06-9F3C-5EA58927DA9C}" type="slidenum">
              <a:rPr lang="pt-BR" altLang="pt-BR" smtClean="0"/>
              <a:t>23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1204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210A64-D4C9-40E6-AAEF-0CE33084D6C2}" type="slidenum">
              <a:rPr lang="pt-BR" altLang="pt-BR" smtClean="0"/>
              <a:t>24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3732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B2AB29-3B80-4661-8C51-2BB88F219E0F}" type="slidenum">
              <a:rPr lang="pt-BR" altLang="pt-BR" smtClean="0"/>
              <a:t>25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8196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09C93E-01DF-4BE1-9ECA-8A48EE8AAE10}" type="slidenum">
              <a:rPr lang="pt-BR" altLang="pt-BR" smtClean="0"/>
              <a:t>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4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D177D8-6994-40CB-8828-9911376DBBC5}" type="slidenum">
              <a:rPr lang="pt-BR" altLang="pt-BR" smtClean="0"/>
              <a:t>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2292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DEA167-FF25-4D7E-A4B8-AAE51605A40E}" type="slidenum">
              <a:rPr lang="pt-BR" altLang="pt-BR" smtClean="0"/>
              <a:t>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4340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31DE6F-28C2-4965-9CBF-89041A74D0DF}" type="slidenum">
              <a:rPr lang="pt-BR" altLang="pt-BR" smtClean="0"/>
              <a:t>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6388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28647A-CBBE-4C65-AADC-D262C90F7E72}" type="slidenum">
              <a:rPr lang="pt-BR" altLang="pt-BR" smtClean="0"/>
              <a:t>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8436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769114-E424-4004-B27C-50F5265346BC}" type="slidenum">
              <a:rPr lang="pt-BR" altLang="pt-BR" smtClean="0"/>
              <a:t>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0484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11DAFD-18FE-478C-AEF4-DB50BCA44238}" type="slidenum">
              <a:rPr lang="pt-BR" altLang="pt-BR" smtClean="0"/>
              <a:t>9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55A6E-06F8-479C-812E-5188D86D32B0}" type="datetimeFigureOut">
              <a:rPr lang="pt-BR"/>
              <a:t>12/05/2025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212C3-B747-4CAA-86D2-6AC00450A696}" type="slidenum">
              <a:rPr lang="pt-BR" altLang="pt-BR"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C6AC1-2A67-43F7-8BF9-0AC03F0B6671}" type="datetimeFigureOut">
              <a:rPr lang="pt-BR"/>
              <a:t>12/05/2025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7389A-4FFC-4BBF-9004-14C078C78D48}" type="slidenum">
              <a:rPr lang="pt-BR" altLang="pt-BR"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A6835-17F4-4D26-BAC2-4D175DF40B2F}" type="datetimeFigureOut">
              <a:rPr lang="pt-BR"/>
              <a:t>12/05/2025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3A293-715D-498D-9DF2-6B73AD05713D}" type="slidenum">
              <a:rPr lang="pt-BR" altLang="pt-BR"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4A129-E715-4550-A314-4DFD97B5E345}" type="datetimeFigureOut">
              <a:rPr lang="pt-BR"/>
              <a:t>12/05/2025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712D4-186F-4061-B515-AC6FEC9B12ED}" type="slidenum">
              <a:rPr lang="pt-BR" altLang="pt-BR"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B16B2-4211-4D90-99D3-9DD3450A037F}" type="datetimeFigureOut">
              <a:rPr lang="pt-BR"/>
              <a:t>12/05/2025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9B668-0AF9-453C-ADB0-154E84837009}" type="slidenum">
              <a:rPr lang="pt-BR" altLang="pt-BR"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FE575-E625-4A56-89F5-3B1430D1B8F9}" type="datetimeFigureOut">
              <a:rPr lang="pt-BR"/>
              <a:t>12/05/2025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A6949-EDA6-4F57-81F6-1E7C312C256F}" type="slidenum">
              <a:rPr lang="pt-BR" altLang="pt-BR"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3299A-D35B-4883-B77F-6366B8C390B5}" type="datetimeFigureOut">
              <a:rPr lang="pt-BR"/>
              <a:t>12/05/2025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690A8-1ADD-450C-8857-78FB462D535A}" type="slidenum">
              <a:rPr lang="pt-BR" altLang="pt-BR"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E37BA-9EBB-47FF-9B5C-B667E2512D40}" type="datetimeFigureOut">
              <a:rPr lang="pt-BR"/>
              <a:t>12/05/2025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DAEF0-640A-4173-B499-3B212E2725EA}" type="slidenum">
              <a:rPr lang="pt-BR" altLang="pt-BR"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F2159-0D31-4530-9750-EFB38AA0791E}" type="datetimeFigureOut">
              <a:rPr lang="pt-BR"/>
              <a:t>12/05/2025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D26F-0C13-4A7E-80D3-AAA24D899A84}" type="slidenum">
              <a:rPr lang="pt-BR" altLang="pt-BR"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745E9-0114-414B-B3A2-CB742D54568F}" type="datetimeFigureOut">
              <a:rPr lang="pt-BR"/>
              <a:t>12/05/2025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059C3-6742-4822-B150-AB063DE0DD7D}" type="slidenum">
              <a:rPr lang="pt-BR" altLang="pt-BR"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C1E53-7A78-4F19-BE78-CB172A25E644}" type="datetimeFigureOut">
              <a:rPr lang="pt-BR"/>
              <a:t>12/05/2025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B9BCF-8470-421E-9F25-D1D2A18A2E89}" type="slidenum">
              <a:rPr lang="pt-BR" altLang="pt-BR"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DFAC73-20DB-49E9-B279-9442107DAAF2}" type="datetimeFigureOut">
              <a:rPr lang="pt-BR"/>
              <a:t>12/05/2025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3AC2373-6A77-4025-B230-8110CC5B423F}" type="slidenum">
              <a:rPr lang="pt-BR" altLang="pt-BR"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928688"/>
            <a:ext cx="2071688" cy="5929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076" name="CaixaDeTexto 7"/>
          <p:cNvSpPr txBox="1">
            <a:spLocks noChangeArrowheads="1"/>
          </p:cNvSpPr>
          <p:nvPr/>
        </p:nvSpPr>
        <p:spPr bwMode="auto">
          <a:xfrm>
            <a:off x="0" y="1000125"/>
            <a:ext cx="207168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3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pt-BR" altLang="pt-BR" sz="140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pt-BR" altLang="pt-BR" sz="140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pt-BR" altLang="pt-BR" sz="1800"/>
          </a:p>
        </p:txBody>
      </p:sp>
      <p:sp>
        <p:nvSpPr>
          <p:cNvPr id="3077" name="CaixaDeTexto 13"/>
          <p:cNvSpPr txBox="1">
            <a:spLocks noChangeArrowheads="1"/>
          </p:cNvSpPr>
          <p:nvPr/>
        </p:nvSpPr>
        <p:spPr bwMode="auto">
          <a:xfrm>
            <a:off x="0" y="1143000"/>
            <a:ext cx="2071688" cy="504753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fferaw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fferaw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fferaw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fferaw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fferaw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fferaw" pitchFamily="66" charset="0"/>
              </a:rPr>
              <a:t>Aula</a:t>
            </a:r>
            <a:endParaRPr lang="pt-BR" alt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fferaw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fferaw" pitchFamily="66" charset="0"/>
              </a:rPr>
              <a:t>de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fferaw" pitchFamily="66" charset="0"/>
              </a:rPr>
              <a:t>Biologia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400" dirty="0">
              <a:latin typeface="Mufferaw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400" dirty="0">
              <a:latin typeface="Mufferaw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400" dirty="0">
              <a:latin typeface="Mufferaw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400" dirty="0">
              <a:latin typeface="Mufferaw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fferaw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200" dirty="0">
              <a:latin typeface="Mufferaw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0" y="0"/>
            <a:ext cx="9144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 Biológica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>
              <a:latin typeface="+mn-lt"/>
            </a:endParaRPr>
          </a:p>
        </p:txBody>
      </p:sp>
      <p:pic>
        <p:nvPicPr>
          <p:cNvPr id="307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4237038"/>
            <a:ext cx="7000875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Imagem 1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000125"/>
            <a:ext cx="69659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1046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4) Darwinismo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	</a:t>
            </a:r>
            <a:endParaRPr lang="pt-BR" sz="2200" dirty="0">
              <a:latin typeface="+mn-lt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Viagem de Darwin pelo mundo</a:t>
            </a:r>
            <a:endParaRPr lang="pt-BR" sz="2000" dirty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000750" y="2071688"/>
            <a:ext cx="3000375" cy="5354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dirty="0">
                <a:latin typeface="+mn-lt"/>
              </a:rPr>
              <a:t>Darwin partiu da Inglaterra a bordo do navio inglês </a:t>
            </a:r>
            <a:r>
              <a:rPr lang="pt-BR" b="1" dirty="0" err="1">
                <a:latin typeface="+mn-lt"/>
              </a:rPr>
              <a:t>Beagle</a:t>
            </a:r>
            <a:r>
              <a:rPr lang="pt-BR" dirty="0">
                <a:latin typeface="+mn-lt"/>
              </a:rPr>
              <a:t> e viajou durante 5 anos.</a:t>
            </a:r>
          </a:p>
          <a:p>
            <a:pPr algn="just" eaLnBrk="1" hangingPunct="1">
              <a:defRPr/>
            </a:pPr>
            <a:endParaRPr lang="pt-BR" dirty="0">
              <a:latin typeface="+mn-lt"/>
            </a:endParaRPr>
          </a:p>
          <a:p>
            <a:pPr algn="just" eaLnBrk="1" hangingPunct="1">
              <a:defRPr/>
            </a:pPr>
            <a:r>
              <a:rPr lang="pt-BR" dirty="0">
                <a:latin typeface="+mn-lt"/>
              </a:rPr>
              <a:t>Darwin, durante a viagem, realizou escavações, coletas, anotações e analisou a diversidade da flora e da fauna de cada local.</a:t>
            </a:r>
          </a:p>
          <a:p>
            <a:pPr algn="just" eaLnBrk="1" hangingPunct="1">
              <a:defRPr/>
            </a:pPr>
            <a:endParaRPr lang="pt-BR" dirty="0">
              <a:latin typeface="+mn-lt"/>
            </a:endParaRPr>
          </a:p>
          <a:p>
            <a:pPr algn="just" eaLnBrk="1" hangingPunct="1">
              <a:defRPr/>
            </a:pPr>
            <a:r>
              <a:rPr lang="pt-BR" dirty="0">
                <a:latin typeface="+mn-lt"/>
              </a:rPr>
              <a:t>As observações que levaram Darwin a elaborar a teoria evolucionista ocorreram durante sua viagem ao redor do mundo.</a:t>
            </a:r>
          </a:p>
          <a:p>
            <a:pPr algn="just" eaLnBrk="1" hangingPunct="1">
              <a:defRPr/>
            </a:pPr>
            <a:endParaRPr lang="pt-BR" dirty="0">
              <a:latin typeface="+mn-lt"/>
            </a:endParaRPr>
          </a:p>
          <a:p>
            <a:pPr algn="just" eaLnBrk="1" hangingPunct="1">
              <a:defRPr/>
            </a:pPr>
            <a:endParaRPr lang="pt-BR" dirty="0">
              <a:latin typeface="+mn-lt"/>
            </a:endParaRPr>
          </a:p>
          <a:p>
            <a:pPr algn="just" eaLnBrk="1" hangingPunct="1">
              <a:defRPr/>
            </a:pPr>
            <a:endParaRPr lang="pt-BR" dirty="0">
              <a:latin typeface="+mn-lt"/>
            </a:endParaRPr>
          </a:p>
          <a:p>
            <a:pPr algn="just" eaLnBrk="1" hangingPunct="1">
              <a:defRPr/>
            </a:pPr>
            <a:endParaRPr lang="pt-BR" dirty="0">
              <a:latin typeface="+mn-lt"/>
            </a:endParaRPr>
          </a:p>
        </p:txBody>
      </p:sp>
      <p:pic>
        <p:nvPicPr>
          <p:cNvPr id="21510" name="Picture 5" descr="http://darwinhp.vilabol.uol.com.br/ro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0"/>
            <a:ext cx="59721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0" y="1071563"/>
            <a:ext cx="9144000" cy="3078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4) Darwinismo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	</a:t>
            </a:r>
            <a:endParaRPr lang="pt-BR" sz="2200" dirty="0">
              <a:latin typeface="+mn-lt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Teoria da </a:t>
            </a:r>
            <a:r>
              <a:rPr lang="pt-BR" sz="2200" b="1" u="sng" dirty="0">
                <a:solidFill>
                  <a:srgbClr val="FF0000"/>
                </a:solidFill>
                <a:latin typeface="+mn-lt"/>
                <a:cs typeface="Tahoma" panose="020B0604030504040204" pitchFamily="34" charset="0"/>
              </a:rPr>
              <a:t>seleção natural</a:t>
            </a:r>
            <a:r>
              <a:rPr lang="pt-BR" sz="2200" dirty="0">
                <a:solidFill>
                  <a:srgbClr val="FF0000"/>
                </a:solidFill>
                <a:latin typeface="+mn-lt"/>
                <a:cs typeface="Tahoma" panose="020B0604030504040204" pitchFamily="34" charset="0"/>
              </a:rPr>
              <a:t> </a:t>
            </a:r>
            <a:r>
              <a:rPr lang="pt-BR" sz="2200" dirty="0">
                <a:latin typeface="+mn-lt"/>
                <a:cs typeface="Tahoma" panose="020B0604030504040204" pitchFamily="34" charset="0"/>
              </a:rPr>
              <a:t>proposta por Charles Darwin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t-BR" sz="400" dirty="0">
              <a:latin typeface="+mn-lt"/>
              <a:cs typeface="Tahoma" panose="020B060403050404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  <a:p>
            <a:pPr marL="857250" lvl="1" indent="-40005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Entre os indivíduos de uma mesma espécie existem diferenças.</a:t>
            </a:r>
          </a:p>
          <a:p>
            <a:pPr marL="857250" lvl="1" indent="-40005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O meio ambiente está em contínua mudança.</a:t>
            </a:r>
          </a:p>
          <a:p>
            <a:pPr marL="857250" lvl="1" indent="-40005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Os recursos do meio são escassos e os indivíduos competem entre si.</a:t>
            </a:r>
          </a:p>
          <a:p>
            <a:pPr marL="857250" lvl="1" indent="-40005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O meio ambiente exerce pressão que exclui aqueles indivíduos menos adaptados e mantém os mais aptos.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9125"/>
            <a:ext cx="91440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357438"/>
            <a:ext cx="21463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4) Darwinismo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	</a:t>
            </a:r>
            <a:endParaRPr lang="pt-BR" sz="2200" dirty="0">
              <a:latin typeface="+mn-lt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Seleção Natural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t-BR" sz="400" dirty="0">
              <a:latin typeface="+mn-lt"/>
              <a:cs typeface="Tahoma" panose="020B060403050404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00313" y="2500313"/>
            <a:ext cx="207168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b="1" dirty="0">
                <a:latin typeface="+mn-lt"/>
              </a:rPr>
              <a:t>Variabilidade Populacional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928813" y="4786313"/>
            <a:ext cx="25003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b="1" dirty="0">
                <a:latin typeface="+mn-lt"/>
              </a:rPr>
              <a:t>Funil</a:t>
            </a:r>
            <a:r>
              <a:rPr lang="pt-BR" dirty="0">
                <a:latin typeface="+mn-lt"/>
              </a:rPr>
              <a:t> = Meio ambiente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928813" y="6000750"/>
            <a:ext cx="36433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dirty="0">
                <a:latin typeface="+mn-lt"/>
              </a:rPr>
              <a:t>Seleção dos mais aptos</a:t>
            </a:r>
          </a:p>
          <a:p>
            <a:pPr algn="ctr" eaLnBrk="1" hangingPunct="1">
              <a:defRPr/>
            </a:pPr>
            <a:r>
              <a:rPr lang="pt-BR" b="1" dirty="0">
                <a:latin typeface="+mn-lt"/>
              </a:rPr>
              <a:t>(Adaptação)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428875" y="2786063"/>
            <a:ext cx="357188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1714500" y="5000625"/>
            <a:ext cx="35718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2214563" y="6215063"/>
            <a:ext cx="357187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4929188" y="1098550"/>
            <a:ext cx="4214812" cy="566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900" b="1" dirty="0"/>
              <a:t>Trabalhos que influenciaram a teoria de Darwin</a:t>
            </a:r>
          </a:p>
          <a:p>
            <a:pPr eaLnBrk="1" hangingPunct="1">
              <a:defRPr/>
            </a:pPr>
            <a:endParaRPr lang="pt-BR" sz="1700" dirty="0"/>
          </a:p>
          <a:p>
            <a:pPr algn="just" eaLnBrk="1" hangingPunct="1">
              <a:defRPr/>
            </a:pPr>
            <a:r>
              <a:rPr lang="pt-BR" sz="1700" b="1" dirty="0">
                <a:solidFill>
                  <a:srgbClr val="002060"/>
                </a:solidFill>
              </a:rPr>
              <a:t>Thomas </a:t>
            </a:r>
            <a:r>
              <a:rPr lang="pt-BR" sz="1700" b="1" dirty="0" err="1">
                <a:solidFill>
                  <a:srgbClr val="002060"/>
                </a:solidFill>
              </a:rPr>
              <a:t>Malthus</a:t>
            </a:r>
            <a:r>
              <a:rPr lang="pt-BR" sz="1700" b="1" dirty="0">
                <a:solidFill>
                  <a:srgbClr val="002060"/>
                </a:solidFill>
              </a:rPr>
              <a:t>: “</a:t>
            </a:r>
            <a:r>
              <a:rPr lang="pt-BR" sz="1700" dirty="0"/>
              <a:t>As populações crescem em progressão </a:t>
            </a:r>
            <a:r>
              <a:rPr lang="pt-BR" sz="1700" dirty="0" err="1"/>
              <a:t>geomética</a:t>
            </a:r>
            <a:r>
              <a:rPr lang="pt-BR" sz="1700" dirty="0"/>
              <a:t>, enquanto que os recursos do meio em progressão aritmética”.</a:t>
            </a:r>
          </a:p>
          <a:p>
            <a:pPr algn="just" eaLnBrk="1" hangingPunct="1">
              <a:defRPr/>
            </a:pPr>
            <a:endParaRPr lang="pt-BR" sz="1000" dirty="0"/>
          </a:p>
          <a:p>
            <a:pPr algn="just" eaLnBrk="1" hangingPunct="1">
              <a:defRPr/>
            </a:pPr>
            <a:r>
              <a:rPr lang="pt-BR" sz="1700" b="1" dirty="0">
                <a:solidFill>
                  <a:srgbClr val="D25500"/>
                </a:solidFill>
              </a:rPr>
              <a:t>Dedução de Darwin</a:t>
            </a:r>
            <a:r>
              <a:rPr lang="pt-BR" sz="1700" dirty="0">
                <a:solidFill>
                  <a:srgbClr val="D25500"/>
                </a:solidFill>
              </a:rPr>
              <a:t>: </a:t>
            </a:r>
            <a:r>
              <a:rPr lang="pt-BR" sz="1700" dirty="0"/>
              <a:t>Como não há recursos disponíveis para todos (água, alimentos, abrigos, etc.) os indivíduos competem entre si e sobrevivem aqueles melhores adaptados.  Essa “luta pela vida” Darwin chamou de </a:t>
            </a:r>
            <a:r>
              <a:rPr lang="pt-BR" sz="1700" b="1" dirty="0"/>
              <a:t>seleção natural</a:t>
            </a:r>
            <a:r>
              <a:rPr lang="pt-BR" sz="1700" dirty="0"/>
              <a:t>.</a:t>
            </a:r>
          </a:p>
          <a:p>
            <a:pPr algn="just" eaLnBrk="1" hangingPunct="1">
              <a:defRPr/>
            </a:pPr>
            <a:endParaRPr lang="pt-BR" sz="1700" dirty="0"/>
          </a:p>
          <a:p>
            <a:pPr algn="just" eaLnBrk="1" hangingPunct="1">
              <a:defRPr/>
            </a:pPr>
            <a:r>
              <a:rPr lang="pt-BR" sz="1700" b="1" dirty="0"/>
              <a:t>Charles </a:t>
            </a:r>
            <a:r>
              <a:rPr lang="pt-BR" sz="1700" b="1" dirty="0" err="1"/>
              <a:t>Lyell</a:t>
            </a:r>
            <a:r>
              <a:rPr lang="pt-BR" sz="1700" b="1" dirty="0"/>
              <a:t>: “</a:t>
            </a:r>
            <a:r>
              <a:rPr lang="pt-BR" sz="1700" dirty="0"/>
              <a:t>A terra foi moldada praticamente inteiramente por forças lentas agindo por um longo período de tempo”.</a:t>
            </a:r>
          </a:p>
          <a:p>
            <a:pPr algn="just" eaLnBrk="1" hangingPunct="1">
              <a:defRPr/>
            </a:pPr>
            <a:endParaRPr lang="pt-BR" sz="1000" dirty="0"/>
          </a:p>
          <a:p>
            <a:pPr algn="just" eaLnBrk="1" hangingPunct="1">
              <a:defRPr/>
            </a:pPr>
            <a:r>
              <a:rPr lang="pt-BR" sz="1700" b="1" dirty="0">
                <a:solidFill>
                  <a:srgbClr val="D25500"/>
                </a:solidFill>
              </a:rPr>
              <a:t>Dedução de Darwin: </a:t>
            </a:r>
            <a:r>
              <a:rPr lang="pt-BR" sz="1700" dirty="0"/>
              <a:t>O planeta é muito antigo e os animais que vivem hoje, surgiram por modificações de animais que viveram no passado.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42875" y="1214438"/>
            <a:ext cx="8786813" cy="409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000" dirty="0">
                <a:latin typeface="Berlin Sans FB" pitchFamily="34" charset="0"/>
              </a:rPr>
              <a:t>Unicamp 2004</a:t>
            </a:r>
          </a:p>
          <a:p>
            <a:pPr eaLnBrk="1" hangingPunct="1">
              <a:defRPr/>
            </a:pPr>
            <a:endParaRPr lang="pt-BR" sz="2000" dirty="0">
              <a:latin typeface="Berlin Sans FB" pitchFamily="34" charset="0"/>
            </a:endParaRPr>
          </a:p>
          <a:p>
            <a:pPr algn="just" eaLnBrk="1" hangingPunct="1">
              <a:defRPr/>
            </a:pPr>
            <a:r>
              <a:rPr lang="pt-BR" sz="2000" dirty="0">
                <a:latin typeface="+mn-lt"/>
              </a:rPr>
              <a:t>O </a:t>
            </a:r>
            <a:r>
              <a:rPr lang="pt-BR" sz="2000" b="1" dirty="0">
                <a:latin typeface="+mn-lt"/>
              </a:rPr>
              <a:t>melanismo industrial </a:t>
            </a:r>
            <a:r>
              <a:rPr lang="pt-BR" sz="2000" dirty="0">
                <a:latin typeface="+mn-lt"/>
              </a:rPr>
              <a:t>tem sido freqüentemente citado como exemplo de </a:t>
            </a:r>
            <a:r>
              <a:rPr lang="pt-BR" sz="2000" b="1" dirty="0">
                <a:latin typeface="+mn-lt"/>
              </a:rPr>
              <a:t>seleção natural</a:t>
            </a:r>
            <a:r>
              <a:rPr lang="pt-BR" sz="2000" dirty="0">
                <a:latin typeface="+mn-lt"/>
              </a:rPr>
              <a:t>. Esse fenômeno foi observado em Manchester, na Inglaterra, onde, com a </a:t>
            </a:r>
            <a:r>
              <a:rPr lang="pt-BR" sz="2000" b="1" dirty="0">
                <a:latin typeface="+mn-lt"/>
              </a:rPr>
              <a:t>industrialização</a:t>
            </a:r>
            <a:r>
              <a:rPr lang="pt-BR" sz="2000" dirty="0">
                <a:latin typeface="+mn-lt"/>
              </a:rPr>
              <a:t> iniciada em 1850, o ar carregado de fuligem e outros poluentes provocou o </a:t>
            </a:r>
            <a:r>
              <a:rPr lang="pt-BR" sz="2000" b="1" dirty="0">
                <a:latin typeface="+mn-lt"/>
              </a:rPr>
              <a:t>desaparecimento</a:t>
            </a:r>
            <a:r>
              <a:rPr lang="pt-BR" sz="2000" dirty="0">
                <a:latin typeface="+mn-lt"/>
              </a:rPr>
              <a:t> dos </a:t>
            </a:r>
            <a:r>
              <a:rPr lang="pt-BR" sz="2000" b="1" dirty="0" err="1">
                <a:latin typeface="+mn-lt"/>
              </a:rPr>
              <a:t>líquens</a:t>
            </a:r>
            <a:r>
              <a:rPr lang="pt-BR" sz="2000" dirty="0">
                <a:latin typeface="+mn-lt"/>
              </a:rPr>
              <a:t> de cor esbranquiçada que viviam no tronco das árvores. Antes da industrialização, esses liquens permitiam a </a:t>
            </a:r>
            <a:r>
              <a:rPr lang="pt-BR" sz="2000" b="1" dirty="0">
                <a:latin typeface="+mn-lt"/>
              </a:rPr>
              <a:t>camuflagem</a:t>
            </a:r>
            <a:r>
              <a:rPr lang="pt-BR" sz="2000" dirty="0">
                <a:latin typeface="+mn-lt"/>
              </a:rPr>
              <a:t> de </a:t>
            </a:r>
            <a:r>
              <a:rPr lang="pt-BR" sz="2000" b="1" dirty="0">
                <a:latin typeface="+mn-lt"/>
              </a:rPr>
              <a:t>mariposas</a:t>
            </a:r>
            <a:r>
              <a:rPr lang="pt-BR" sz="2000" dirty="0">
                <a:latin typeface="+mn-lt"/>
              </a:rPr>
              <a:t> da espécie </a:t>
            </a:r>
            <a:r>
              <a:rPr lang="pt-BR" sz="2000" dirty="0" err="1">
                <a:latin typeface="+mn-lt"/>
              </a:rPr>
              <a:t>Biston</a:t>
            </a:r>
            <a:r>
              <a:rPr lang="pt-BR" sz="2000" dirty="0">
                <a:latin typeface="+mn-lt"/>
              </a:rPr>
              <a:t> </a:t>
            </a:r>
            <a:r>
              <a:rPr lang="pt-BR" sz="2000" dirty="0" err="1">
                <a:latin typeface="+mn-lt"/>
              </a:rPr>
              <a:t>betularia</a:t>
            </a:r>
            <a:r>
              <a:rPr lang="pt-BR" sz="2000" dirty="0">
                <a:latin typeface="+mn-lt"/>
              </a:rPr>
              <a:t> </a:t>
            </a:r>
            <a:r>
              <a:rPr lang="pt-BR" sz="2000" b="1" dirty="0">
                <a:latin typeface="+mn-lt"/>
              </a:rPr>
              <a:t>de cor clara</a:t>
            </a:r>
            <a:r>
              <a:rPr lang="pt-BR" sz="2000" dirty="0">
                <a:latin typeface="+mn-lt"/>
              </a:rPr>
              <a:t>, que eram predominantes. Com </a:t>
            </a:r>
            <a:r>
              <a:rPr lang="pt-BR" sz="2000" b="1" dirty="0">
                <a:latin typeface="+mn-lt"/>
              </a:rPr>
              <a:t>o desaparecimento </a:t>
            </a:r>
            <a:r>
              <a:rPr lang="pt-BR" sz="2000" dirty="0">
                <a:latin typeface="+mn-lt"/>
              </a:rPr>
              <a:t>dos </a:t>
            </a:r>
            <a:r>
              <a:rPr lang="pt-BR" sz="2000" dirty="0" err="1">
                <a:latin typeface="+mn-lt"/>
              </a:rPr>
              <a:t>líquens</a:t>
            </a:r>
            <a:r>
              <a:rPr lang="pt-BR" sz="2000" dirty="0">
                <a:latin typeface="+mn-lt"/>
              </a:rPr>
              <a:t> e </a:t>
            </a:r>
            <a:r>
              <a:rPr lang="pt-BR" sz="2000" b="1" dirty="0">
                <a:latin typeface="+mn-lt"/>
              </a:rPr>
              <a:t>escurecimento</a:t>
            </a:r>
            <a:r>
              <a:rPr lang="pt-BR" sz="2000" dirty="0">
                <a:latin typeface="+mn-lt"/>
              </a:rPr>
              <a:t> dos troncos pela fuligem, as formas </a:t>
            </a:r>
            <a:r>
              <a:rPr lang="pt-BR" sz="2000" b="1" dirty="0">
                <a:latin typeface="+mn-lt"/>
              </a:rPr>
              <a:t>escuras </a:t>
            </a:r>
            <a:r>
              <a:rPr lang="pt-BR" sz="2000" dirty="0">
                <a:latin typeface="+mn-lt"/>
              </a:rPr>
              <a:t>das mariposas passaram a predominar.</a:t>
            </a:r>
          </a:p>
          <a:p>
            <a:pPr algn="just" eaLnBrk="1" hangingPunct="1">
              <a:defRPr/>
            </a:pPr>
            <a:endParaRPr lang="pt-BR" sz="2000" dirty="0">
              <a:latin typeface="+mn-lt"/>
            </a:endParaRPr>
          </a:p>
          <a:p>
            <a:pPr eaLnBrk="1" hangingPunct="1">
              <a:defRPr/>
            </a:pPr>
            <a:r>
              <a:rPr lang="pt-BR" sz="2000" dirty="0">
                <a:latin typeface="+mn-lt"/>
              </a:rPr>
              <a:t>a) Por que esse fenômeno pode ser considerado um exemplo de seleção natural?</a:t>
            </a:r>
          </a:p>
          <a:p>
            <a:pPr eaLnBrk="1" hangingPunct="1">
              <a:defRPr/>
            </a:pPr>
            <a:r>
              <a:rPr lang="pt-BR" sz="2000" dirty="0">
                <a:latin typeface="+mn-lt"/>
              </a:rPr>
              <a:t>b) Como a mudança ocorrida na população seria explicada pela teoria de Lamarck?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264D7-AA7B-7BD7-6305-342D50777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D3AC4A7-0956-55DE-85A7-F02985C2C334}"/>
              </a:ext>
            </a:extLst>
          </p:cNvPr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A4A0FF-2881-9122-DE11-2D2C52C0B524}"/>
              </a:ext>
            </a:extLst>
          </p:cNvPr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8FFAFB6-3F6D-2EFC-964E-0509B337A21F}"/>
              </a:ext>
            </a:extLst>
          </p:cNvPr>
          <p:cNvSpPr txBox="1"/>
          <p:nvPr/>
        </p:nvSpPr>
        <p:spPr>
          <a:xfrm>
            <a:off x="142875" y="1214438"/>
            <a:ext cx="8786813" cy="409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000" dirty="0">
                <a:latin typeface="Berlin Sans FB" pitchFamily="34" charset="0"/>
              </a:rPr>
              <a:t>Unicamp 2004</a:t>
            </a:r>
          </a:p>
          <a:p>
            <a:pPr eaLnBrk="1" hangingPunct="1">
              <a:defRPr/>
            </a:pPr>
            <a:endParaRPr lang="pt-BR" sz="2000" dirty="0">
              <a:latin typeface="Berlin Sans FB" pitchFamily="34" charset="0"/>
            </a:endParaRPr>
          </a:p>
          <a:p>
            <a:pPr algn="just" eaLnBrk="1" hangingPunct="1">
              <a:defRPr/>
            </a:pPr>
            <a:r>
              <a:rPr lang="pt-BR" sz="2000" dirty="0">
                <a:latin typeface="+mn-lt"/>
              </a:rPr>
              <a:t>O </a:t>
            </a:r>
            <a:r>
              <a:rPr lang="pt-BR" sz="2000" b="1" dirty="0">
                <a:latin typeface="+mn-lt"/>
              </a:rPr>
              <a:t>melanismo industrial </a:t>
            </a:r>
            <a:r>
              <a:rPr lang="pt-BR" sz="2000" dirty="0">
                <a:latin typeface="+mn-lt"/>
              </a:rPr>
              <a:t>tem sido freqüentemente citado como exemplo de </a:t>
            </a:r>
            <a:r>
              <a:rPr lang="pt-BR" sz="2000" b="1" dirty="0">
                <a:latin typeface="+mn-lt"/>
              </a:rPr>
              <a:t>seleção natural</a:t>
            </a:r>
            <a:r>
              <a:rPr lang="pt-BR" sz="2000" dirty="0">
                <a:latin typeface="+mn-lt"/>
              </a:rPr>
              <a:t>. Esse fenômeno foi observado em Manchester, na Inglaterra, onde, com a </a:t>
            </a:r>
            <a:r>
              <a:rPr lang="pt-BR" sz="2000" b="1" dirty="0">
                <a:latin typeface="+mn-lt"/>
              </a:rPr>
              <a:t>industrialização</a:t>
            </a:r>
            <a:r>
              <a:rPr lang="pt-BR" sz="2000" dirty="0">
                <a:latin typeface="+mn-lt"/>
              </a:rPr>
              <a:t> iniciada em 1850, o ar carregado de fuligem e outros poluentes provocou o </a:t>
            </a:r>
            <a:r>
              <a:rPr lang="pt-BR" sz="2000" b="1" dirty="0">
                <a:latin typeface="+mn-lt"/>
              </a:rPr>
              <a:t>desaparecimento</a:t>
            </a:r>
            <a:r>
              <a:rPr lang="pt-BR" sz="2000" dirty="0">
                <a:latin typeface="+mn-lt"/>
              </a:rPr>
              <a:t> dos </a:t>
            </a:r>
            <a:r>
              <a:rPr lang="pt-BR" sz="2000" b="1" dirty="0" err="1">
                <a:latin typeface="+mn-lt"/>
              </a:rPr>
              <a:t>líquens</a:t>
            </a:r>
            <a:r>
              <a:rPr lang="pt-BR" sz="2000" dirty="0">
                <a:latin typeface="+mn-lt"/>
              </a:rPr>
              <a:t> de cor esbranquiçada que viviam no tronco das árvores. Antes da industrialização, esses liquens permitiam a </a:t>
            </a:r>
            <a:r>
              <a:rPr lang="pt-BR" sz="2000" b="1" dirty="0">
                <a:latin typeface="+mn-lt"/>
              </a:rPr>
              <a:t>camuflagem</a:t>
            </a:r>
            <a:r>
              <a:rPr lang="pt-BR" sz="2000" dirty="0">
                <a:latin typeface="+mn-lt"/>
              </a:rPr>
              <a:t> de </a:t>
            </a:r>
            <a:r>
              <a:rPr lang="pt-BR" sz="2000" b="1" dirty="0">
                <a:latin typeface="+mn-lt"/>
              </a:rPr>
              <a:t>mariposas</a:t>
            </a:r>
            <a:r>
              <a:rPr lang="pt-BR" sz="2000" dirty="0">
                <a:latin typeface="+mn-lt"/>
              </a:rPr>
              <a:t> da espécie </a:t>
            </a:r>
            <a:r>
              <a:rPr lang="pt-BR" sz="2000" dirty="0" err="1">
                <a:latin typeface="+mn-lt"/>
              </a:rPr>
              <a:t>Biston</a:t>
            </a:r>
            <a:r>
              <a:rPr lang="pt-BR" sz="2000" dirty="0">
                <a:latin typeface="+mn-lt"/>
              </a:rPr>
              <a:t> </a:t>
            </a:r>
            <a:r>
              <a:rPr lang="pt-BR" sz="2000" dirty="0" err="1">
                <a:latin typeface="+mn-lt"/>
              </a:rPr>
              <a:t>betularia</a:t>
            </a:r>
            <a:r>
              <a:rPr lang="pt-BR" sz="2000" dirty="0">
                <a:latin typeface="+mn-lt"/>
              </a:rPr>
              <a:t> </a:t>
            </a:r>
            <a:r>
              <a:rPr lang="pt-BR" sz="2000" b="1" dirty="0">
                <a:latin typeface="+mn-lt"/>
              </a:rPr>
              <a:t>de cor clara</a:t>
            </a:r>
            <a:r>
              <a:rPr lang="pt-BR" sz="2000" dirty="0">
                <a:latin typeface="+mn-lt"/>
              </a:rPr>
              <a:t>, que eram predominantes. Com </a:t>
            </a:r>
            <a:r>
              <a:rPr lang="pt-BR" sz="2000" b="1" dirty="0">
                <a:latin typeface="+mn-lt"/>
              </a:rPr>
              <a:t>o desaparecimento </a:t>
            </a:r>
            <a:r>
              <a:rPr lang="pt-BR" sz="2000" dirty="0">
                <a:latin typeface="+mn-lt"/>
              </a:rPr>
              <a:t>dos </a:t>
            </a:r>
            <a:r>
              <a:rPr lang="pt-BR" sz="2000" dirty="0" err="1">
                <a:latin typeface="+mn-lt"/>
              </a:rPr>
              <a:t>líquens</a:t>
            </a:r>
            <a:r>
              <a:rPr lang="pt-BR" sz="2000" dirty="0">
                <a:latin typeface="+mn-lt"/>
              </a:rPr>
              <a:t> e </a:t>
            </a:r>
            <a:r>
              <a:rPr lang="pt-BR" sz="2000" b="1" dirty="0">
                <a:latin typeface="+mn-lt"/>
              </a:rPr>
              <a:t>escurecimento</a:t>
            </a:r>
            <a:r>
              <a:rPr lang="pt-BR" sz="2000" dirty="0">
                <a:latin typeface="+mn-lt"/>
              </a:rPr>
              <a:t> dos troncos pela fuligem, as formas </a:t>
            </a:r>
            <a:r>
              <a:rPr lang="pt-BR" sz="2000" b="1" dirty="0">
                <a:latin typeface="+mn-lt"/>
              </a:rPr>
              <a:t>escuras </a:t>
            </a:r>
            <a:r>
              <a:rPr lang="pt-BR" sz="2000" dirty="0">
                <a:latin typeface="+mn-lt"/>
              </a:rPr>
              <a:t>das mariposas passaram a predominar.</a:t>
            </a:r>
          </a:p>
          <a:p>
            <a:pPr algn="just" eaLnBrk="1" hangingPunct="1">
              <a:defRPr/>
            </a:pPr>
            <a:endParaRPr lang="pt-BR" sz="2000" dirty="0">
              <a:latin typeface="+mn-lt"/>
            </a:endParaRPr>
          </a:p>
          <a:p>
            <a:pPr eaLnBrk="1" hangingPunct="1">
              <a:defRPr/>
            </a:pPr>
            <a:r>
              <a:rPr lang="pt-BR" sz="2000" dirty="0">
                <a:latin typeface="+mn-lt"/>
              </a:rPr>
              <a:t>a) Por que esse fenômeno pode ser considerado um exemplo de seleção natural?</a:t>
            </a:r>
          </a:p>
          <a:p>
            <a:pPr eaLnBrk="1" hangingPunct="1">
              <a:defRPr/>
            </a:pPr>
            <a:r>
              <a:rPr lang="pt-BR" sz="2000" dirty="0">
                <a:latin typeface="+mn-lt"/>
              </a:rPr>
              <a:t>b) Como a mudança ocorrida na população seria explicada pela teoria de Lamarck?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10D5260-9678-5CDA-AF70-5BB32ED5D311}"/>
              </a:ext>
            </a:extLst>
          </p:cNvPr>
          <p:cNvSpPr txBox="1"/>
          <p:nvPr/>
        </p:nvSpPr>
        <p:spPr>
          <a:xfrm>
            <a:off x="214313" y="5429250"/>
            <a:ext cx="87153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000" dirty="0">
                <a:solidFill>
                  <a:srgbClr val="FF0000"/>
                </a:solidFill>
                <a:latin typeface="+mn-lt"/>
              </a:rPr>
              <a:t>a) Pois apresenta a seleção da linhagem de mariposa melhor adaptada em cada momento pelo meio ambiente.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CD055B8-CD49-AEFC-209A-F002F58A7F91}"/>
              </a:ext>
            </a:extLst>
          </p:cNvPr>
          <p:cNvSpPr txBox="1"/>
          <p:nvPr/>
        </p:nvSpPr>
        <p:spPr>
          <a:xfrm>
            <a:off x="214313" y="6072188"/>
            <a:ext cx="87153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000" dirty="0">
                <a:solidFill>
                  <a:srgbClr val="FF0000"/>
                </a:solidFill>
                <a:latin typeface="+mn-lt"/>
              </a:rPr>
              <a:t>b) Com o desaparecimento dos </a:t>
            </a:r>
            <a:r>
              <a:rPr lang="pt-BR" sz="2000" dirty="0" err="1">
                <a:solidFill>
                  <a:srgbClr val="FF0000"/>
                </a:solidFill>
                <a:latin typeface="+mn-lt"/>
              </a:rPr>
              <a:t>líquens</a:t>
            </a:r>
            <a:r>
              <a:rPr lang="pt-BR" sz="2000" dirty="0">
                <a:solidFill>
                  <a:srgbClr val="FF0000"/>
                </a:solidFill>
                <a:latin typeface="+mn-lt"/>
              </a:rPr>
              <a:t> mariposas claras se transformaram em escuras e passaram a predominar no ambiente.</a:t>
            </a:r>
          </a:p>
        </p:txBody>
      </p:sp>
    </p:spTree>
    <p:extLst>
      <p:ext uri="{BB962C8B-B14F-4D97-AF65-F5344CB8AC3E}">
        <p14:creationId xmlns:p14="http://schemas.microsoft.com/office/powerpoint/2010/main" val="322430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7651" name="CaixaDeTexto 8"/>
          <p:cNvSpPr txBox="1">
            <a:spLocks noChangeArrowheads="1"/>
          </p:cNvSpPr>
          <p:nvPr/>
        </p:nvSpPr>
        <p:spPr bwMode="auto">
          <a:xfrm>
            <a:off x="107155" y="876301"/>
            <a:ext cx="87868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200">
              <a:cs typeface="Tahoma" panose="020B0604030504040204" pitchFamily="34" charset="0"/>
            </a:endParaRPr>
          </a:p>
          <a:p>
            <a:pPr lvl="1"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altLang="pt-BR" sz="2200">
                <a:cs typeface="Tahoma" panose="020B0604030504040204" pitchFamily="34" charset="0"/>
              </a:rPr>
              <a:t>O que Darwin não sabia...</a:t>
            </a:r>
          </a:p>
          <a:p>
            <a:pPr lvl="1"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pt-BR" altLang="pt-BR" sz="2000">
              <a:cs typeface="Tahom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  <a:endParaRPr lang="pt-BR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3429000"/>
            <a:ext cx="51816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CaixaDeTexto 6"/>
          <p:cNvSpPr txBox="1">
            <a:spLocks noChangeArrowheads="1"/>
          </p:cNvSpPr>
          <p:nvPr/>
        </p:nvSpPr>
        <p:spPr bwMode="auto">
          <a:xfrm>
            <a:off x="4357688" y="3786188"/>
            <a:ext cx="1285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Darwin</a:t>
            </a:r>
          </a:p>
        </p:txBody>
      </p:sp>
      <p:sp>
        <p:nvSpPr>
          <p:cNvPr id="27655" name="CaixaDeTexto 7"/>
          <p:cNvSpPr txBox="1">
            <a:spLocks noChangeArrowheads="1"/>
          </p:cNvSpPr>
          <p:nvPr/>
        </p:nvSpPr>
        <p:spPr bwMode="auto">
          <a:xfrm>
            <a:off x="2857500" y="3357563"/>
            <a:ext cx="1285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Wallace</a:t>
            </a:r>
          </a:p>
        </p:txBody>
      </p:sp>
      <p:sp>
        <p:nvSpPr>
          <p:cNvPr id="27656" name="CaixaDeTexto 8"/>
          <p:cNvSpPr txBox="1">
            <a:spLocks noChangeArrowheads="1"/>
          </p:cNvSpPr>
          <p:nvPr/>
        </p:nvSpPr>
        <p:spPr bwMode="auto">
          <a:xfrm>
            <a:off x="1928813" y="3429000"/>
            <a:ext cx="1285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Lyell</a:t>
            </a:r>
          </a:p>
        </p:txBody>
      </p:sp>
      <p:grpSp>
        <p:nvGrpSpPr>
          <p:cNvPr id="2" name="Grupo 11"/>
          <p:cNvGrpSpPr/>
          <p:nvPr/>
        </p:nvGrpSpPr>
        <p:grpSpPr bwMode="auto">
          <a:xfrm>
            <a:off x="3429000" y="2000250"/>
            <a:ext cx="2143125" cy="1357313"/>
            <a:chOff x="3428992" y="2000240"/>
            <a:chExt cx="2143140" cy="1357322"/>
          </a:xfrm>
        </p:grpSpPr>
        <p:sp>
          <p:nvSpPr>
            <p:cNvPr id="10" name="Texto explicativo em elipse 9"/>
            <p:cNvSpPr/>
            <p:nvPr/>
          </p:nvSpPr>
          <p:spPr>
            <a:xfrm>
              <a:off x="3428992" y="2000240"/>
              <a:ext cx="2143140" cy="1357322"/>
            </a:xfrm>
            <a:prstGeom prst="wedgeEllipseCallout">
              <a:avLst>
                <a:gd name="adj1" fmla="val -39728"/>
                <a:gd name="adj2" fmla="val 4902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27671" name="CaixaDeTexto 10"/>
            <p:cNvSpPr txBox="1">
              <a:spLocks noChangeArrowheads="1"/>
            </p:cNvSpPr>
            <p:nvPr/>
          </p:nvSpPr>
          <p:spPr bwMode="auto">
            <a:xfrm>
              <a:off x="3786182" y="2428868"/>
              <a:ext cx="17145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solidFill>
                    <a:srgbClr val="FFFF00"/>
                  </a:solidFill>
                  <a:latin typeface="Arial" panose="020B0604020202020204" pitchFamily="34" charset="0"/>
                </a:rPr>
                <a:t>Darwin...</a:t>
              </a:r>
            </a:p>
          </p:txBody>
        </p:sp>
      </p:grpSp>
      <p:grpSp>
        <p:nvGrpSpPr>
          <p:cNvPr id="3" name="Grupo 12"/>
          <p:cNvGrpSpPr/>
          <p:nvPr/>
        </p:nvGrpSpPr>
        <p:grpSpPr bwMode="auto">
          <a:xfrm>
            <a:off x="4143375" y="2357438"/>
            <a:ext cx="2143125" cy="1357312"/>
            <a:chOff x="2500298" y="2571744"/>
            <a:chExt cx="2143140" cy="1357322"/>
          </a:xfrm>
        </p:grpSpPr>
        <p:sp>
          <p:nvSpPr>
            <p:cNvPr id="14" name="Texto explicativo em elipse 13"/>
            <p:cNvSpPr/>
            <p:nvPr/>
          </p:nvSpPr>
          <p:spPr>
            <a:xfrm>
              <a:off x="2500298" y="2571744"/>
              <a:ext cx="2143140" cy="1357322"/>
            </a:xfrm>
            <a:prstGeom prst="wedgeEllipseCallout">
              <a:avLst>
                <a:gd name="adj1" fmla="val -39728"/>
                <a:gd name="adj2" fmla="val 49026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27669" name="CaixaDeTexto 14"/>
            <p:cNvSpPr txBox="1">
              <a:spLocks noChangeArrowheads="1"/>
            </p:cNvSpPr>
            <p:nvPr/>
          </p:nvSpPr>
          <p:spPr bwMode="auto">
            <a:xfrm>
              <a:off x="2857488" y="2928934"/>
              <a:ext cx="17145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solidFill>
                    <a:srgbClr val="FFFF00"/>
                  </a:solidFill>
                  <a:latin typeface="Arial" panose="020B0604020202020204" pitchFamily="34" charset="0"/>
                </a:rPr>
                <a:t>Oi...</a:t>
              </a:r>
            </a:p>
          </p:txBody>
        </p:sp>
      </p:grpSp>
      <p:grpSp>
        <p:nvGrpSpPr>
          <p:cNvPr id="5" name="Grupo 15"/>
          <p:cNvGrpSpPr/>
          <p:nvPr/>
        </p:nvGrpSpPr>
        <p:grpSpPr bwMode="auto">
          <a:xfrm>
            <a:off x="3429000" y="1785938"/>
            <a:ext cx="3286125" cy="1714500"/>
            <a:chOff x="3428992" y="1428736"/>
            <a:chExt cx="3786214" cy="1928826"/>
          </a:xfrm>
        </p:grpSpPr>
        <p:sp>
          <p:nvSpPr>
            <p:cNvPr id="17" name="Texto explicativo em elipse 16"/>
            <p:cNvSpPr/>
            <p:nvPr/>
          </p:nvSpPr>
          <p:spPr>
            <a:xfrm>
              <a:off x="3428992" y="1428736"/>
              <a:ext cx="3786214" cy="1928826"/>
            </a:xfrm>
            <a:prstGeom prst="wedgeEllipseCallout">
              <a:avLst>
                <a:gd name="adj1" fmla="val -47281"/>
                <a:gd name="adj2" fmla="val 4521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27667" name="CaixaDeTexto 17"/>
            <p:cNvSpPr txBox="1">
              <a:spLocks noChangeArrowheads="1"/>
            </p:cNvSpPr>
            <p:nvPr/>
          </p:nvSpPr>
          <p:spPr bwMode="auto">
            <a:xfrm>
              <a:off x="3714744" y="1714488"/>
              <a:ext cx="3143272" cy="135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solidFill>
                    <a:srgbClr val="FFFF00"/>
                  </a:solidFill>
                  <a:latin typeface="Arial" panose="020B0604020202020204" pitchFamily="34" charset="0"/>
                </a:rPr>
                <a:t>Como surge a variabilidade nas populações?</a:t>
              </a:r>
            </a:p>
          </p:txBody>
        </p:sp>
      </p:grpSp>
      <p:grpSp>
        <p:nvGrpSpPr>
          <p:cNvPr id="7" name="Grupo 18"/>
          <p:cNvGrpSpPr/>
          <p:nvPr/>
        </p:nvGrpSpPr>
        <p:grpSpPr bwMode="auto">
          <a:xfrm>
            <a:off x="4143375" y="2357438"/>
            <a:ext cx="2143125" cy="1357312"/>
            <a:chOff x="2500298" y="2571744"/>
            <a:chExt cx="2143140" cy="1357322"/>
          </a:xfrm>
        </p:grpSpPr>
        <p:sp>
          <p:nvSpPr>
            <p:cNvPr id="20" name="Texto explicativo em elipse 19"/>
            <p:cNvSpPr/>
            <p:nvPr/>
          </p:nvSpPr>
          <p:spPr>
            <a:xfrm>
              <a:off x="2500298" y="2571744"/>
              <a:ext cx="2143140" cy="1357322"/>
            </a:xfrm>
            <a:prstGeom prst="wedgeEllipseCallout">
              <a:avLst>
                <a:gd name="adj1" fmla="val -39728"/>
                <a:gd name="adj2" fmla="val 49026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27665" name="CaixaDeTexto 20"/>
            <p:cNvSpPr txBox="1">
              <a:spLocks noChangeArrowheads="1"/>
            </p:cNvSpPr>
            <p:nvPr/>
          </p:nvSpPr>
          <p:spPr bwMode="auto">
            <a:xfrm>
              <a:off x="2786050" y="2786058"/>
              <a:ext cx="171451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solidFill>
                    <a:srgbClr val="FFFF00"/>
                  </a:solidFill>
                  <a:latin typeface="Arial" panose="020B0604020202020204" pitchFamily="34" charset="0"/>
                </a:rPr>
                <a:t>Boa pergunta!</a:t>
              </a:r>
            </a:p>
          </p:txBody>
        </p:sp>
      </p:grpSp>
      <p:grpSp>
        <p:nvGrpSpPr>
          <p:cNvPr id="8" name="Grupo 21"/>
          <p:cNvGrpSpPr/>
          <p:nvPr/>
        </p:nvGrpSpPr>
        <p:grpSpPr bwMode="auto">
          <a:xfrm>
            <a:off x="4143375" y="2357438"/>
            <a:ext cx="2143125" cy="1357312"/>
            <a:chOff x="2500298" y="2571744"/>
            <a:chExt cx="2143140" cy="1357322"/>
          </a:xfrm>
        </p:grpSpPr>
        <p:sp>
          <p:nvSpPr>
            <p:cNvPr id="23" name="Texto explicativo em elipse 22"/>
            <p:cNvSpPr/>
            <p:nvPr/>
          </p:nvSpPr>
          <p:spPr>
            <a:xfrm>
              <a:off x="2500298" y="2571744"/>
              <a:ext cx="2143140" cy="1357322"/>
            </a:xfrm>
            <a:prstGeom prst="wedgeEllipseCallout">
              <a:avLst>
                <a:gd name="adj1" fmla="val -39728"/>
                <a:gd name="adj2" fmla="val 49026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27663" name="CaixaDeTexto 23"/>
            <p:cNvSpPr txBox="1">
              <a:spLocks noChangeArrowheads="1"/>
            </p:cNvSpPr>
            <p:nvPr/>
          </p:nvSpPr>
          <p:spPr bwMode="auto">
            <a:xfrm>
              <a:off x="2786050" y="2786058"/>
              <a:ext cx="171451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solidFill>
                    <a:srgbClr val="FFFF00"/>
                  </a:solidFill>
                  <a:latin typeface="Arial" panose="020B0604020202020204" pitchFamily="34" charset="0"/>
                </a:rPr>
                <a:t>Não sei lhe responder..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5) Neodarwinismo (Teoria Sintética da Evolução)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1930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Conta com a contribuição de vários cientistas de todo o mundo.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Agrega à seleção natural conhecimentos complementares de genética, bioquímica e ecologia.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pt-BR" sz="2000" dirty="0">
              <a:latin typeface="+mn-lt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t-BR" sz="400" dirty="0">
              <a:latin typeface="+mn-lt"/>
              <a:cs typeface="Tahoma" panose="020B060403050404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Tahoma" panose="020B0604030504040204" pitchFamily="34" charset="0"/>
              </a:rPr>
              <a:t>Mecanismos causadores da variabilidade genética </a:t>
            </a:r>
            <a:r>
              <a:rPr lang="pt-BR" dirty="0">
                <a:latin typeface="+mn-lt"/>
                <a:cs typeface="Tahoma" panose="020B0604030504040204" pitchFamily="34" charset="0"/>
              </a:rPr>
              <a:t>(Mutação + Recombinação gênica)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6188"/>
            <a:ext cx="914400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409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5) Neodarwinismo (Teoria Sintética da Evolução)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000" b="1" dirty="0">
                <a:latin typeface="+mn-lt"/>
                <a:cs typeface="Tahoma" panose="020B0604030504040204" pitchFamily="34" charset="0"/>
              </a:rPr>
              <a:t>Pontos básicos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pt-BR" sz="2000" dirty="0">
              <a:latin typeface="+mn-lt"/>
              <a:cs typeface="Tahoma" panose="020B0604030504040204" pitchFamily="34" charset="0"/>
            </a:endParaRP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As variações nas espécies dependem de mutações nos genes.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As mutações ocorrem ao acaso.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São mecanismos de recombinação gênica:</a:t>
            </a:r>
          </a:p>
          <a:p>
            <a:pPr marL="1714500" lvl="3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 err="1">
                <a:latin typeface="+mn-lt"/>
                <a:cs typeface="Tahoma" panose="020B0604030504040204" pitchFamily="34" charset="0"/>
              </a:rPr>
              <a:t>Crossing-Over</a:t>
            </a:r>
            <a:r>
              <a:rPr lang="pt-BR" sz="2000" dirty="0">
                <a:latin typeface="+mn-lt"/>
                <a:cs typeface="Tahoma" panose="020B0604030504040204" pitchFamily="34" charset="0"/>
              </a:rPr>
              <a:t> (meiose).</a:t>
            </a:r>
          </a:p>
          <a:p>
            <a:pPr marL="1714500" lvl="3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Segregação independente dos cromossomos homólogos (meiose).</a:t>
            </a:r>
          </a:p>
          <a:p>
            <a:pPr marL="1714500" lvl="3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Fusão de gametas de sexos diferentes (Reprodução Sexuada).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Novas </a:t>
            </a:r>
            <a:r>
              <a:rPr lang="pt-BR" sz="2000">
                <a:latin typeface="+mn-lt"/>
                <a:cs typeface="Tahoma" panose="020B0604030504040204" pitchFamily="34" charset="0"/>
              </a:rPr>
              <a:t>espécies são formadas quando ocorre isolamento geográfico separando populações por longo período de tempo.</a:t>
            </a:r>
            <a:endParaRPr lang="pt-BR" sz="2000" dirty="0">
              <a:latin typeface="+mn-lt"/>
              <a:cs typeface="Tahoma" panose="020B0604030504040204" pitchFamily="34" charset="0"/>
            </a:endParaRPr>
          </a:p>
          <a:p>
            <a:pPr marL="1714500" lvl="3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t-BR" sz="2000" dirty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2063"/>
            <a:ext cx="91440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5) Neodarwinismo (Teoria Sintética da Evolução)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000" b="1" dirty="0">
                <a:latin typeface="+mn-lt"/>
                <a:cs typeface="Tahoma" panose="020B0604030504040204" pitchFamily="34" charset="0"/>
              </a:rPr>
              <a:t>Seleção artificial (Antibióticos)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pt-BR" sz="2000" dirty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313"/>
            <a:ext cx="914400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CaixaDeTexto 6"/>
          <p:cNvSpPr txBox="1">
            <a:spLocks noChangeArrowheads="1"/>
          </p:cNvSpPr>
          <p:nvPr/>
        </p:nvSpPr>
        <p:spPr bwMode="auto">
          <a:xfrm>
            <a:off x="357188" y="2214563"/>
            <a:ext cx="8358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FF0000"/>
                </a:solidFill>
                <a:latin typeface="Arial" panose="020B0604020202020204" pitchFamily="34" charset="0"/>
              </a:rPr>
              <a:t>Por quê a automedicação com os antibióticos não é recomendado?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85750" y="2786063"/>
            <a:ext cx="8715375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buFont typeface="+mj-lt"/>
              <a:buAutoNum type="romanUcPeriod"/>
              <a:defRPr/>
            </a:pPr>
            <a:r>
              <a:rPr lang="pt-BR" sz="2000" dirty="0">
                <a:latin typeface="+mn-lt"/>
              </a:rPr>
              <a:t>O uso indiscriminado de antibióticos promove a seleção de bactérias que já apresentavam a ele resistência prévia.</a:t>
            </a:r>
          </a:p>
          <a:p>
            <a:pPr marL="342900" indent="-342900" eaLnBrk="1" hangingPunct="1">
              <a:buFont typeface="+mj-lt"/>
              <a:buAutoNum type="romanUcPeriod"/>
              <a:defRPr/>
            </a:pPr>
            <a:r>
              <a:rPr lang="pt-BR" sz="2000" dirty="0">
                <a:latin typeface="+mn-lt"/>
              </a:rPr>
              <a:t>Essas bactérias sobrevivem e passam a se </a:t>
            </a:r>
            <a:r>
              <a:rPr lang="pt-BR" sz="2000" dirty="0" err="1">
                <a:latin typeface="+mn-lt"/>
              </a:rPr>
              <a:t>preproduzir</a:t>
            </a:r>
            <a:r>
              <a:rPr lang="pt-BR" sz="2000" dirty="0">
                <a:latin typeface="+mn-lt"/>
              </a:rPr>
              <a:t>.</a:t>
            </a:r>
          </a:p>
          <a:p>
            <a:pPr marL="342900" indent="-342900" eaLnBrk="1" hangingPunct="1">
              <a:buFont typeface="+mj-lt"/>
              <a:buAutoNum type="romanUcPeriod"/>
              <a:defRPr/>
            </a:pPr>
            <a:r>
              <a:rPr lang="pt-BR" sz="2000" dirty="0">
                <a:latin typeface="+mn-lt"/>
              </a:rPr>
              <a:t>Os descendentes herdam a característica genética que confere a resistência.</a:t>
            </a:r>
          </a:p>
          <a:p>
            <a:pPr marL="342900" indent="-342900" eaLnBrk="1" hangingPunct="1">
              <a:buFont typeface="+mj-lt"/>
              <a:buAutoNum type="romanUcPeriod"/>
              <a:defRPr/>
            </a:pPr>
            <a:r>
              <a:rPr lang="pt-BR" sz="2000" dirty="0">
                <a:latin typeface="+mn-lt"/>
              </a:rPr>
              <a:t>As bactérias resistentes causam danos ao organismo.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5) Neodarwinismo (Teoria Sintética da Evolução)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000" b="1" dirty="0">
                <a:latin typeface="+mn-lt"/>
                <a:cs typeface="Tahoma" panose="020B0604030504040204" pitchFamily="34" charset="0"/>
              </a:rPr>
              <a:t>Pergunta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42875" y="2000250"/>
            <a:ext cx="8786813" cy="2370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sz="2000" dirty="0">
                <a:latin typeface="+mn-lt"/>
              </a:rPr>
              <a:t>O uso intensivo do inseticida organoclorado DDT no século XX, acabou por selecionar variedades de insetos mutantes resistentes. Muitas vezes, foi necessário aumentar a dose do organoclorado para que houvesse sucesso no combate aos insetos, o que aumentava, inclusive, o risco de contaminação ambiental, uma vez que o DDT é muito estável, se </a:t>
            </a:r>
            <a:r>
              <a:rPr lang="pt-BR" sz="2000" dirty="0" err="1">
                <a:latin typeface="+mn-lt"/>
              </a:rPr>
              <a:t>bioacumula</a:t>
            </a:r>
            <a:r>
              <a:rPr lang="pt-BR" sz="2000" dirty="0">
                <a:latin typeface="+mn-lt"/>
              </a:rPr>
              <a:t> e é pouco biodegradável.</a:t>
            </a:r>
          </a:p>
          <a:p>
            <a:pPr algn="ctr" eaLnBrk="1" hangingPunct="1">
              <a:defRPr/>
            </a:pPr>
            <a:endParaRPr lang="pt-BR" sz="800" dirty="0">
              <a:latin typeface="+mn-lt"/>
            </a:endParaRPr>
          </a:p>
          <a:p>
            <a:pPr algn="ctr" eaLnBrk="1" hangingPunct="1">
              <a:defRPr/>
            </a:pPr>
            <a:r>
              <a:rPr lang="pt-BR" sz="2000" b="1" dirty="0">
                <a:latin typeface="+mn-lt"/>
              </a:rPr>
              <a:t>(FUVEST) Enquanto os antibióticos induzem mutações em bactérias, o DDT as provoca em insetos. </a:t>
            </a:r>
            <a:r>
              <a:rPr lang="pt-BR" sz="2000" b="1" dirty="0">
                <a:solidFill>
                  <a:srgbClr val="FF0000"/>
                </a:solidFill>
                <a:latin typeface="+mn-lt"/>
              </a:rPr>
              <a:t>Você concorda com essa afirmativa? Justifique.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3446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Introdução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pt-BR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	</a:t>
            </a:r>
            <a:r>
              <a:rPr lang="pt-BR" sz="2200" dirty="0">
                <a:latin typeface="+mn-lt"/>
                <a:cs typeface="Tahoma" panose="020B0604030504040204" pitchFamily="34" charset="0"/>
              </a:rPr>
              <a:t>Evolução é o processo de transformações hereditárias e adaptações que vem ocorrendo nos seres vivos desde que surgiram no planeta Terra.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200" dirty="0">
              <a:latin typeface="+mn-lt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200" dirty="0">
                <a:solidFill>
                  <a:srgbClr val="C00000"/>
                </a:solidFill>
                <a:latin typeface="+mn-lt"/>
                <a:cs typeface="Tahoma" panose="020B0604030504040204" pitchFamily="34" charset="0"/>
              </a:rPr>
              <a:t>Evolução</a:t>
            </a:r>
            <a:r>
              <a:rPr lang="pt-BR" sz="2200" dirty="0">
                <a:solidFill>
                  <a:srgbClr val="002060"/>
                </a:solidFill>
                <a:latin typeface="+mn-lt"/>
                <a:cs typeface="Tahoma" panose="020B0604030504040204" pitchFamily="34" charset="0"/>
              </a:rPr>
              <a:t> </a:t>
            </a:r>
            <a:r>
              <a:rPr lang="pt-BR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Tahoma" panose="020B0604030504040204" pitchFamily="34" charset="0"/>
              </a:rPr>
              <a:t>= Fato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200" dirty="0">
                <a:solidFill>
                  <a:srgbClr val="C00000"/>
                </a:solidFill>
                <a:latin typeface="+mn-lt"/>
                <a:cs typeface="Tahoma" panose="020B0604030504040204" pitchFamily="34" charset="0"/>
              </a:rPr>
              <a:t>Ciência que estuda a evolução </a:t>
            </a:r>
            <a:r>
              <a:rPr lang="pt-BR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Tahoma" panose="020B0604030504040204" pitchFamily="34" charset="0"/>
              </a:rPr>
              <a:t>= Biologia Evolutiva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Tahoma" panose="020B0604030504040204" pitchFamily="34" charset="0"/>
              </a:rPr>
              <a:t>	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4572000"/>
            <a:ext cx="6215062" cy="2081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500188" y="3786188"/>
            <a:ext cx="6215062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“</a:t>
            </a:r>
            <a:r>
              <a:rPr lang="pt-BR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nada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em </a:t>
            </a:r>
            <a:r>
              <a:rPr lang="pt-BR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Biologia faz sentido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exceto à luz da evolução”.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000625" y="4071938"/>
            <a:ext cx="27146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Theodozius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Dobzhansky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1126C-157E-9F93-903F-0FC71BCB3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9F042CA-5A1E-718C-ADDB-A98983DB2E2F}"/>
              </a:ext>
            </a:extLst>
          </p:cNvPr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BF04A93-5549-B2A9-F459-AFAFF68EB524}"/>
              </a:ext>
            </a:extLst>
          </p:cNvPr>
          <p:cNvSpPr txBox="1"/>
          <p:nvPr/>
        </p:nvSpPr>
        <p:spPr>
          <a:xfrm>
            <a:off x="142875" y="1071563"/>
            <a:ext cx="8786813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5) Neodarwinismo (Teoria Sintética da Evolução)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000" b="1" dirty="0">
                <a:latin typeface="+mn-lt"/>
                <a:cs typeface="Tahoma" panose="020B0604030504040204" pitchFamily="34" charset="0"/>
              </a:rPr>
              <a:t>Pergunta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AC06E2A-60E0-F9A7-6CBD-01F731A8A071}"/>
              </a:ext>
            </a:extLst>
          </p:cNvPr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62C7969-47B4-057E-B09D-F43A0B7F49EC}"/>
              </a:ext>
            </a:extLst>
          </p:cNvPr>
          <p:cNvSpPr txBox="1"/>
          <p:nvPr/>
        </p:nvSpPr>
        <p:spPr>
          <a:xfrm>
            <a:off x="142875" y="2000250"/>
            <a:ext cx="8786813" cy="2370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sz="2000" dirty="0">
                <a:latin typeface="+mn-lt"/>
              </a:rPr>
              <a:t>O uso intensivo do inseticida organoclorado DDT no século XX, acabou por selecionar variedades de insetos mutantes resistentes. Muitas vezes, foi necessário aumentar a dose do organoclorado para que houvesse sucesso no combate aos insetos, o que aumentava, inclusive, o risco de contaminação ambiental, uma vez que o DDT é muito estável, se </a:t>
            </a:r>
            <a:r>
              <a:rPr lang="pt-BR" sz="2000" dirty="0" err="1">
                <a:latin typeface="+mn-lt"/>
              </a:rPr>
              <a:t>bioacumula</a:t>
            </a:r>
            <a:r>
              <a:rPr lang="pt-BR" sz="2000" dirty="0">
                <a:latin typeface="+mn-lt"/>
              </a:rPr>
              <a:t> e é pouco biodegradável.</a:t>
            </a:r>
          </a:p>
          <a:p>
            <a:pPr algn="ctr" eaLnBrk="1" hangingPunct="1">
              <a:defRPr/>
            </a:pPr>
            <a:endParaRPr lang="pt-BR" sz="800" dirty="0">
              <a:latin typeface="+mn-lt"/>
            </a:endParaRPr>
          </a:p>
          <a:p>
            <a:pPr algn="ctr" eaLnBrk="1" hangingPunct="1">
              <a:defRPr/>
            </a:pPr>
            <a:r>
              <a:rPr lang="pt-BR" sz="2000" b="1" dirty="0">
                <a:latin typeface="+mn-lt"/>
              </a:rPr>
              <a:t>(FUVEST) Enquanto os antibióticos induzem mutações em bactérias, o DDT as provoca em insetos. </a:t>
            </a:r>
            <a:r>
              <a:rPr lang="pt-BR" sz="2000" b="1" dirty="0">
                <a:solidFill>
                  <a:srgbClr val="FF0000"/>
                </a:solidFill>
                <a:latin typeface="+mn-lt"/>
              </a:rPr>
              <a:t>Você concorda com essa afirmativa? Justifique.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3AF6C94-0BD5-3013-6753-349CFF62C02A}"/>
              </a:ext>
            </a:extLst>
          </p:cNvPr>
          <p:cNvSpPr txBox="1"/>
          <p:nvPr/>
        </p:nvSpPr>
        <p:spPr>
          <a:xfrm>
            <a:off x="142875" y="4572000"/>
            <a:ext cx="8858250" cy="19081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b="1" dirty="0">
                <a:solidFill>
                  <a:srgbClr val="002060"/>
                </a:solidFill>
              </a:rPr>
              <a:t>Não.</a:t>
            </a:r>
            <a:r>
              <a:rPr lang="pt-BR" dirty="0">
                <a:solidFill>
                  <a:srgbClr val="002060"/>
                </a:solidFill>
              </a:rPr>
              <a:t> Nem os antibióticos e nem o DDT induzem mutações. Tal conceito expressa as idéias Lamarckistas de que as necessidades de adaptação ao meio induzem o organismo a sofrer transformações.</a:t>
            </a:r>
          </a:p>
          <a:p>
            <a:pPr algn="just" eaLnBrk="1" hangingPunct="1">
              <a:defRPr/>
            </a:pPr>
            <a:endParaRPr lang="pt-BR" sz="1000" dirty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r>
              <a:rPr lang="pt-BR" dirty="0">
                <a:solidFill>
                  <a:srgbClr val="002060"/>
                </a:solidFill>
              </a:rPr>
              <a:t>Na verdade, dentre as bactérias já havia um grupo mutante. Os antibióticos selecionam essas bactérias. O mesmo raciocínio se aplica ao DDT, que age como agente seletivo de insetos mutantes resistentes.</a:t>
            </a:r>
          </a:p>
        </p:txBody>
      </p:sp>
    </p:spTree>
    <p:extLst>
      <p:ext uri="{BB962C8B-B14F-4D97-AF65-F5344CB8AC3E}">
        <p14:creationId xmlns:p14="http://schemas.microsoft.com/office/powerpoint/2010/main" val="281272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6) Evidências da Evolução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sz="2000" b="1" dirty="0">
                <a:latin typeface="+mn-lt"/>
                <a:cs typeface="Tahoma" panose="020B0604030504040204" pitchFamily="34" charset="0"/>
              </a:rPr>
              <a:t>Fósseis</a:t>
            </a:r>
          </a:p>
          <a:p>
            <a:pPr marL="914400" lvl="1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endParaRPr lang="pt-BR" sz="1000" dirty="0">
              <a:latin typeface="+mn-lt"/>
              <a:cs typeface="Tahoma" panose="020B0604030504040204" pitchFamily="34" charset="0"/>
            </a:endParaRPr>
          </a:p>
          <a:p>
            <a:pPr marL="914400" lvl="1" indent="-4572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São restos ou vestígios de seres que viveram no passado.</a:t>
            </a:r>
          </a:p>
          <a:p>
            <a:pPr marL="914400" lvl="1" indent="-4572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latin typeface="+mn-lt"/>
              <a:cs typeface="Tahoma" panose="020B0604030504040204" pitchFamily="34" charset="0"/>
            </a:endParaRPr>
          </a:p>
          <a:p>
            <a:pPr marL="1371600" lvl="2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Ossos, dentes, pegadas, fezes, etc.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44037" name="Picture 2" descr="http://www.ci.laguna-hills.ca.us/images/section_images/fossil_exhib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071813"/>
            <a:ext cx="20002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8" descr="http://www.christiananswers.net/q-eden/dinosaurfoss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357563"/>
            <a:ext cx="23812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10" descr="http://cedoc.ensp.fiocruz.br/informe/arquivos/coproli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928938"/>
            <a:ext cx="2357437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500063" y="5214938"/>
            <a:ext cx="23574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400" dirty="0">
                <a:latin typeface="+mn-lt"/>
              </a:rPr>
              <a:t>Fóssil – Tigre dente de sabre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215063" y="5143500"/>
            <a:ext cx="23574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400" dirty="0">
                <a:latin typeface="+mn-lt"/>
              </a:rPr>
              <a:t>Fóssil de dinossauro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214688" y="5214938"/>
            <a:ext cx="23574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400" dirty="0">
                <a:latin typeface="+mn-lt"/>
              </a:rPr>
              <a:t>Fóssil de fezes (</a:t>
            </a:r>
            <a:r>
              <a:rPr lang="pt-BR" sz="1400" dirty="0" err="1">
                <a:latin typeface="+mn-lt"/>
              </a:rPr>
              <a:t>coprólito</a:t>
            </a:r>
            <a:r>
              <a:rPr lang="pt-BR" sz="1400" dirty="0">
                <a:latin typeface="+mn-lt"/>
              </a:rPr>
              <a:t>)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57188" y="5857875"/>
            <a:ext cx="8358187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sz="2000" dirty="0"/>
              <a:t>Evidência de que nosso planeta já foi habitado por seres diferentes dos que existem atualmente.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2738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6) Evidências da Evolução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 startAt="2"/>
              <a:defRPr/>
            </a:pPr>
            <a:r>
              <a:rPr lang="pt-BR" sz="2000" b="1" dirty="0">
                <a:latin typeface="+mn-lt"/>
                <a:cs typeface="Tahoma" panose="020B0604030504040204" pitchFamily="34" charset="0"/>
              </a:rPr>
              <a:t>Anatomia comparada</a:t>
            </a:r>
          </a:p>
          <a:p>
            <a:pPr marL="914400" lvl="1" indent="-4572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 startAt="2"/>
              <a:defRPr/>
            </a:pPr>
            <a:endParaRPr lang="pt-BR" sz="2000" b="1" dirty="0">
              <a:latin typeface="+mn-lt"/>
              <a:cs typeface="Tahoma" panose="020B0604030504040204" pitchFamily="34" charset="0"/>
            </a:endParaRPr>
          </a:p>
          <a:p>
            <a:pPr marL="971550" lvl="1" indent="-5143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romanUcPeriod"/>
              <a:defRPr/>
            </a:pPr>
            <a:r>
              <a:rPr lang="pt-BR" sz="2000" b="1" dirty="0">
                <a:latin typeface="+mn-lt"/>
                <a:cs typeface="Tahoma" panose="020B0604030504040204" pitchFamily="34" charset="0"/>
              </a:rPr>
              <a:t>Órgãos vestigiais</a:t>
            </a:r>
          </a:p>
          <a:p>
            <a:pPr marL="971550" lvl="1" indent="-51435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  <a:cs typeface="Tahoma" panose="020B0604030504040204" pitchFamily="34" charset="0"/>
            </a:endParaRPr>
          </a:p>
          <a:p>
            <a:pPr marL="971550" lvl="1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Apêndice </a:t>
            </a:r>
            <a:r>
              <a:rPr lang="pt-BR" sz="2000" dirty="0" err="1">
                <a:latin typeface="+mn-lt"/>
                <a:cs typeface="Tahoma" panose="020B0604030504040204" pitchFamily="34" charset="0"/>
              </a:rPr>
              <a:t>cecal</a:t>
            </a:r>
            <a:r>
              <a:rPr lang="pt-BR" sz="2000" dirty="0">
                <a:latin typeface="+mn-lt"/>
                <a:cs typeface="Tahoma" panose="020B0604030504040204" pitchFamily="34" charset="0"/>
              </a:rPr>
              <a:t> em humanos.</a:t>
            </a:r>
          </a:p>
          <a:p>
            <a:pPr marL="971550" lvl="1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Indício de que nosso ancestral distante </a:t>
            </a:r>
            <a:r>
              <a:rPr lang="pt-BR" sz="2000" dirty="0" err="1">
                <a:latin typeface="+mn-lt"/>
                <a:cs typeface="Tahoma" panose="020B0604030504040204" pitchFamily="34" charset="0"/>
              </a:rPr>
              <a:t>possuia</a:t>
            </a:r>
            <a:r>
              <a:rPr lang="pt-BR" sz="2000" dirty="0">
                <a:latin typeface="+mn-lt"/>
                <a:cs typeface="Tahoma" panose="020B0604030504040204" pitchFamily="34" charset="0"/>
              </a:rPr>
              <a:t> dieta predominantemente herbívora.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46085" name="Picture 11" descr="figura_24_8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500438"/>
            <a:ext cx="2771775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786063" y="6273800"/>
            <a:ext cx="13573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600" b="1" dirty="0">
                <a:latin typeface="+mn-lt"/>
              </a:rPr>
              <a:t>Apêndice </a:t>
            </a:r>
            <a:r>
              <a:rPr lang="pt-BR" sz="1600" b="1" dirty="0" err="1">
                <a:latin typeface="+mn-lt"/>
              </a:rPr>
              <a:t>cecal</a:t>
            </a:r>
            <a:endParaRPr lang="pt-BR" sz="1600" b="1" dirty="0">
              <a:latin typeface="+mn-lt"/>
            </a:endParaRPr>
          </a:p>
        </p:txBody>
      </p:sp>
      <p:cxnSp>
        <p:nvCxnSpPr>
          <p:cNvPr id="22" name="Conector Reto 21"/>
          <p:cNvCxnSpPr/>
          <p:nvPr/>
        </p:nvCxnSpPr>
        <p:spPr>
          <a:xfrm rot="5400000" flipH="1" flipV="1">
            <a:off x="3857625" y="6072188"/>
            <a:ext cx="285750" cy="2857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2738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6) Evidências da Evolução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 startAt="2"/>
              <a:defRPr/>
            </a:pPr>
            <a:r>
              <a:rPr lang="pt-BR" sz="2000" b="1" dirty="0">
                <a:latin typeface="+mn-lt"/>
                <a:cs typeface="Tahoma" panose="020B0604030504040204" pitchFamily="34" charset="0"/>
              </a:rPr>
              <a:t>Anatomia comparada</a:t>
            </a:r>
          </a:p>
          <a:p>
            <a:pPr marL="914400" lvl="1" indent="-4572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 startAt="2"/>
              <a:defRPr/>
            </a:pPr>
            <a:endParaRPr lang="pt-BR" sz="2000" b="1" dirty="0">
              <a:latin typeface="+mn-lt"/>
              <a:cs typeface="Tahoma" panose="020B0604030504040204" pitchFamily="34" charset="0"/>
            </a:endParaRPr>
          </a:p>
          <a:p>
            <a:pPr marL="971550" lvl="1" indent="-5143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romanUcPeriod" startAt="2"/>
              <a:defRPr/>
            </a:pPr>
            <a:r>
              <a:rPr lang="pt-BR" sz="2000" b="1" dirty="0">
                <a:latin typeface="+mn-lt"/>
                <a:cs typeface="Tahoma" panose="020B0604030504040204" pitchFamily="34" charset="0"/>
              </a:rPr>
              <a:t>Órgãos homólogos</a:t>
            </a:r>
          </a:p>
          <a:p>
            <a:pPr marL="971550" lvl="1" indent="-5143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romanUcPeriod" startAt="2"/>
              <a:defRPr/>
            </a:pPr>
            <a:endParaRPr lang="pt-BR" sz="2000" b="1" dirty="0">
              <a:latin typeface="+mn-lt"/>
              <a:cs typeface="Tahoma" panose="020B0604030504040204" pitchFamily="34" charset="0"/>
            </a:endParaRPr>
          </a:p>
          <a:p>
            <a:pPr marL="1428750" lvl="2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Mesma origem embrionária.</a:t>
            </a:r>
          </a:p>
          <a:p>
            <a:pPr marL="1428750" lvl="2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Podem ou não exercer as mesmas funções.</a:t>
            </a:r>
          </a:p>
          <a:p>
            <a:pPr marL="1428750" lvl="2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Evidência de ancestral comum.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3500438" y="5429250"/>
            <a:ext cx="235743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pt-BR" dirty="0">
                <a:latin typeface="+mn-lt"/>
              </a:rPr>
              <a:t>Asa de morcego</a:t>
            </a:r>
          </a:p>
        </p:txBody>
      </p:sp>
      <p:pic>
        <p:nvPicPr>
          <p:cNvPr id="48134" name="Picture 4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543300"/>
            <a:ext cx="32861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CaixaDeTexto 40"/>
          <p:cNvSpPr txBox="1"/>
          <p:nvPr/>
        </p:nvSpPr>
        <p:spPr>
          <a:xfrm>
            <a:off x="3652838" y="4152900"/>
            <a:ext cx="235743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dirty="0">
                <a:latin typeface="+mn-lt"/>
              </a:rPr>
              <a:t>Nadadeira de golfinho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357188" y="4786313"/>
            <a:ext cx="3143250" cy="13239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b="1" dirty="0"/>
              <a:t>Realizam funções diferentes</a:t>
            </a:r>
          </a:p>
          <a:p>
            <a:pPr eaLnBrk="1" hangingPunct="1">
              <a:defRPr/>
            </a:pPr>
            <a:endParaRPr lang="pt-BR" sz="2000" b="1" dirty="0"/>
          </a:p>
          <a:p>
            <a:pPr eaLnBrk="1" hangingPunct="1">
              <a:defRPr/>
            </a:pPr>
            <a:endParaRPr lang="pt-BR" sz="2000" b="1" dirty="0"/>
          </a:p>
          <a:p>
            <a:pPr algn="ctr" eaLnBrk="1" hangingPunct="1">
              <a:defRPr/>
            </a:pPr>
            <a:r>
              <a:rPr lang="pt-BR" sz="2000" b="1" dirty="0"/>
              <a:t>Divergência Evolutiva</a:t>
            </a:r>
          </a:p>
        </p:txBody>
      </p:sp>
      <p:cxnSp>
        <p:nvCxnSpPr>
          <p:cNvPr id="44" name="Conector de Seta Reta 43"/>
          <p:cNvCxnSpPr/>
          <p:nvPr/>
        </p:nvCxnSpPr>
        <p:spPr>
          <a:xfrm rot="5400000">
            <a:off x="1677194" y="5464969"/>
            <a:ext cx="5016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2432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6) Evidências da Evolução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 startAt="2"/>
              <a:defRPr/>
            </a:pPr>
            <a:r>
              <a:rPr lang="pt-BR" sz="2000" b="1" dirty="0">
                <a:latin typeface="+mn-lt"/>
                <a:cs typeface="Tahoma" panose="020B0604030504040204" pitchFamily="34" charset="0"/>
              </a:rPr>
              <a:t>Anatomia comparada</a:t>
            </a:r>
          </a:p>
          <a:p>
            <a:pPr marL="914400" lvl="1" indent="-4572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 startAt="2"/>
              <a:defRPr/>
            </a:pPr>
            <a:endParaRPr lang="pt-BR" sz="2000" b="1" dirty="0">
              <a:latin typeface="+mn-lt"/>
              <a:cs typeface="Tahoma" panose="020B0604030504040204" pitchFamily="34" charset="0"/>
            </a:endParaRPr>
          </a:p>
          <a:p>
            <a:pPr marL="971550" lvl="1" indent="-5143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romanUcPeriod" startAt="2"/>
              <a:defRPr/>
            </a:pPr>
            <a:r>
              <a:rPr lang="pt-BR" sz="2000" b="1" dirty="0">
                <a:latin typeface="+mn-lt"/>
                <a:cs typeface="Tahoma" panose="020B0604030504040204" pitchFamily="34" charset="0"/>
              </a:rPr>
              <a:t>Órgãos análogos</a:t>
            </a:r>
          </a:p>
          <a:p>
            <a:pPr marL="971550" lvl="1" indent="-5143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romanUcPeriod" startAt="2"/>
              <a:defRPr/>
            </a:pPr>
            <a:endParaRPr lang="pt-BR" sz="2000" b="1" dirty="0">
              <a:latin typeface="+mn-lt"/>
              <a:cs typeface="Tahoma" panose="020B0604030504040204" pitchFamily="34" charset="0"/>
            </a:endParaRPr>
          </a:p>
          <a:p>
            <a:pPr marL="1428750" lvl="2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Origem embrionária diferente.</a:t>
            </a:r>
          </a:p>
          <a:p>
            <a:pPr marL="1428750" lvl="2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Possuem a mesma função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3786188" y="4929188"/>
            <a:ext cx="23574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pt-BR" dirty="0">
                <a:latin typeface="+mn-lt"/>
              </a:rPr>
              <a:t>Asa de mosca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4500563" y="3571875"/>
            <a:ext cx="14287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pt-BR" dirty="0">
                <a:latin typeface="+mn-lt"/>
              </a:rPr>
              <a:t>Asa de ave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857250" y="4429125"/>
            <a:ext cx="3143250" cy="13239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b="1" dirty="0"/>
              <a:t>Realizam mesma função</a:t>
            </a:r>
          </a:p>
          <a:p>
            <a:pPr eaLnBrk="1" hangingPunct="1">
              <a:defRPr/>
            </a:pPr>
            <a:endParaRPr lang="pt-BR" sz="2000" b="1" dirty="0"/>
          </a:p>
          <a:p>
            <a:pPr eaLnBrk="1" hangingPunct="1">
              <a:defRPr/>
            </a:pPr>
            <a:endParaRPr lang="pt-BR" sz="2000" b="1" dirty="0"/>
          </a:p>
          <a:p>
            <a:pPr algn="ctr" eaLnBrk="1" hangingPunct="1">
              <a:defRPr/>
            </a:pPr>
            <a:r>
              <a:rPr lang="pt-BR" sz="2000" b="1" dirty="0"/>
              <a:t>Convergência Evolutiva</a:t>
            </a:r>
          </a:p>
        </p:txBody>
      </p:sp>
      <p:cxnSp>
        <p:nvCxnSpPr>
          <p:cNvPr id="44" name="Conector de Seta Reta 43"/>
          <p:cNvCxnSpPr/>
          <p:nvPr/>
        </p:nvCxnSpPr>
        <p:spPr>
          <a:xfrm rot="5400000">
            <a:off x="2178050" y="5108575"/>
            <a:ext cx="5016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0185" name="Picture 2" descr="http://theworldofradyrgoncalves.files.wordpress.com/2007/11/mosca_da_fruta.jp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551363"/>
            <a:ext cx="2376487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5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928938"/>
            <a:ext cx="288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Para </a:t>
            </a: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descontrair...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800" b="1" dirty="0">
              <a:latin typeface="+mn-lt"/>
              <a:cs typeface="Tahoma" panose="020B0604030504040204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	</a:t>
            </a:r>
            <a:endParaRPr lang="pt-BR" sz="2000" b="1" dirty="0">
              <a:latin typeface="+mn-lt"/>
              <a:cs typeface="Tahoma" panose="020B060403050404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727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00188"/>
            <a:ext cx="5535613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2738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2) </a:t>
            </a:r>
            <a:r>
              <a:rPr lang="pt-BR" sz="20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Fixismo</a:t>
            </a: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(Criacionismo)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	</a:t>
            </a:r>
            <a:endParaRPr lang="pt-BR" sz="2200" dirty="0">
              <a:latin typeface="+mn-lt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Até o século XVIII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t-BR" sz="1200" dirty="0">
              <a:latin typeface="+mn-lt"/>
              <a:cs typeface="Tahoma" panose="020B0604030504040204" pitchFamily="34" charset="0"/>
            </a:endParaRP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Todos os seres vivos foram criados por um ser supremo “Deus”.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Uma vez criadas as espécies eram imutáveis (fixas).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</p:txBody>
      </p:sp>
      <p:pic>
        <p:nvPicPr>
          <p:cNvPr id="4104" name="Picture 8" descr="http://i2.photobucket.com/albums/y4/alter/Michelangelo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429000"/>
            <a:ext cx="4762500" cy="269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/>
          <p:cNvSpPr txBox="1"/>
          <p:nvPr/>
        </p:nvSpPr>
        <p:spPr>
          <a:xfrm>
            <a:off x="5214942" y="4000500"/>
            <a:ext cx="3786213" cy="163121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sz="2000" dirty="0"/>
              <a:t>O criacionismo não é científico, pois baseia-se em um conjunto de dogmas “verdades” consideradas inquestionáveis, que não admitem alternativas de interpretação.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292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3) Lamarckismo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	</a:t>
            </a:r>
            <a:endParaRPr lang="pt-BR" sz="2200" dirty="0">
              <a:latin typeface="+mn-lt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1809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t-BR" sz="1000" dirty="0">
              <a:latin typeface="+mn-lt"/>
              <a:cs typeface="Tahoma" panose="020B0604030504040204" pitchFamily="34" charset="0"/>
            </a:endParaRP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Início das idéias evolucionistas.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pt-BR" sz="400" dirty="0">
              <a:latin typeface="+mn-lt"/>
              <a:cs typeface="Tahoma" panose="020B0604030504040204" pitchFamily="34" charset="0"/>
            </a:endParaRP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Lamarck formulou uma teoria para explicar como que as espécies se modificavam ao longo do tempo.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pt-BR" sz="400" dirty="0">
              <a:latin typeface="+mn-lt"/>
              <a:cs typeface="Tahoma" panose="020B060403050404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9221" name="Picture 6" descr="Jean Baptiste Pierre Antoine de Monet de Lamar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357563"/>
            <a:ext cx="2286000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CaixaDeTexto 6"/>
          <p:cNvSpPr txBox="1">
            <a:spLocks noChangeArrowheads="1"/>
          </p:cNvSpPr>
          <p:nvPr/>
        </p:nvSpPr>
        <p:spPr bwMode="auto">
          <a:xfrm>
            <a:off x="0" y="6273800"/>
            <a:ext cx="3643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Jean-Baptiste Antoine de Monet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1744-1829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071813" y="3571875"/>
            <a:ext cx="5929312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200" b="1" dirty="0">
                <a:solidFill>
                  <a:srgbClr val="002060"/>
                </a:solidFill>
                <a:latin typeface="+mn-lt"/>
              </a:rPr>
              <a:t>Sua teoria evolucionista baseava-se em duas leis</a:t>
            </a:r>
          </a:p>
          <a:p>
            <a:pPr eaLnBrk="1" hangingPunct="1">
              <a:defRPr/>
            </a:pPr>
            <a:endParaRPr lang="pt-BR" sz="2200" dirty="0">
              <a:latin typeface="+mn-lt"/>
            </a:endParaRPr>
          </a:p>
          <a:p>
            <a:pPr marL="971550" lvl="1" indent="-514350" eaLnBrk="1" hangingPunct="1">
              <a:buFont typeface="+mj-lt"/>
              <a:buAutoNum type="romanUcPeriod"/>
              <a:defRPr/>
            </a:pPr>
            <a:r>
              <a:rPr lang="pt-BR" sz="2200" dirty="0">
                <a:solidFill>
                  <a:srgbClr val="C00000"/>
                </a:solidFill>
                <a:latin typeface="+mn-lt"/>
              </a:rPr>
              <a:t>Lei do uso e desuso</a:t>
            </a:r>
          </a:p>
          <a:p>
            <a:pPr marL="971550" lvl="1" indent="-514350" eaLnBrk="1" hangingPunct="1">
              <a:buFont typeface="+mj-lt"/>
              <a:buAutoNum type="romanUcPeriod"/>
              <a:defRPr/>
            </a:pPr>
            <a:r>
              <a:rPr lang="pt-BR" sz="2200" dirty="0">
                <a:solidFill>
                  <a:srgbClr val="C00000"/>
                </a:solidFill>
                <a:latin typeface="+mn-lt"/>
              </a:rPr>
              <a:t>Lei da herança dos caracteres adquiridos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3570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3) Lamarckismo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	</a:t>
            </a:r>
            <a:endParaRPr lang="pt-BR" sz="2200" dirty="0">
              <a:latin typeface="+mn-lt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200" b="1" dirty="0">
                <a:latin typeface="+mn-lt"/>
                <a:cs typeface="Tahoma" panose="020B0604030504040204" pitchFamily="34" charset="0"/>
              </a:rPr>
              <a:t>Lei do uso e desuso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t-BR" sz="2200" dirty="0">
              <a:latin typeface="+mn-lt"/>
              <a:cs typeface="Tahoma" panose="020B0604030504040204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Uma necessidade de adaptação ao meio pode fazer com que um órgão seja mais utilizado (uso) e este tende a se </a:t>
            </a:r>
            <a:r>
              <a:rPr lang="pt-BR" sz="2200" dirty="0">
                <a:solidFill>
                  <a:srgbClr val="FF0000"/>
                </a:solidFill>
                <a:latin typeface="+mn-lt"/>
                <a:cs typeface="Tahoma" panose="020B0604030504040204" pitchFamily="34" charset="0"/>
              </a:rPr>
              <a:t>desenvolver</a:t>
            </a:r>
            <a:r>
              <a:rPr lang="pt-BR" sz="2200" dirty="0">
                <a:latin typeface="+mn-lt"/>
                <a:cs typeface="Tahoma" panose="020B0604030504040204" pitchFamily="34" charset="0"/>
              </a:rPr>
              <a:t> ao longo do tempo.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pt-BR" sz="800" dirty="0">
              <a:latin typeface="+mn-lt"/>
              <a:cs typeface="Tahoma" panose="020B0604030504040204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Ao contrário, se um órgão for pouco exigido (desuso), tende a se </a:t>
            </a:r>
            <a:r>
              <a:rPr lang="pt-BR" sz="2200" dirty="0">
                <a:solidFill>
                  <a:srgbClr val="FF0000"/>
                </a:solidFill>
                <a:latin typeface="+mn-lt"/>
                <a:cs typeface="Tahoma" panose="020B0604030504040204" pitchFamily="34" charset="0"/>
              </a:rPr>
              <a:t>atrofiar</a:t>
            </a:r>
            <a:r>
              <a:rPr lang="pt-BR" sz="2200" dirty="0">
                <a:latin typeface="+mn-lt"/>
                <a:cs typeface="Tahoma" panose="020B0604030504040204" pitchFamily="34" charset="0"/>
              </a:rPr>
              <a:t>.</a:t>
            </a:r>
            <a:endParaRPr lang="pt-BR" sz="2200" dirty="0">
              <a:solidFill>
                <a:schemeClr val="tx2">
                  <a:lumMod val="75000"/>
                </a:schemeClr>
              </a:solidFill>
              <a:latin typeface="+mn-lt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pt-BR" sz="1000" dirty="0">
              <a:latin typeface="+mn-lt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143375"/>
            <a:ext cx="1928813" cy="2370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CaixaDeTexto 9"/>
          <p:cNvSpPr txBox="1"/>
          <p:nvPr/>
        </p:nvSpPr>
        <p:spPr>
          <a:xfrm>
            <a:off x="3214688" y="4572000"/>
            <a:ext cx="3286125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dirty="0">
                <a:latin typeface="+mn-lt"/>
              </a:rPr>
              <a:t>Se analisarmos o tecido muscular, de fato, isso corre.</a:t>
            </a:r>
          </a:p>
          <a:p>
            <a:pPr algn="ctr" eaLnBrk="1" hangingPunct="1">
              <a:defRPr/>
            </a:pPr>
            <a:r>
              <a:rPr lang="pt-BR" dirty="0">
                <a:latin typeface="+mn-lt"/>
              </a:rPr>
              <a:t>O uso intenso do tecido causa hipertrofia e o desuso prolongado leva a atrofia.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25" y="4143375"/>
            <a:ext cx="1066800" cy="2363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3) Lamarckismo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	</a:t>
            </a:r>
            <a:endParaRPr lang="pt-BR" sz="2200" dirty="0">
              <a:latin typeface="+mn-lt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200" b="1" dirty="0">
                <a:latin typeface="+mn-lt"/>
                <a:cs typeface="Tahoma" panose="020B0604030504040204" pitchFamily="34" charset="0"/>
              </a:rPr>
              <a:t>Lei da heranças dos caracteres adquiridos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t-BR" sz="2200" dirty="0">
              <a:latin typeface="+mn-lt"/>
              <a:cs typeface="Tahoma" panose="020B0604030504040204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As características adquiridas pelo uso ou perdidas pelo desuso seriam transmitidas à descendência ao longo das gerações.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pt-BR" sz="2200" dirty="0">
              <a:solidFill>
                <a:schemeClr val="tx2">
                  <a:lumMod val="75000"/>
                </a:schemeClr>
              </a:solidFill>
              <a:latin typeface="+mn-lt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pt-BR" sz="1000" dirty="0">
              <a:latin typeface="+mn-lt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4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3313"/>
            <a:ext cx="91440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3) Lamarckismo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	</a:t>
            </a:r>
            <a:endParaRPr lang="pt-BR" sz="2200" dirty="0">
              <a:latin typeface="+mn-lt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200" b="1" dirty="0">
                <a:latin typeface="+mn-lt"/>
                <a:cs typeface="Tahoma" panose="020B0604030504040204" pitchFamily="34" charset="0"/>
                <a:sym typeface="Wingdings" panose="05000000000000000000" pitchFamily="2" charset="2"/>
              </a:rPr>
              <a:t>Exemplificando a teoria de Lamarck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pt-BR" sz="1000" dirty="0">
              <a:latin typeface="+mn-lt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4563"/>
            <a:ext cx="9144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0" y="5000625"/>
            <a:ext cx="9144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indent="-400050" eaLnBrk="1" hangingPunct="1">
              <a:buFont typeface="+mj-lt"/>
              <a:buAutoNum type="romanUcPeriod"/>
              <a:defRPr/>
            </a:pPr>
            <a:r>
              <a:rPr lang="pt-BR" sz="1600" dirty="0">
                <a:latin typeface="+mn-lt"/>
              </a:rPr>
              <a:t>As girafas ancestrais possuíam o pescoço curto.</a:t>
            </a:r>
          </a:p>
          <a:p>
            <a:pPr marL="400050" indent="-400050" eaLnBrk="1" hangingPunct="1">
              <a:buFont typeface="+mj-lt"/>
              <a:buAutoNum type="romanUcPeriod"/>
              <a:defRPr/>
            </a:pPr>
            <a:r>
              <a:rPr lang="pt-BR" sz="1600" dirty="0">
                <a:latin typeface="+mn-lt"/>
              </a:rPr>
              <a:t>Com o passar do tempo o ambiente mudou e as folhas passaram a se localizar em galhos mais altos.</a:t>
            </a:r>
          </a:p>
          <a:p>
            <a:pPr marL="400050" indent="-400050" eaLnBrk="1" hangingPunct="1">
              <a:buFont typeface="+mj-lt"/>
              <a:buAutoNum type="romanUcPeriod"/>
              <a:defRPr/>
            </a:pPr>
            <a:r>
              <a:rPr lang="pt-BR" sz="1600" dirty="0">
                <a:latin typeface="+mn-lt"/>
              </a:rPr>
              <a:t>Para alcançar as folhas as girafas esticavam constantemente o pescoço.</a:t>
            </a:r>
          </a:p>
          <a:p>
            <a:pPr marL="400050" indent="-400050" eaLnBrk="1" hangingPunct="1">
              <a:buFont typeface="+mj-lt"/>
              <a:buAutoNum type="romanUcPeriod"/>
              <a:defRPr/>
            </a:pPr>
            <a:r>
              <a:rPr lang="pt-BR" sz="1600" dirty="0">
                <a:latin typeface="+mn-lt"/>
              </a:rPr>
              <a:t>Devido ao uso o pescoço passou a ficar cada vez mais comprido.</a:t>
            </a:r>
          </a:p>
          <a:p>
            <a:pPr marL="400050" indent="-400050" eaLnBrk="1" hangingPunct="1">
              <a:buFont typeface="+mj-lt"/>
              <a:buAutoNum type="romanUcPeriod"/>
              <a:defRPr/>
            </a:pPr>
            <a:r>
              <a:rPr lang="pt-BR" sz="1600" dirty="0">
                <a:latin typeface="+mn-lt"/>
              </a:rPr>
              <a:t>E essa característica foi passada para os descendentes que nasciam com pescoço comprido.</a:t>
            </a:r>
          </a:p>
          <a:p>
            <a:pPr marL="400050" indent="-400050" eaLnBrk="1" hangingPunct="1">
              <a:buFont typeface="+mj-lt"/>
              <a:buAutoNum type="romanUcPeriod"/>
              <a:defRPr/>
            </a:pPr>
            <a:r>
              <a:rPr lang="pt-BR" sz="1600" dirty="0">
                <a:latin typeface="+mn-lt"/>
              </a:rPr>
              <a:t>Com o passar das gerações, surgiram as girafas atuais.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3) Lamarckismo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	</a:t>
            </a:r>
            <a:endParaRPr lang="pt-BR" sz="2200" dirty="0">
              <a:latin typeface="+mn-lt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200" b="1" dirty="0">
                <a:latin typeface="+mn-lt"/>
                <a:cs typeface="Tahoma" panose="020B0604030504040204" pitchFamily="34" charset="0"/>
              </a:rPr>
              <a:t>Erros de Lamarck</a:t>
            </a:r>
            <a:endParaRPr lang="pt-BR" sz="400" b="1" dirty="0">
              <a:latin typeface="+mn-lt"/>
              <a:cs typeface="Tahoma" panose="020B060403050404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pt-BR" dirty="0">
              <a:latin typeface="+mn-lt"/>
              <a:cs typeface="Tahoma" panose="020B0604030504040204" pitchFamily="34" charset="0"/>
            </a:endParaRPr>
          </a:p>
          <a:p>
            <a:pPr marL="1428750" lvl="2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t-BR" sz="2000" dirty="0">
                <a:solidFill>
                  <a:schemeClr val="bg2">
                    <a:lumMod val="10000"/>
                  </a:schemeClr>
                </a:solidFill>
                <a:latin typeface="+mn-lt"/>
                <a:cs typeface="Tahoma" panose="020B0604030504040204" pitchFamily="34" charset="0"/>
              </a:rPr>
              <a:t>Hoje sabemos que somente modificações a nível de gametas são transmitidas aos descendentes.</a:t>
            </a:r>
          </a:p>
          <a:p>
            <a:pPr marL="1428750" lvl="2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endParaRPr lang="pt-BR" sz="800" dirty="0">
              <a:solidFill>
                <a:schemeClr val="bg2">
                  <a:lumMod val="10000"/>
                </a:schemeClr>
              </a:solidFill>
              <a:latin typeface="+mn-lt"/>
              <a:cs typeface="Tahoma" panose="020B0604030504040204" pitchFamily="34" charset="0"/>
            </a:endParaRPr>
          </a:p>
          <a:p>
            <a:pPr marL="1428750" lvl="2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t-BR" sz="2000" dirty="0">
                <a:solidFill>
                  <a:schemeClr val="bg2">
                    <a:lumMod val="10000"/>
                  </a:schemeClr>
                </a:solidFill>
                <a:latin typeface="+mn-lt"/>
                <a:cs typeface="Tahoma" panose="020B0604030504040204" pitchFamily="34" charset="0"/>
              </a:rPr>
              <a:t>As modificações citadas por Lamarck em sua teoria ocorrem em células somáticas.</a:t>
            </a:r>
          </a:p>
          <a:p>
            <a:pPr marL="1428750" lvl="2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endParaRPr lang="pt-BR" sz="800" dirty="0">
              <a:solidFill>
                <a:schemeClr val="bg2">
                  <a:lumMod val="10000"/>
                </a:schemeClr>
              </a:solidFill>
              <a:latin typeface="+mn-lt"/>
              <a:cs typeface="Tahoma" panose="020B0604030504040204" pitchFamily="34" charset="0"/>
            </a:endParaRPr>
          </a:p>
          <a:p>
            <a:pPr marL="1428750" lvl="2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pt-BR" sz="2000" dirty="0">
                <a:solidFill>
                  <a:schemeClr val="bg2">
                    <a:lumMod val="10000"/>
                  </a:schemeClr>
                </a:solidFill>
                <a:latin typeface="+mn-lt"/>
                <a:cs typeface="Tahoma" panose="020B0604030504040204" pitchFamily="34" charset="0"/>
              </a:rPr>
              <a:t>Dessa maneira, características adquiridas ou perdidas durante a vida de um organismo não são transmitidas à descendência.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4873625"/>
            <a:ext cx="2000250" cy="137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5" name="Picture 7" descr="http://i144.photobucket.com/albums/r199/masqueloucura/cecilia43ml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5" y="4786322"/>
            <a:ext cx="1181870" cy="1736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7" name="Picture 9" descr="http://www.arcadovelho.com.br/Seriados/Hulk/Porr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4786322"/>
            <a:ext cx="1269469" cy="17079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1" name="Conector de Seta Reta 10"/>
          <p:cNvCxnSpPr/>
          <p:nvPr/>
        </p:nvCxnSpPr>
        <p:spPr>
          <a:xfrm>
            <a:off x="4000500" y="5643563"/>
            <a:ext cx="171450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143000" y="6519863"/>
            <a:ext cx="6429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600" b="1" dirty="0">
                <a:latin typeface="+mn-lt"/>
              </a:rPr>
              <a:t>Mãe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714625" y="6519863"/>
            <a:ext cx="6429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600" b="1" dirty="0">
                <a:latin typeface="+mn-lt"/>
              </a:rPr>
              <a:t>Pai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786563" y="6357938"/>
            <a:ext cx="64293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600" b="1" dirty="0">
                <a:latin typeface="+mn-lt"/>
              </a:rPr>
              <a:t>Filho</a:t>
            </a:r>
          </a:p>
        </p:txBody>
      </p:sp>
      <p:sp>
        <p:nvSpPr>
          <p:cNvPr id="17420" name="CaixaDeTexto 14"/>
          <p:cNvSpPr txBox="1">
            <a:spLocks noChangeArrowheads="1"/>
          </p:cNvSpPr>
          <p:nvPr/>
        </p:nvSpPr>
        <p:spPr bwMode="auto">
          <a:xfrm>
            <a:off x="3857625" y="4643438"/>
            <a:ext cx="1785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FF0000"/>
                </a:solidFill>
                <a:latin typeface="Arial" panose="020B0604020202020204" pitchFamily="34" charset="0"/>
              </a:rPr>
              <a:t>Se a teoria fosse verdadeira...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2875" y="1071563"/>
            <a:ext cx="8786813" cy="2432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4) Darwinismo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	</a:t>
            </a:r>
            <a:endParaRPr lang="pt-BR" sz="2200" dirty="0">
              <a:latin typeface="+mn-lt"/>
              <a:cs typeface="Tahoma" panose="020B0604030504040204" pitchFamily="34" charset="0"/>
            </a:endParaRP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200" dirty="0">
                <a:latin typeface="+mn-lt"/>
                <a:cs typeface="Tahoma" panose="020B0604030504040204" pitchFamily="34" charset="0"/>
              </a:rPr>
              <a:t>1859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t-BR" sz="1000" dirty="0">
              <a:latin typeface="+mn-lt"/>
              <a:cs typeface="Tahoma" panose="020B0604030504040204" pitchFamily="34" charset="0"/>
            </a:endParaRP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Charles Darwin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Nasceu em 1809 na Inglaterra</a:t>
            </a:r>
          </a:p>
          <a:p>
            <a:pPr marL="1257300" lvl="2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latin typeface="+mn-lt"/>
                <a:cs typeface="Tahoma" panose="020B0604030504040204" pitchFamily="34" charset="0"/>
              </a:rPr>
              <a:t>Publicou em 1959 o livro “A origem das espécies” que contém sua teoria sobre a evolução, denominada </a:t>
            </a:r>
            <a:r>
              <a:rPr lang="pt-BR" sz="2000" b="1" dirty="0">
                <a:latin typeface="+mn-lt"/>
                <a:cs typeface="Tahoma" panose="020B0604030504040204" pitchFamily="34" charset="0"/>
              </a:rPr>
              <a:t>seleção natural</a:t>
            </a:r>
            <a:r>
              <a:rPr lang="pt-BR" sz="2000" dirty="0">
                <a:latin typeface="+mn-lt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19461" name="Picture 2" descr="http://www.omniscopic.com/blog/uploaded_images/darwin-791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643313"/>
            <a:ext cx="1785938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42938" y="6357938"/>
            <a:ext cx="1857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600" dirty="0">
                <a:latin typeface="+mn-lt"/>
              </a:rPr>
              <a:t>Charles Darwin</a:t>
            </a:r>
          </a:p>
        </p:txBody>
      </p:sp>
      <p:pic>
        <p:nvPicPr>
          <p:cNvPr id="1946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643313"/>
            <a:ext cx="153035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2928938" y="6273800"/>
            <a:ext cx="1857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600" dirty="0">
                <a:latin typeface="+mn-lt"/>
              </a:rPr>
              <a:t>Livro: A origem das espécies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929188" y="4357688"/>
            <a:ext cx="3786187" cy="1323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sz="2000" dirty="0"/>
              <a:t>A teoria de Darwin causou enorme polêmica na época e foi muito combatida, principalmente por membros da igreja.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1747</Words>
  <Application>Microsoft Office PowerPoint</Application>
  <PresentationFormat>Apresentação na tela (4:3)</PresentationFormat>
  <Paragraphs>303</Paragraphs>
  <Slides>25</Slides>
  <Notes>25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3" baseType="lpstr">
      <vt:lpstr>Arial</vt:lpstr>
      <vt:lpstr>Berlin Sans FB</vt:lpstr>
      <vt:lpstr>Calibri</vt:lpstr>
      <vt:lpstr>Courier New</vt:lpstr>
      <vt:lpstr>Mufferaw</vt:lpstr>
      <vt:lpstr>Tahoma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Cliente</dc:creator>
  <cp:lastModifiedBy>Coordenacao fund II e Ens. Médio</cp:lastModifiedBy>
  <cp:revision>82</cp:revision>
  <dcterms:created xsi:type="dcterms:W3CDTF">2008-12-16T00:12:00Z</dcterms:created>
  <dcterms:modified xsi:type="dcterms:W3CDTF">2025-05-12T13:21:34Z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E34978D3EC6A415FBCD29238410FFF68</vt:lpwstr>
  </property>
  <property fmtid="{D5CDD505-2E9C-101B-9397-08002B2CF9AE}" pid="3" name="KSOProductBuildVer">
    <vt:lpwstr>1046-11.2.0.11388</vt:lpwstr>
  </property>
</Properties>
</file>