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  <p:sldId id="270" r:id="rId8"/>
    <p:sldId id="271" r:id="rId9"/>
    <p:sldId id="273" r:id="rId10"/>
    <p:sldId id="274" r:id="rId11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68951"/>
            <a:ext cx="876300" cy="2558415"/>
          </a:xfrm>
          <a:custGeom>
            <a:avLst/>
            <a:gdLst/>
            <a:ahLst/>
            <a:cxnLst/>
            <a:rect l="l" t="t" r="r" b="b"/>
            <a:pathLst>
              <a:path w="876300" h="2558415">
                <a:moveTo>
                  <a:pt x="0" y="0"/>
                </a:moveTo>
                <a:lnTo>
                  <a:pt x="0" y="2557896"/>
                </a:lnTo>
                <a:lnTo>
                  <a:pt x="43344" y="2534251"/>
                </a:lnTo>
                <a:lnTo>
                  <a:pt x="90297" y="2507053"/>
                </a:lnTo>
                <a:lnTo>
                  <a:pt x="136061" y="2478933"/>
                </a:lnTo>
                <a:lnTo>
                  <a:pt x="180619" y="2449916"/>
                </a:lnTo>
                <a:lnTo>
                  <a:pt x="223955" y="2420024"/>
                </a:lnTo>
                <a:lnTo>
                  <a:pt x="266052" y="2389283"/>
                </a:lnTo>
                <a:lnTo>
                  <a:pt x="306895" y="2357714"/>
                </a:lnTo>
                <a:lnTo>
                  <a:pt x="346467" y="2325342"/>
                </a:lnTo>
                <a:lnTo>
                  <a:pt x="384753" y="2292190"/>
                </a:lnTo>
                <a:lnTo>
                  <a:pt x="421735" y="2258283"/>
                </a:lnTo>
                <a:lnTo>
                  <a:pt x="457399" y="2223642"/>
                </a:lnTo>
                <a:lnTo>
                  <a:pt x="491727" y="2188293"/>
                </a:lnTo>
                <a:lnTo>
                  <a:pt x="524703" y="2152258"/>
                </a:lnTo>
                <a:lnTo>
                  <a:pt x="556311" y="2115562"/>
                </a:lnTo>
                <a:lnTo>
                  <a:pt x="586536" y="2078227"/>
                </a:lnTo>
                <a:lnTo>
                  <a:pt x="615360" y="2040277"/>
                </a:lnTo>
                <a:lnTo>
                  <a:pt x="642768" y="2001737"/>
                </a:lnTo>
                <a:lnTo>
                  <a:pt x="668743" y="1962628"/>
                </a:lnTo>
                <a:lnTo>
                  <a:pt x="693270" y="1922976"/>
                </a:lnTo>
                <a:lnTo>
                  <a:pt x="716331" y="1882804"/>
                </a:lnTo>
                <a:lnTo>
                  <a:pt x="737911" y="1842134"/>
                </a:lnTo>
                <a:lnTo>
                  <a:pt x="757994" y="1800991"/>
                </a:lnTo>
                <a:lnTo>
                  <a:pt x="776564" y="1759399"/>
                </a:lnTo>
                <a:lnTo>
                  <a:pt x="793603" y="1717381"/>
                </a:lnTo>
                <a:lnTo>
                  <a:pt x="809097" y="1674960"/>
                </a:lnTo>
                <a:lnTo>
                  <a:pt x="823028" y="1632160"/>
                </a:lnTo>
                <a:lnTo>
                  <a:pt x="835382" y="1589005"/>
                </a:lnTo>
                <a:lnTo>
                  <a:pt x="846140" y="1545518"/>
                </a:lnTo>
                <a:lnTo>
                  <a:pt x="855288" y="1501722"/>
                </a:lnTo>
                <a:lnTo>
                  <a:pt x="862809" y="1457642"/>
                </a:lnTo>
                <a:lnTo>
                  <a:pt x="868687" y="1413301"/>
                </a:lnTo>
                <a:lnTo>
                  <a:pt x="872905" y="1368723"/>
                </a:lnTo>
                <a:lnTo>
                  <a:pt x="875448" y="1323931"/>
                </a:lnTo>
                <a:lnTo>
                  <a:pt x="876300" y="1278948"/>
                </a:lnTo>
                <a:lnTo>
                  <a:pt x="875448" y="1233954"/>
                </a:lnTo>
                <a:lnTo>
                  <a:pt x="872905" y="1189153"/>
                </a:lnTo>
                <a:lnTo>
                  <a:pt x="868687" y="1144566"/>
                </a:lnTo>
                <a:lnTo>
                  <a:pt x="862809" y="1100218"/>
                </a:lnTo>
                <a:lnTo>
                  <a:pt x="855288" y="1056133"/>
                </a:lnTo>
                <a:lnTo>
                  <a:pt x="846140" y="1012332"/>
                </a:lnTo>
                <a:lnTo>
                  <a:pt x="835382" y="968841"/>
                </a:lnTo>
                <a:lnTo>
                  <a:pt x="823028" y="925683"/>
                </a:lnTo>
                <a:lnTo>
                  <a:pt x="809097" y="882881"/>
                </a:lnTo>
                <a:lnTo>
                  <a:pt x="793603" y="840459"/>
                </a:lnTo>
                <a:lnTo>
                  <a:pt x="776564" y="798440"/>
                </a:lnTo>
                <a:lnTo>
                  <a:pt x="757994" y="756848"/>
                </a:lnTo>
                <a:lnTo>
                  <a:pt x="737911" y="715706"/>
                </a:lnTo>
                <a:lnTo>
                  <a:pt x="716331" y="675038"/>
                </a:lnTo>
                <a:lnTo>
                  <a:pt x="693270" y="634867"/>
                </a:lnTo>
                <a:lnTo>
                  <a:pt x="668743" y="595217"/>
                </a:lnTo>
                <a:lnTo>
                  <a:pt x="642768" y="556111"/>
                </a:lnTo>
                <a:lnTo>
                  <a:pt x="615360" y="517574"/>
                </a:lnTo>
                <a:lnTo>
                  <a:pt x="586536" y="479627"/>
                </a:lnTo>
                <a:lnTo>
                  <a:pt x="556311" y="442296"/>
                </a:lnTo>
                <a:lnTo>
                  <a:pt x="524703" y="405603"/>
                </a:lnTo>
                <a:lnTo>
                  <a:pt x="491727" y="369572"/>
                </a:lnTo>
                <a:lnTo>
                  <a:pt x="457399" y="334226"/>
                </a:lnTo>
                <a:lnTo>
                  <a:pt x="421735" y="299590"/>
                </a:lnTo>
                <a:lnTo>
                  <a:pt x="384753" y="265686"/>
                </a:lnTo>
                <a:lnTo>
                  <a:pt x="346467" y="232537"/>
                </a:lnTo>
                <a:lnTo>
                  <a:pt x="306895" y="200169"/>
                </a:lnTo>
                <a:lnTo>
                  <a:pt x="266052" y="168603"/>
                </a:lnTo>
                <a:lnTo>
                  <a:pt x="223955" y="137864"/>
                </a:lnTo>
                <a:lnTo>
                  <a:pt x="180619" y="107975"/>
                </a:lnTo>
                <a:lnTo>
                  <a:pt x="136061" y="78960"/>
                </a:lnTo>
                <a:lnTo>
                  <a:pt x="90297" y="50842"/>
                </a:lnTo>
                <a:lnTo>
                  <a:pt x="43344" y="23644"/>
                </a:lnTo>
                <a:lnTo>
                  <a:pt x="0" y="0"/>
                </a:lnTo>
                <a:close/>
              </a:path>
            </a:pathLst>
          </a:custGeom>
          <a:solidFill>
            <a:srgbClr val="99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79154"/>
            <a:ext cx="668655" cy="2596515"/>
          </a:xfrm>
          <a:custGeom>
            <a:avLst/>
            <a:gdLst/>
            <a:ahLst/>
            <a:cxnLst/>
            <a:rect l="l" t="t" r="r" b="b"/>
            <a:pathLst>
              <a:path w="668655" h="2596515">
                <a:moveTo>
                  <a:pt x="0" y="0"/>
                </a:moveTo>
                <a:lnTo>
                  <a:pt x="0" y="2595990"/>
                </a:lnTo>
                <a:lnTo>
                  <a:pt x="35471" y="2570378"/>
                </a:lnTo>
                <a:lnTo>
                  <a:pt x="74628" y="2540157"/>
                </a:lnTo>
                <a:lnTo>
                  <a:pt x="112696" y="2508795"/>
                </a:lnTo>
                <a:lnTo>
                  <a:pt x="149656" y="2476326"/>
                </a:lnTo>
                <a:lnTo>
                  <a:pt x="185492" y="2442780"/>
                </a:lnTo>
                <a:lnTo>
                  <a:pt x="220188" y="2408190"/>
                </a:lnTo>
                <a:lnTo>
                  <a:pt x="253727" y="2372588"/>
                </a:lnTo>
                <a:lnTo>
                  <a:pt x="286093" y="2336007"/>
                </a:lnTo>
                <a:lnTo>
                  <a:pt x="317268" y="2298478"/>
                </a:lnTo>
                <a:lnTo>
                  <a:pt x="347236" y="2260034"/>
                </a:lnTo>
                <a:lnTo>
                  <a:pt x="375981" y="2220706"/>
                </a:lnTo>
                <a:lnTo>
                  <a:pt x="403485" y="2180526"/>
                </a:lnTo>
                <a:lnTo>
                  <a:pt x="429733" y="2139528"/>
                </a:lnTo>
                <a:lnTo>
                  <a:pt x="454707" y="2097742"/>
                </a:lnTo>
                <a:lnTo>
                  <a:pt x="478392" y="2055201"/>
                </a:lnTo>
                <a:lnTo>
                  <a:pt x="500770" y="2011938"/>
                </a:lnTo>
                <a:lnTo>
                  <a:pt x="521824" y="1967983"/>
                </a:lnTo>
                <a:lnTo>
                  <a:pt x="541539" y="1923370"/>
                </a:lnTo>
                <a:lnTo>
                  <a:pt x="559897" y="1878130"/>
                </a:lnTo>
                <a:lnTo>
                  <a:pt x="576882" y="1832296"/>
                </a:lnTo>
                <a:lnTo>
                  <a:pt x="592477" y="1785899"/>
                </a:lnTo>
                <a:lnTo>
                  <a:pt x="606666" y="1738972"/>
                </a:lnTo>
                <a:lnTo>
                  <a:pt x="619432" y="1691546"/>
                </a:lnTo>
                <a:lnTo>
                  <a:pt x="630758" y="1643655"/>
                </a:lnTo>
                <a:lnTo>
                  <a:pt x="640629" y="1595329"/>
                </a:lnTo>
                <a:lnTo>
                  <a:pt x="649026" y="1546601"/>
                </a:lnTo>
                <a:lnTo>
                  <a:pt x="655933" y="1497504"/>
                </a:lnTo>
                <a:lnTo>
                  <a:pt x="661335" y="1448069"/>
                </a:lnTo>
                <a:lnTo>
                  <a:pt x="665214" y="1398328"/>
                </a:lnTo>
                <a:lnTo>
                  <a:pt x="667553" y="1348314"/>
                </a:lnTo>
                <a:lnTo>
                  <a:pt x="668337" y="1298058"/>
                </a:lnTo>
                <a:lnTo>
                  <a:pt x="667553" y="1247802"/>
                </a:lnTo>
                <a:lnTo>
                  <a:pt x="665214" y="1197787"/>
                </a:lnTo>
                <a:lnTo>
                  <a:pt x="661335" y="1148044"/>
                </a:lnTo>
                <a:lnTo>
                  <a:pt x="655933" y="1098606"/>
                </a:lnTo>
                <a:lnTo>
                  <a:pt x="649026" y="1049506"/>
                </a:lnTo>
                <a:lnTo>
                  <a:pt x="640629" y="1000775"/>
                </a:lnTo>
                <a:lnTo>
                  <a:pt x="630758" y="952445"/>
                </a:lnTo>
                <a:lnTo>
                  <a:pt x="619432" y="904549"/>
                </a:lnTo>
                <a:lnTo>
                  <a:pt x="606666" y="857119"/>
                </a:lnTo>
                <a:lnTo>
                  <a:pt x="592477" y="810186"/>
                </a:lnTo>
                <a:lnTo>
                  <a:pt x="576882" y="763784"/>
                </a:lnTo>
                <a:lnTo>
                  <a:pt x="559897" y="717944"/>
                </a:lnTo>
                <a:lnTo>
                  <a:pt x="541539" y="672698"/>
                </a:lnTo>
                <a:lnTo>
                  <a:pt x="521824" y="628079"/>
                </a:lnTo>
                <a:lnTo>
                  <a:pt x="500770" y="584118"/>
                </a:lnTo>
                <a:lnTo>
                  <a:pt x="478392" y="540848"/>
                </a:lnTo>
                <a:lnTo>
                  <a:pt x="454707" y="498301"/>
                </a:lnTo>
                <a:lnTo>
                  <a:pt x="429733" y="456510"/>
                </a:lnTo>
                <a:lnTo>
                  <a:pt x="403485" y="415505"/>
                </a:lnTo>
                <a:lnTo>
                  <a:pt x="375981" y="375320"/>
                </a:lnTo>
                <a:lnTo>
                  <a:pt x="347236" y="335987"/>
                </a:lnTo>
                <a:lnTo>
                  <a:pt x="317268" y="297537"/>
                </a:lnTo>
                <a:lnTo>
                  <a:pt x="286093" y="260003"/>
                </a:lnTo>
                <a:lnTo>
                  <a:pt x="253727" y="223417"/>
                </a:lnTo>
                <a:lnTo>
                  <a:pt x="220188" y="187812"/>
                </a:lnTo>
                <a:lnTo>
                  <a:pt x="185492" y="153218"/>
                </a:lnTo>
                <a:lnTo>
                  <a:pt x="149656" y="119669"/>
                </a:lnTo>
                <a:lnTo>
                  <a:pt x="112696" y="87197"/>
                </a:lnTo>
                <a:lnTo>
                  <a:pt x="74628" y="55834"/>
                </a:lnTo>
                <a:lnTo>
                  <a:pt x="35471" y="25611"/>
                </a:lnTo>
                <a:lnTo>
                  <a:pt x="0" y="0"/>
                </a:lnTo>
                <a:close/>
              </a:path>
            </a:pathLst>
          </a:custGeom>
          <a:solidFill>
            <a:srgbClr val="66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71600" y="1524000"/>
            <a:ext cx="7315200" cy="0"/>
          </a:xfrm>
          <a:custGeom>
            <a:avLst/>
            <a:gdLst/>
            <a:ahLst/>
            <a:cxnLst/>
            <a:rect l="l" t="t" r="r" b="b"/>
            <a:pathLst>
              <a:path w="7315200">
                <a:moveTo>
                  <a:pt x="0" y="0"/>
                </a:moveTo>
                <a:lnTo>
                  <a:pt x="7315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1551" y="4216336"/>
            <a:ext cx="2214499" cy="22844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475" y="4143311"/>
            <a:ext cx="2511425" cy="235750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2351" y="1714500"/>
            <a:ext cx="3232150" cy="22510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24576" y="4246562"/>
            <a:ext cx="3448050" cy="22542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78526" y="1716151"/>
            <a:ext cx="3414649" cy="22733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D725F5F-C51B-A600-02E7-516ED5404DA3}"/>
              </a:ext>
            </a:extLst>
          </p:cNvPr>
          <p:cNvSpPr txBox="1"/>
          <p:nvPr/>
        </p:nvSpPr>
        <p:spPr>
          <a:xfrm>
            <a:off x="716788" y="939613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Poríferos – Cap 8 – Invertebrados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FF28-AFDC-55DC-2F0A-82AF58ACF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4B7CDD4-E3F4-898B-DD9A-6DBAF8AF3899}"/>
              </a:ext>
            </a:extLst>
          </p:cNvPr>
          <p:cNvSpPr txBox="1"/>
          <p:nvPr/>
        </p:nvSpPr>
        <p:spPr>
          <a:xfrm>
            <a:off x="489451" y="243652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 LEMBRAR...</a:t>
            </a:r>
          </a:p>
        </p:txBody>
      </p:sp>
      <p:grpSp>
        <p:nvGrpSpPr>
          <p:cNvPr id="2" name="object 2">
            <a:extLst>
              <a:ext uri="{FF2B5EF4-FFF2-40B4-BE49-F238E27FC236}">
                <a16:creationId xmlns:a16="http://schemas.microsoft.com/office/drawing/2014/main" id="{7D8E31CF-6388-FF4D-48F3-6F226BA8821A}"/>
              </a:ext>
            </a:extLst>
          </p:cNvPr>
          <p:cNvGrpSpPr/>
          <p:nvPr/>
        </p:nvGrpSpPr>
        <p:grpSpPr>
          <a:xfrm>
            <a:off x="477260" y="1295400"/>
            <a:ext cx="8615425" cy="5562600"/>
            <a:chOff x="649223" y="12696"/>
            <a:chExt cx="8494775" cy="6845300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FE43252E-A312-A310-2E78-B0A83E2EA58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223" y="12696"/>
              <a:ext cx="7760208" cy="6845300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2CDDFCCA-590B-046D-3FDB-483B0004FC8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9739" y="673608"/>
              <a:ext cx="7414259" cy="5510784"/>
            </a:xfrm>
            <a:prstGeom prst="rect">
              <a:avLst/>
            </a:prstGeom>
          </p:spPr>
        </p:pic>
      </p:grpSp>
      <p:sp>
        <p:nvSpPr>
          <p:cNvPr id="10" name="Retângulo 9">
            <a:extLst>
              <a:ext uri="{FF2B5EF4-FFF2-40B4-BE49-F238E27FC236}">
                <a16:creationId xmlns:a16="http://schemas.microsoft.com/office/drawing/2014/main" id="{51A02667-3FF4-3CAD-A75C-B981931F900A}"/>
              </a:ext>
            </a:extLst>
          </p:cNvPr>
          <p:cNvSpPr/>
          <p:nvPr/>
        </p:nvSpPr>
        <p:spPr>
          <a:xfrm>
            <a:off x="1295400" y="1371600"/>
            <a:ext cx="7467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E73C118-BC2E-10E8-2977-2FA8F4CDC6A1}"/>
              </a:ext>
            </a:extLst>
          </p:cNvPr>
          <p:cNvSpPr/>
          <p:nvPr/>
        </p:nvSpPr>
        <p:spPr>
          <a:xfrm>
            <a:off x="1573122" y="5410200"/>
            <a:ext cx="360847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40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36307" y="1503426"/>
            <a:ext cx="7700009" cy="21005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spcBef>
                <a:spcPts val="1180"/>
              </a:spcBef>
              <a:buClr>
                <a:srgbClr val="3B6464"/>
              </a:buClr>
              <a:tabLst>
                <a:tab pos="172720" algn="l"/>
              </a:tabLst>
            </a:pPr>
            <a:r>
              <a:rPr lang="pt-BR" dirty="0">
                <a:latin typeface="Arial MT"/>
                <a:cs typeface="Arial MT"/>
              </a:rPr>
              <a:t>- Animais</a:t>
            </a:r>
            <a:r>
              <a:rPr lang="pt-BR" spc="-25" dirty="0">
                <a:latin typeface="Arial MT"/>
                <a:cs typeface="Arial MT"/>
              </a:rPr>
              <a:t> invertebrados e exclusivamente aquáticos</a:t>
            </a:r>
            <a:endParaRPr lang="pt-BR"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Clr>
                <a:srgbClr val="3B6464"/>
              </a:buClr>
              <a:tabLst>
                <a:tab pos="154940" algn="l"/>
              </a:tabLst>
            </a:pPr>
            <a:r>
              <a:rPr lang="pt-BR" sz="1800" spc="-5" dirty="0">
                <a:latin typeface="Arial MT"/>
                <a:cs typeface="Arial MT"/>
              </a:rPr>
              <a:t>- Sésseis (Sem mobilidade)</a:t>
            </a:r>
            <a:r>
              <a:rPr lang="pt-BR" spc="-5" dirty="0">
                <a:latin typeface="Arial MT"/>
                <a:cs typeface="Arial MT"/>
              </a:rPr>
              <a:t>.</a:t>
            </a:r>
            <a:endParaRPr lang="pt-BR"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Clr>
                <a:srgbClr val="3B6464"/>
              </a:buClr>
              <a:tabLst>
                <a:tab pos="154940" algn="l"/>
              </a:tabLst>
            </a:pPr>
            <a:r>
              <a:rPr lang="pt-BR" sz="1800" spc="-5" dirty="0">
                <a:latin typeface="Arial MT"/>
                <a:cs typeface="Arial MT"/>
              </a:rPr>
              <a:t>- F</a:t>
            </a:r>
            <a:r>
              <a:rPr sz="1800" spc="-5" dirty="0" err="1">
                <a:latin typeface="Arial MT"/>
                <a:cs typeface="Arial MT"/>
              </a:rPr>
              <a:t>iltradores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  <a:buClr>
                <a:srgbClr val="3B6464"/>
              </a:buClr>
              <a:tabLst>
                <a:tab pos="154940" algn="l"/>
              </a:tabLst>
            </a:pPr>
            <a:r>
              <a:rPr lang="pt-BR" sz="1800" spc="-5" dirty="0">
                <a:latin typeface="Arial MT"/>
                <a:cs typeface="Arial MT"/>
              </a:rPr>
              <a:t>- </a:t>
            </a:r>
            <a:r>
              <a:rPr sz="1800" spc="-5" dirty="0" err="1">
                <a:latin typeface="Arial MT"/>
                <a:cs typeface="Arial MT"/>
              </a:rPr>
              <a:t>Realizam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digestão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intra-celular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buClr>
                <a:srgbClr val="3B6464"/>
              </a:buClr>
              <a:tabLst>
                <a:tab pos="154940" algn="l"/>
              </a:tabLst>
            </a:pPr>
            <a:r>
              <a:rPr lang="pt-BR" sz="1800" spc="-5" dirty="0">
                <a:latin typeface="Arial MT"/>
                <a:cs typeface="Arial MT"/>
              </a:rPr>
              <a:t>-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representados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esponjas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201" y="3975319"/>
            <a:ext cx="2960751" cy="203473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45517" y="2149757"/>
            <a:ext cx="3090799" cy="216189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AA5332B-BBE1-E1D6-2811-7AECD2A69DBD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GERAIS </a:t>
            </a: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1FD037DB-4292-F4FC-1DCA-3EFDD72D221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3400" y="4648200"/>
            <a:ext cx="3090799" cy="20621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36306" y="1478026"/>
            <a:ext cx="8207693" cy="1818447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spcBef>
                <a:spcPts val="1080"/>
              </a:spcBef>
              <a:buClr>
                <a:srgbClr val="3B6464"/>
              </a:buClr>
              <a:tabLst>
                <a:tab pos="193040" algn="l"/>
              </a:tabLst>
            </a:pPr>
            <a:r>
              <a:rPr lang="pt-BR" sz="1800" spc="-5" dirty="0">
                <a:latin typeface="Arial MT"/>
                <a:cs typeface="Arial MT"/>
              </a:rPr>
              <a:t>- </a:t>
            </a:r>
            <a:r>
              <a:rPr lang="pt-BR" sz="1800" spc="-25" dirty="0">
                <a:latin typeface="Arial MT"/>
                <a:cs typeface="Arial MT"/>
              </a:rPr>
              <a:t>T</a:t>
            </a:r>
            <a:r>
              <a:rPr lang="pt-BR" dirty="0">
                <a:latin typeface="Arial MT"/>
                <a:cs typeface="Arial MT"/>
              </a:rPr>
              <a:t>êm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o </a:t>
            </a:r>
            <a:r>
              <a:rPr lang="pt-BR" spc="-5" dirty="0">
                <a:latin typeface="Arial MT"/>
                <a:cs typeface="Arial MT"/>
              </a:rPr>
              <a:t>corpo coberto</a:t>
            </a:r>
            <a:r>
              <a:rPr lang="pt-BR" dirty="0">
                <a:latin typeface="Arial MT"/>
                <a:cs typeface="Arial MT"/>
              </a:rPr>
              <a:t> de</a:t>
            </a:r>
            <a:r>
              <a:rPr lang="pt-BR" spc="-5" dirty="0">
                <a:latin typeface="Arial MT"/>
                <a:cs typeface="Arial MT"/>
              </a:rPr>
              <a:t> poros (não</a:t>
            </a:r>
            <a:r>
              <a:rPr lang="pt-BR" spc="15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possuem</a:t>
            </a:r>
            <a:r>
              <a:rPr lang="pt-BR" spc="5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tecidos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–</a:t>
            </a:r>
            <a:r>
              <a:rPr lang="pt-BR" spc="-5" dirty="0">
                <a:latin typeface="Arial MT"/>
                <a:cs typeface="Arial MT"/>
              </a:rPr>
              <a:t> não possuem </a:t>
            </a:r>
            <a:r>
              <a:rPr lang="pt-BR" dirty="0">
                <a:latin typeface="Arial MT"/>
                <a:cs typeface="Arial MT"/>
              </a:rPr>
              <a:t>sistema</a:t>
            </a:r>
            <a:r>
              <a:rPr lang="pt-BR" spc="-20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nervoso</a:t>
            </a:r>
            <a:r>
              <a:rPr lang="pt-BR" spc="-10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ou</a:t>
            </a:r>
            <a:r>
              <a:rPr lang="pt-BR" dirty="0">
                <a:latin typeface="Arial MT"/>
                <a:cs typeface="Arial MT"/>
              </a:rPr>
              <a:t> </a:t>
            </a:r>
            <a:r>
              <a:rPr lang="pt-BR" spc="-10" dirty="0">
                <a:latin typeface="Arial MT"/>
                <a:cs typeface="Arial MT"/>
              </a:rPr>
              <a:t>muscular</a:t>
            </a:r>
            <a:r>
              <a:rPr lang="pt-BR" spc="-5" dirty="0">
                <a:latin typeface="Arial MT"/>
                <a:cs typeface="Arial MT"/>
              </a:rPr>
              <a:t>) 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  <a:buClr>
                <a:srgbClr val="3B6464"/>
              </a:buClr>
              <a:tabLst>
                <a:tab pos="193040" algn="l"/>
              </a:tabLst>
            </a:pPr>
            <a:r>
              <a:rPr lang="pt-BR" spc="-5" dirty="0">
                <a:latin typeface="Arial MT"/>
                <a:cs typeface="Arial MT"/>
              </a:rPr>
              <a:t>- São filtradores (não possuem sistemas</a:t>
            </a:r>
            <a:r>
              <a:rPr lang="pt-BR" spc="105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responsáveis</a:t>
            </a:r>
            <a:r>
              <a:rPr lang="pt-BR" spc="70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pela</a:t>
            </a:r>
            <a:r>
              <a:rPr lang="pt-BR" spc="80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respiração,</a:t>
            </a:r>
            <a:r>
              <a:rPr lang="pt-BR" spc="100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circulação</a:t>
            </a:r>
            <a:r>
              <a:rPr lang="pt-BR" spc="100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e</a:t>
            </a:r>
            <a:r>
              <a:rPr lang="pt-BR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excreção)</a:t>
            </a:r>
          </a:p>
          <a:p>
            <a:pPr marL="12700">
              <a:spcBef>
                <a:spcPts val="1080"/>
              </a:spcBef>
              <a:buClr>
                <a:srgbClr val="3B6464"/>
              </a:buClr>
              <a:tabLst>
                <a:tab pos="193040" algn="l"/>
              </a:tabLst>
            </a:pPr>
            <a:r>
              <a:rPr lang="pt-BR" sz="1800" spc="-5" dirty="0">
                <a:latin typeface="Arial MT"/>
                <a:cs typeface="Arial MT"/>
              </a:rPr>
              <a:t>- </a:t>
            </a:r>
            <a:r>
              <a:rPr lang="pt-BR" spc="-5" dirty="0">
                <a:latin typeface="Arial MT"/>
                <a:cs typeface="Arial MT"/>
              </a:rPr>
              <a:t>S</a:t>
            </a:r>
            <a:r>
              <a:rPr lang="pt-BR" sz="1800" spc="-5" dirty="0">
                <a:latin typeface="Arial MT"/>
                <a:cs typeface="Arial MT"/>
              </a:rPr>
              <a:t>imetria </a:t>
            </a:r>
            <a:r>
              <a:rPr lang="pt-BR" sz="1800" spc="-15" dirty="0">
                <a:latin typeface="Arial MT"/>
                <a:cs typeface="Arial MT"/>
              </a:rPr>
              <a:t>r</a:t>
            </a:r>
            <a:r>
              <a:rPr lang="pt-BR" sz="1800" spc="-5" dirty="0">
                <a:latin typeface="Arial MT"/>
                <a:cs typeface="Arial MT"/>
              </a:rPr>
              <a:t>adial (Assimétricos)</a:t>
            </a:r>
            <a:r>
              <a:rPr lang="pt-BR" spc="-5" dirty="0">
                <a:latin typeface="Arial MT"/>
                <a:cs typeface="Arial MT"/>
              </a:rPr>
              <a:t> </a:t>
            </a:r>
            <a:endParaRPr lang="pt-BR" sz="1800" spc="-5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3561528"/>
            <a:ext cx="2762250" cy="2667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6696" y="4114800"/>
            <a:ext cx="3124200" cy="23351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AE715F3-3BC5-B083-FDB5-D2D752B7041E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ESTRUTURAL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9936" y="3429000"/>
            <a:ext cx="3483293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lr>
                <a:srgbClr val="3B6464"/>
              </a:buClr>
              <a:tabLst>
                <a:tab pos="193040" algn="l"/>
                <a:tab pos="1308100" algn="l"/>
                <a:tab pos="2423795" algn="l"/>
                <a:tab pos="3018155" algn="l"/>
                <a:tab pos="3790315" algn="l"/>
                <a:tab pos="4346575" algn="l"/>
                <a:tab pos="4738370" algn="l"/>
                <a:tab pos="5507990" algn="l"/>
                <a:tab pos="6712584" algn="l"/>
              </a:tabLst>
            </a:pPr>
            <a:r>
              <a:rPr sz="1800" b="1" spc="-5" dirty="0" err="1">
                <a:solidFill>
                  <a:srgbClr val="5B9797"/>
                </a:solidFill>
                <a:latin typeface="Arial"/>
                <a:cs typeface="Arial"/>
              </a:rPr>
              <a:t>Óscul</a:t>
            </a:r>
            <a:r>
              <a:rPr sz="1800" b="1" dirty="0" err="1">
                <a:solidFill>
                  <a:srgbClr val="5B9797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5B9797"/>
                </a:solidFill>
                <a:latin typeface="Arial"/>
                <a:cs typeface="Arial"/>
              </a:rPr>
              <a:t>:</a:t>
            </a:r>
            <a:r>
              <a:rPr lang="pt-BR" sz="1800" b="1" dirty="0">
                <a:solidFill>
                  <a:srgbClr val="5B9797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abertura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po</a:t>
            </a:r>
            <a:r>
              <a:rPr sz="1800" spc="-5" dirty="0" err="1">
                <a:latin typeface="Arial MT"/>
                <a:cs typeface="Arial MT"/>
              </a:rPr>
              <a:t>r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ond</a:t>
            </a:r>
            <a:r>
              <a:rPr sz="1800" spc="-5" dirty="0" err="1">
                <a:latin typeface="Arial MT"/>
                <a:cs typeface="Arial MT"/>
              </a:rPr>
              <a:t>e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sai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águ</a:t>
            </a:r>
            <a:r>
              <a:rPr lang="pt-BR" spc="-5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  <a:p>
            <a:pPr marL="12700" marR="5715">
              <a:lnSpc>
                <a:spcPct val="100000"/>
              </a:lnSpc>
              <a:buClr>
                <a:srgbClr val="3B6464"/>
              </a:buClr>
              <a:tabLst>
                <a:tab pos="193040" algn="l"/>
                <a:tab pos="914400" algn="l"/>
                <a:tab pos="1381760" algn="l"/>
                <a:tab pos="3107055" algn="l"/>
                <a:tab pos="4210050" algn="l"/>
                <a:tab pos="5159375" algn="l"/>
                <a:tab pos="5675630" algn="l"/>
                <a:tab pos="6371590" algn="l"/>
                <a:tab pos="7411084" algn="l"/>
              </a:tabLst>
            </a:pPr>
            <a:r>
              <a:rPr sz="1800" b="1" spc="-5" dirty="0" err="1">
                <a:solidFill>
                  <a:srgbClr val="5B9797"/>
                </a:solidFill>
                <a:latin typeface="Arial"/>
                <a:cs typeface="Arial"/>
              </a:rPr>
              <a:t>Átrio</a:t>
            </a:r>
            <a:r>
              <a:rPr sz="1800" b="1" spc="-5" dirty="0">
                <a:solidFill>
                  <a:srgbClr val="5B9797"/>
                </a:solidFill>
                <a:latin typeface="Arial"/>
                <a:cs typeface="Arial"/>
              </a:rPr>
              <a:t>:</a:t>
            </a:r>
            <a:r>
              <a:rPr lang="pt-BR" b="1" spc="-5" dirty="0">
                <a:solidFill>
                  <a:srgbClr val="5B9797"/>
                </a:solidFill>
                <a:latin typeface="Arial"/>
                <a:cs typeface="Arial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cavidade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interna,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30" dirty="0" err="1">
                <a:latin typeface="Arial MT"/>
                <a:cs typeface="Arial MT"/>
              </a:rPr>
              <a:t>p</a:t>
            </a:r>
            <a:r>
              <a:rPr sz="1800" spc="-5" dirty="0" err="1">
                <a:latin typeface="Arial MT"/>
                <a:cs typeface="Arial MT"/>
              </a:rPr>
              <a:t>or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ond</a:t>
            </a:r>
            <a:r>
              <a:rPr sz="1800" spc="-5" dirty="0" err="1">
                <a:latin typeface="Arial MT"/>
                <a:cs typeface="Arial MT"/>
              </a:rPr>
              <a:t>e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circulam</a:t>
            </a:r>
            <a:r>
              <a:rPr lang="pt-BR" spc="-5" dirty="0">
                <a:latin typeface="Arial MT"/>
                <a:cs typeface="Arial MT"/>
              </a:rPr>
              <a:t> </a:t>
            </a:r>
            <a:r>
              <a:rPr sz="1800" spc="-10" dirty="0" err="1">
                <a:latin typeface="Arial MT"/>
                <a:cs typeface="Arial MT"/>
              </a:rPr>
              <a:t>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nutrientes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buClr>
                <a:srgbClr val="3B6464"/>
              </a:buClr>
              <a:tabLst>
                <a:tab pos="193040" algn="l"/>
              </a:tabLst>
            </a:pPr>
            <a:r>
              <a:rPr sz="1800" b="1" spc="-5" dirty="0">
                <a:solidFill>
                  <a:srgbClr val="5B9797"/>
                </a:solidFill>
                <a:latin typeface="Arial"/>
                <a:cs typeface="Arial"/>
              </a:rPr>
              <a:t>Poros:</a:t>
            </a:r>
            <a:r>
              <a:rPr sz="1800" b="1" spc="10" dirty="0">
                <a:solidFill>
                  <a:srgbClr val="5B9797"/>
                </a:solidFill>
                <a:latin typeface="Arial"/>
                <a:cs typeface="Arial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absorvem água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para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o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interior</a:t>
            </a:r>
            <a:r>
              <a:rPr lang="pt-BR" sz="1800" spc="5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do</a:t>
            </a:r>
            <a:r>
              <a:rPr lang="pt-BR" sz="1800" spc="10" dirty="0">
                <a:latin typeface="Arial MT"/>
                <a:cs typeface="Arial MT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átrio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sz="18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buClr>
                <a:srgbClr val="3B6464"/>
              </a:buClr>
              <a:tabLst>
                <a:tab pos="193040" algn="l"/>
              </a:tabLst>
            </a:pPr>
            <a:r>
              <a:rPr lang="pt-BR" b="1" spc="-5" dirty="0">
                <a:solidFill>
                  <a:srgbClr val="5B9797"/>
                </a:solidFill>
                <a:latin typeface="Arial"/>
                <a:cs typeface="Arial"/>
              </a:rPr>
              <a:t>Espiculas: </a:t>
            </a:r>
            <a:r>
              <a:rPr lang="pt-BR" sz="1800" spc="-5" dirty="0">
                <a:latin typeface="Arial MT"/>
                <a:cs typeface="Arial MT"/>
              </a:rPr>
              <a:t>Sustentaç</a:t>
            </a:r>
            <a:r>
              <a:rPr lang="pt-BR" sz="2000" spc="-5" dirty="0">
                <a:latin typeface="Arial MT"/>
                <a:cs typeface="Arial MT"/>
              </a:rPr>
              <a:t>ão – Esqueleto do animal.</a:t>
            </a:r>
            <a:endParaRPr sz="185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buClr>
                <a:srgbClr val="3B6464"/>
              </a:buClr>
              <a:tabLst>
                <a:tab pos="193040" algn="l"/>
              </a:tabLst>
            </a:pPr>
            <a:r>
              <a:rPr sz="1800" b="1" spc="-5" dirty="0" err="1">
                <a:solidFill>
                  <a:srgbClr val="5B9797"/>
                </a:solidFill>
                <a:latin typeface="Arial"/>
                <a:cs typeface="Arial"/>
              </a:rPr>
              <a:t>Coanócitos</a:t>
            </a:r>
            <a:r>
              <a:rPr sz="1800" b="1" spc="-5" dirty="0">
                <a:solidFill>
                  <a:srgbClr val="5B9797"/>
                </a:solidFill>
                <a:latin typeface="Arial"/>
                <a:cs typeface="Arial"/>
              </a:rPr>
              <a:t>:</a:t>
            </a:r>
            <a:r>
              <a:rPr sz="1800" b="1" spc="390" dirty="0">
                <a:solidFill>
                  <a:srgbClr val="5B9797"/>
                </a:solidFill>
                <a:latin typeface="Arial"/>
                <a:cs typeface="Arial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Captação de alimento e digestão intracelular</a:t>
            </a:r>
          </a:p>
          <a:p>
            <a:pPr marL="12700" marR="10795">
              <a:lnSpc>
                <a:spcPct val="100000"/>
              </a:lnSpc>
              <a:buClr>
                <a:srgbClr val="3B6464"/>
              </a:buClr>
              <a:tabLst>
                <a:tab pos="193040" algn="l"/>
              </a:tabLst>
            </a:pPr>
            <a:r>
              <a:rPr sz="1800" b="1" spc="-5" dirty="0" err="1">
                <a:solidFill>
                  <a:srgbClr val="5B9797"/>
                </a:solidFill>
                <a:latin typeface="Arial"/>
                <a:cs typeface="Arial"/>
              </a:rPr>
              <a:t>Amebócitos</a:t>
            </a:r>
            <a:r>
              <a:rPr sz="1800" b="1" spc="-5" dirty="0">
                <a:solidFill>
                  <a:srgbClr val="5B9797"/>
                </a:solidFill>
                <a:latin typeface="Arial"/>
                <a:cs typeface="Arial"/>
              </a:rPr>
              <a:t>:</a:t>
            </a:r>
            <a:r>
              <a:rPr sz="1800" b="1" spc="385" dirty="0">
                <a:solidFill>
                  <a:srgbClr val="5B9797"/>
                </a:solidFill>
                <a:latin typeface="Arial"/>
                <a:cs typeface="Arial"/>
              </a:rPr>
              <a:t> </a:t>
            </a:r>
            <a:r>
              <a:rPr lang="pt-BR" sz="1800" spc="-5" dirty="0">
                <a:latin typeface="Arial MT"/>
                <a:cs typeface="Arial MT"/>
              </a:rPr>
              <a:t>Distribuição de nutrientes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458AD2-2CF7-C690-75AE-63265176415D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ORGANIZAÇÃO ESTRUTURAL </a:t>
            </a:r>
          </a:p>
        </p:txBody>
      </p:sp>
      <p:pic>
        <p:nvPicPr>
          <p:cNvPr id="6" name="object 8">
            <a:extLst>
              <a:ext uri="{FF2B5EF4-FFF2-40B4-BE49-F238E27FC236}">
                <a16:creationId xmlns:a16="http://schemas.microsoft.com/office/drawing/2014/main" id="{07EB53BC-2A96-1760-8630-89580F76389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7133" y="1798166"/>
            <a:ext cx="5257800" cy="50292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57075EC-3BA7-6498-BE64-2FD487535D44}"/>
              </a:ext>
            </a:extLst>
          </p:cNvPr>
          <p:cNvSpPr/>
          <p:nvPr/>
        </p:nvSpPr>
        <p:spPr>
          <a:xfrm>
            <a:off x="3727132" y="2971800"/>
            <a:ext cx="1835467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D164AFC-38F5-AE97-0A7D-547D374A5107}"/>
              </a:ext>
            </a:extLst>
          </p:cNvPr>
          <p:cNvSpPr/>
          <p:nvPr/>
        </p:nvSpPr>
        <p:spPr>
          <a:xfrm>
            <a:off x="7772400" y="4267200"/>
            <a:ext cx="12740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307" y="1550923"/>
            <a:ext cx="30587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marR="5080" indent="-180340" algn="just">
              <a:lnSpc>
                <a:spcPct val="100000"/>
              </a:lnSpc>
              <a:spcBef>
                <a:spcPts val="100"/>
              </a:spcBef>
              <a:buClr>
                <a:srgbClr val="3B6464"/>
              </a:buClr>
              <a:buChar char="•"/>
              <a:tabLst>
                <a:tab pos="193040" algn="l"/>
              </a:tabLst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corpo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dirty="0">
                <a:latin typeface="Arial MT"/>
                <a:cs typeface="Arial MT"/>
              </a:rPr>
              <a:t> poríferos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 </a:t>
            </a:r>
            <a:r>
              <a:rPr sz="1800" dirty="0">
                <a:latin typeface="Arial MT"/>
                <a:cs typeface="Arial MT"/>
              </a:rPr>
              <a:t> perfurado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por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poros</a:t>
            </a:r>
            <a:r>
              <a:rPr lang="pt-BR" sz="1800" spc="-5" dirty="0">
                <a:latin typeface="Arial MT"/>
                <a:cs typeface="Arial MT"/>
              </a:rPr>
              <a:t> (</a:t>
            </a:r>
            <a:r>
              <a:rPr lang="pt-BR" sz="1800" spc="-5" dirty="0" err="1">
                <a:latin typeface="Arial MT"/>
                <a:cs typeface="Arial MT"/>
              </a:rPr>
              <a:t>porócito</a:t>
            </a:r>
            <a:r>
              <a:rPr lang="pt-BR" sz="1800" spc="-5" dirty="0">
                <a:latin typeface="Arial MT"/>
                <a:cs typeface="Arial MT"/>
              </a:rPr>
              <a:t>)</a:t>
            </a:r>
            <a:r>
              <a:rPr sz="1800" spc="-5" dirty="0">
                <a:latin typeface="Arial MT"/>
                <a:cs typeface="Arial MT"/>
              </a:rPr>
              <a:t>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por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onde entra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</a:t>
            </a:r>
            <a:r>
              <a:rPr sz="1800" spc="-10" dirty="0">
                <a:latin typeface="Arial MT"/>
                <a:cs typeface="Arial MT"/>
              </a:rPr>
              <a:t>água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6307" y="2648584"/>
            <a:ext cx="11842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 marR="5080" indent="-180340" algn="just">
              <a:lnSpc>
                <a:spcPct val="100000"/>
              </a:lnSpc>
              <a:spcBef>
                <a:spcPts val="100"/>
              </a:spcBef>
              <a:buClr>
                <a:srgbClr val="3B6464"/>
              </a:buClr>
              <a:buChar char="•"/>
              <a:tabLst>
                <a:tab pos="193040" algn="l"/>
              </a:tabLst>
            </a:pPr>
            <a:r>
              <a:rPr sz="1800" spc="-10" dirty="0">
                <a:latin typeface="Arial MT"/>
                <a:cs typeface="Arial MT"/>
              </a:rPr>
              <a:t>Possuem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cavidade,  </a:t>
            </a:r>
            <a:r>
              <a:rPr sz="1800" spc="-5" dirty="0" err="1">
                <a:latin typeface="Arial MT"/>
                <a:cs typeface="Arial MT"/>
              </a:rPr>
              <a:t>água</a:t>
            </a:r>
            <a:r>
              <a:rPr sz="1800" spc="-5" dirty="0">
                <a:latin typeface="Arial MT"/>
                <a:cs typeface="Arial MT"/>
              </a:rPr>
              <a:t>.</a:t>
            </a:r>
            <a:endParaRPr lang="pt-BR"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B6464"/>
              </a:buClr>
            </a:pPr>
            <a:endParaRPr lang="pt-BR" sz="1850" dirty="0">
              <a:latin typeface="Arial MT"/>
              <a:cs typeface="Arial MT"/>
            </a:endParaRPr>
          </a:p>
          <a:p>
            <a:pPr marL="193040" indent="-180340">
              <a:lnSpc>
                <a:spcPct val="100000"/>
              </a:lnSpc>
              <a:buClr>
                <a:srgbClr val="3B6464"/>
              </a:buClr>
              <a:buChar char="•"/>
              <a:tabLst>
                <a:tab pos="193040" algn="l"/>
                <a:tab pos="581025" algn="l"/>
              </a:tabLst>
            </a:pPr>
            <a:r>
              <a:rPr sz="1800" dirty="0">
                <a:latin typeface="Arial MT"/>
                <a:cs typeface="Arial MT"/>
              </a:rPr>
              <a:t>A	</a:t>
            </a:r>
            <a:r>
              <a:rPr sz="1800" spc="-10" dirty="0">
                <a:latin typeface="Arial MT"/>
                <a:cs typeface="Arial MT"/>
              </a:rPr>
              <a:t>água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0125" y="2648584"/>
            <a:ext cx="17259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2720">
              <a:lnSpc>
                <a:spcPct val="100000"/>
              </a:lnSpc>
              <a:spcBef>
                <a:spcPts val="100"/>
              </a:spcBef>
              <a:tabLst>
                <a:tab pos="695960" algn="l"/>
                <a:tab pos="1000760" algn="l"/>
                <a:tab pos="1112520" algn="l"/>
                <a:tab pos="1582420" algn="l"/>
              </a:tabLst>
            </a:pPr>
            <a:r>
              <a:rPr sz="1800" spc="-30" dirty="0">
                <a:latin typeface="Arial MT"/>
                <a:cs typeface="Arial MT"/>
              </a:rPr>
              <a:t>u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		</a:t>
            </a:r>
            <a:r>
              <a:rPr sz="1800" spc="-5" dirty="0">
                <a:latin typeface="Arial MT"/>
                <a:cs typeface="Arial MT"/>
              </a:rPr>
              <a:t>grande  </a:t>
            </a:r>
            <a:r>
              <a:rPr sz="1800" spc="-10" dirty="0">
                <a:latin typeface="Arial MT"/>
                <a:cs typeface="Arial MT"/>
              </a:rPr>
              <a:t>ond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se</a:t>
            </a:r>
            <a:r>
              <a:rPr sz="1800" dirty="0">
                <a:latin typeface="Arial MT"/>
                <a:cs typeface="Arial MT"/>
              </a:rPr>
              <a:t>		</a:t>
            </a:r>
            <a:r>
              <a:rPr sz="1800" spc="-5" dirty="0" err="1">
                <a:latin typeface="Arial MT"/>
                <a:cs typeface="Arial MT"/>
              </a:rPr>
              <a:t>sai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lang="pt-BR" sz="1800" spc="-5" dirty="0">
                <a:latin typeface="Arial MT"/>
                <a:cs typeface="Arial MT"/>
              </a:rPr>
              <a:t>a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2504" y="3746500"/>
            <a:ext cx="1727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2320" algn="l"/>
                <a:tab pos="1402080" algn="l"/>
              </a:tabLst>
            </a:pPr>
            <a:r>
              <a:rPr sz="1800" spc="-5" dirty="0">
                <a:latin typeface="Arial MT"/>
                <a:cs typeface="Arial MT"/>
              </a:rPr>
              <a:t>entra	rica	</a:t>
            </a:r>
            <a:r>
              <a:rPr sz="1800" spc="-30" dirty="0">
                <a:latin typeface="Arial MT"/>
                <a:cs typeface="Arial MT"/>
              </a:rPr>
              <a:t>em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307" y="4020820"/>
            <a:ext cx="3059430" cy="19595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Oxigêni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Ali</a:t>
            </a:r>
            <a:r>
              <a:rPr sz="1800" spc="10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ento</a:t>
            </a:r>
            <a:r>
              <a:rPr sz="1800" dirty="0">
                <a:latin typeface="Arial MT"/>
                <a:cs typeface="Arial MT"/>
              </a:rPr>
              <a:t>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Arial MT"/>
              <a:cs typeface="Arial MT"/>
            </a:endParaRPr>
          </a:p>
          <a:p>
            <a:pPr marL="193040" marR="5080" indent="-180340">
              <a:lnSpc>
                <a:spcPct val="100000"/>
              </a:lnSpc>
              <a:buClr>
                <a:srgbClr val="3B6464"/>
              </a:buClr>
              <a:buChar char="•"/>
              <a:tabLst>
                <a:tab pos="193040" algn="l"/>
                <a:tab pos="517525" algn="l"/>
                <a:tab pos="982980" algn="l"/>
                <a:tab pos="1587500" algn="l"/>
                <a:tab pos="1999614" algn="l"/>
                <a:tab pos="2792095" algn="l"/>
              </a:tabLst>
            </a:pPr>
            <a:r>
              <a:rPr sz="1800" dirty="0">
                <a:latin typeface="Arial MT"/>
                <a:cs typeface="Arial MT"/>
              </a:rPr>
              <a:t>E	</a:t>
            </a:r>
            <a:r>
              <a:rPr sz="1800" spc="-5" dirty="0">
                <a:latin typeface="Arial MT"/>
                <a:cs typeface="Arial MT"/>
              </a:rPr>
              <a:t>sai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c</a:t>
            </a:r>
            <a:r>
              <a:rPr sz="1800" spc="-30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m	</a:t>
            </a:r>
            <a:r>
              <a:rPr sz="1800" spc="-1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	restos	</a:t>
            </a:r>
            <a:r>
              <a:rPr sz="1800" spc="-10" dirty="0">
                <a:latin typeface="Arial MT"/>
                <a:cs typeface="Arial MT"/>
              </a:rPr>
              <a:t>da  </a:t>
            </a:r>
            <a:r>
              <a:rPr sz="1800" spc="-5" dirty="0">
                <a:latin typeface="Arial MT"/>
                <a:cs typeface="Arial MT"/>
              </a:rPr>
              <a:t>digestão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o </a:t>
            </a:r>
            <a:r>
              <a:rPr sz="1800" spc="-5" dirty="0" err="1">
                <a:latin typeface="Arial MT"/>
                <a:cs typeface="Arial MT"/>
              </a:rPr>
              <a:t>gás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carbônico</a:t>
            </a:r>
            <a:endParaRPr lang="pt-BR" sz="1800" spc="-5" dirty="0">
              <a:latin typeface="Arial MT"/>
              <a:cs typeface="Arial MT"/>
            </a:endParaRPr>
          </a:p>
          <a:p>
            <a:pPr marL="193040" marR="5080" indent="-180340">
              <a:lnSpc>
                <a:spcPct val="100000"/>
              </a:lnSpc>
              <a:buClr>
                <a:srgbClr val="3B6464"/>
              </a:buClr>
              <a:buChar char="•"/>
              <a:tabLst>
                <a:tab pos="193040" algn="l"/>
                <a:tab pos="517525" algn="l"/>
                <a:tab pos="982980" algn="l"/>
                <a:tab pos="1587500" algn="l"/>
                <a:tab pos="1999614" algn="l"/>
                <a:tab pos="2792095" algn="l"/>
              </a:tabLst>
            </a:pPr>
            <a:endParaRPr lang="pt-BR" spc="-5" dirty="0">
              <a:latin typeface="Arial MT"/>
              <a:cs typeface="Arial MT"/>
            </a:endParaRPr>
          </a:p>
          <a:p>
            <a:pPr marL="193040" marR="5080" indent="-180340">
              <a:lnSpc>
                <a:spcPct val="100000"/>
              </a:lnSpc>
              <a:buClr>
                <a:srgbClr val="3B6464"/>
              </a:buClr>
              <a:buChar char="•"/>
              <a:tabLst>
                <a:tab pos="193040" algn="l"/>
                <a:tab pos="517525" algn="l"/>
                <a:tab pos="982980" algn="l"/>
                <a:tab pos="1587500" algn="l"/>
                <a:tab pos="1999614" algn="l"/>
                <a:tab pos="2792095" algn="l"/>
              </a:tabLst>
            </a:pPr>
            <a:r>
              <a:rPr lang="pt-BR" sz="1800" spc="-5" dirty="0">
                <a:latin typeface="Arial MT"/>
                <a:cs typeface="Arial MT"/>
              </a:rPr>
              <a:t>Átrio (Entrada da água). Ósculo (Saída da água).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5944" y="2145327"/>
            <a:ext cx="4746584" cy="440280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D1003C8-1F41-EF72-A34A-9834EF4413F2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FLUXO DA ÁGUA (FILTRAÇÃO)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8CE83CC-9B70-E5A3-047B-7855443D9712}"/>
              </a:ext>
            </a:extLst>
          </p:cNvPr>
          <p:cNvSpPr/>
          <p:nvPr/>
        </p:nvSpPr>
        <p:spPr>
          <a:xfrm rot="5400000">
            <a:off x="7541942" y="4773183"/>
            <a:ext cx="1835467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3773065-BB8F-7823-D6CE-44D6AA495EA4}"/>
              </a:ext>
            </a:extLst>
          </p:cNvPr>
          <p:cNvSpPr/>
          <p:nvPr/>
        </p:nvSpPr>
        <p:spPr>
          <a:xfrm>
            <a:off x="4166579" y="3084713"/>
            <a:ext cx="1624621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053012"/>
            <a:ext cx="9143999" cy="14478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7249" y="1643126"/>
            <a:ext cx="6643624" cy="335749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DA9F6C1-23BF-E64C-F6A3-1F57AF8E0153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DIGESTÃO INTRA-CELULAR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364869" y="1606550"/>
            <a:ext cx="6781800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100"/>
              </a:spcBef>
              <a:buSzPct val="44444"/>
              <a:buFont typeface="Wingdings"/>
              <a:buChar char=""/>
              <a:tabLst>
                <a:tab pos="227965" algn="l"/>
                <a:tab pos="228600" algn="l"/>
              </a:tabLst>
            </a:pPr>
            <a:r>
              <a:rPr sz="1800" spc="-5" dirty="0" err="1">
                <a:latin typeface="Arial MT"/>
                <a:cs typeface="Arial MT"/>
              </a:rPr>
              <a:t>Fecundação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externa</a:t>
            </a:r>
            <a:r>
              <a:rPr lang="pt-BR" sz="1800" spc="-5" dirty="0">
                <a:latin typeface="Arial MT"/>
                <a:cs typeface="Arial MT"/>
              </a:rPr>
              <a:t> (</a:t>
            </a:r>
            <a:r>
              <a:rPr sz="1800" spc="-5" dirty="0">
                <a:latin typeface="Arial MT"/>
                <a:cs typeface="Arial MT"/>
              </a:rPr>
              <a:t>larva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ciliada</a:t>
            </a:r>
            <a:r>
              <a:rPr lang="pt-BR" sz="1800" spc="-5" dirty="0">
                <a:latin typeface="Arial MT"/>
                <a:cs typeface="Arial MT"/>
              </a:rPr>
              <a:t>)</a:t>
            </a:r>
            <a:endParaRPr lang="pt-BR" spc="-5" dirty="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100"/>
              </a:spcBef>
              <a:buSzPct val="44444"/>
              <a:buFont typeface="Wingdings"/>
              <a:buChar char=""/>
              <a:tabLst>
                <a:tab pos="227965" algn="l"/>
                <a:tab pos="228600" algn="l"/>
              </a:tabLst>
            </a:pPr>
            <a:r>
              <a:rPr lang="pt-BR" sz="1800" spc="-5" dirty="0">
                <a:latin typeface="Arial"/>
                <a:cs typeface="Arial"/>
              </a:rPr>
              <a:t>Desenvolvimento indireto (Metamorfose)</a:t>
            </a:r>
          </a:p>
          <a:p>
            <a:pPr marL="228600" indent="-215900">
              <a:lnSpc>
                <a:spcPct val="100000"/>
              </a:lnSpc>
              <a:spcBef>
                <a:spcPts val="100"/>
              </a:spcBef>
              <a:buSzPct val="44444"/>
              <a:buFont typeface="Wingdings"/>
              <a:buChar char=""/>
              <a:tabLst>
                <a:tab pos="227965" algn="l"/>
                <a:tab pos="228600" algn="l"/>
              </a:tabLst>
            </a:pPr>
            <a:r>
              <a:rPr lang="pt-BR" spc="-5" dirty="0">
                <a:latin typeface="Arial"/>
                <a:cs typeface="Arial"/>
              </a:rPr>
              <a:t>Dioicos (Sexo separado) ou Monoicos (Hermafrodita)</a:t>
            </a:r>
            <a:endParaRPr lang="pt-BR" sz="1800" spc="-5" dirty="0">
              <a:latin typeface="Arial"/>
              <a:cs typeface="Arial"/>
            </a:endParaRPr>
          </a:p>
          <a:p>
            <a:pPr marL="228600" indent="-215900">
              <a:lnSpc>
                <a:spcPct val="100000"/>
              </a:lnSpc>
              <a:spcBef>
                <a:spcPts val="100"/>
              </a:spcBef>
              <a:buSzPct val="44444"/>
              <a:buFont typeface="Wingdings"/>
              <a:buChar char=""/>
              <a:tabLst>
                <a:tab pos="227965" algn="l"/>
                <a:tab pos="22860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EA7AD4-78B8-84D9-E630-1B1EF615924C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REPRODUÇÃO SEXUADA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962AC2-B83C-71FC-C8CC-503CBEFC9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93"/>
          <a:stretch/>
        </p:blipFill>
        <p:spPr>
          <a:xfrm>
            <a:off x="2137378" y="2514600"/>
            <a:ext cx="5236781" cy="3932465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C452C97-C221-A1EF-C389-EC40483C28D0}"/>
              </a:ext>
            </a:extLst>
          </p:cNvPr>
          <p:cNvSpPr/>
          <p:nvPr/>
        </p:nvSpPr>
        <p:spPr>
          <a:xfrm>
            <a:off x="1981200" y="26670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449069" y="1802436"/>
            <a:ext cx="6303645" cy="34368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20"/>
              </a:spcBef>
              <a:buSzPct val="69444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800" dirty="0" err="1">
                <a:solidFill>
                  <a:srgbClr val="333366"/>
                </a:solidFill>
                <a:latin typeface="Arial MT"/>
                <a:cs typeface="Arial MT"/>
              </a:rPr>
              <a:t>Brotamento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600" y="2743200"/>
            <a:ext cx="8051800" cy="350050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0512EB6-2C09-E757-0BDF-8EBD2540B284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REPRODUÇÃO ASEXUADA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0593" y="3124200"/>
            <a:ext cx="5665492" cy="34597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49069" y="1802436"/>
            <a:ext cx="7368540" cy="95567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20"/>
              </a:spcBef>
              <a:buSzPct val="69444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lang="pt-BR" dirty="0" err="1">
                <a:solidFill>
                  <a:srgbClr val="333366"/>
                </a:solidFill>
                <a:latin typeface="Arial MT"/>
                <a:cs typeface="Arial MT"/>
              </a:rPr>
              <a:t>Regener</a:t>
            </a:r>
            <a:r>
              <a:rPr sz="1800" dirty="0" err="1">
                <a:solidFill>
                  <a:srgbClr val="333366"/>
                </a:solidFill>
                <a:latin typeface="Arial MT"/>
                <a:cs typeface="Arial MT"/>
              </a:rPr>
              <a:t>ação</a:t>
            </a:r>
            <a:endParaRPr sz="180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420"/>
              </a:spcBef>
            </a:pPr>
            <a:r>
              <a:rPr sz="1800" dirty="0">
                <a:latin typeface="Arial MT"/>
                <a:cs typeface="Arial MT"/>
              </a:rPr>
              <a:t>fragmentos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uma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esponja,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menores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sejam,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podem</a:t>
            </a:r>
            <a:r>
              <a:rPr sz="1800" spc="3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originar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novas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esponjas,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devido ao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seu alto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poder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regeneração.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35EE2D-0ACC-C516-9F19-094930795353}"/>
              </a:ext>
            </a:extLst>
          </p:cNvPr>
          <p:cNvSpPr txBox="1"/>
          <p:nvPr/>
        </p:nvSpPr>
        <p:spPr>
          <a:xfrm>
            <a:off x="430974" y="869287"/>
            <a:ext cx="861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REPRODUÇÃO ASEXUADA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268</Words>
  <Application>Microsoft Office PowerPoint</Application>
  <PresentationFormat>Apresentação na tela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MT</vt:lpstr>
      <vt:lpstr>Calibri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 PORIFERA</dc:title>
  <dc:creator>..</dc:creator>
  <cp:lastModifiedBy>Coordenacao fund II e Ens. Médio</cp:lastModifiedBy>
  <cp:revision>3</cp:revision>
  <dcterms:created xsi:type="dcterms:W3CDTF">2024-06-12T15:35:28Z</dcterms:created>
  <dcterms:modified xsi:type="dcterms:W3CDTF">2025-05-21T16:29:24Z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2024-06-12T00:00:00Z</vt:filetime>
  </property>
</Properties>
</file>