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D9D9D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300"/>
              </a:lnSpc>
            </a:pPr>
            <a:r>
              <a:rPr dirty="0"/>
              <a:t>1º</a:t>
            </a:r>
            <a:r>
              <a:rPr spc="35" dirty="0"/>
              <a:t> </a:t>
            </a:r>
            <a:r>
              <a:rPr spc="-10" dirty="0"/>
              <a:t>Bimestre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D9D9D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D9D9D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300"/>
              </a:lnSpc>
            </a:pPr>
            <a:r>
              <a:rPr dirty="0"/>
              <a:t>1º</a:t>
            </a:r>
            <a:r>
              <a:rPr spc="35" dirty="0"/>
              <a:t> </a:t>
            </a:r>
            <a:r>
              <a:rPr spc="-10" dirty="0"/>
              <a:t>Bimestre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D9D9D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D9D9D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300"/>
              </a:lnSpc>
            </a:pPr>
            <a:r>
              <a:rPr dirty="0"/>
              <a:t>1º</a:t>
            </a:r>
            <a:r>
              <a:rPr spc="35" dirty="0"/>
              <a:t> </a:t>
            </a:r>
            <a:r>
              <a:rPr spc="-10" dirty="0"/>
              <a:t>Bimestre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D9D9D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D9D9D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300"/>
              </a:lnSpc>
            </a:pPr>
            <a:r>
              <a:rPr dirty="0"/>
              <a:t>1º</a:t>
            </a:r>
            <a:r>
              <a:rPr spc="35" dirty="0"/>
              <a:t> </a:t>
            </a:r>
            <a:r>
              <a:rPr spc="-10" dirty="0"/>
              <a:t>Bimestre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D9D9D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D9D9D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300"/>
              </a:lnSpc>
            </a:pPr>
            <a:r>
              <a:rPr dirty="0"/>
              <a:t>1º</a:t>
            </a:r>
            <a:r>
              <a:rPr spc="35" dirty="0"/>
              <a:t> </a:t>
            </a:r>
            <a:r>
              <a:rPr spc="-10" dirty="0"/>
              <a:t>Bimestre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D9D9D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43255" cy="6858000"/>
          </a:xfrm>
          <a:custGeom>
            <a:avLst/>
            <a:gdLst/>
            <a:ahLst/>
            <a:cxnLst/>
            <a:rect l="l" t="t" r="r" b="b"/>
            <a:pathLst>
              <a:path w="643255" h="6858000">
                <a:moveTo>
                  <a:pt x="642912" y="0"/>
                </a:moveTo>
                <a:lnTo>
                  <a:pt x="0" y="0"/>
                </a:lnTo>
                <a:lnTo>
                  <a:pt x="0" y="6858000"/>
                </a:lnTo>
                <a:lnTo>
                  <a:pt x="642912" y="6858000"/>
                </a:lnTo>
                <a:lnTo>
                  <a:pt x="642912" y="0"/>
                </a:lnTo>
                <a:close/>
              </a:path>
            </a:pathLst>
          </a:custGeom>
          <a:solidFill>
            <a:srgbClr val="50B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8114" y="497104"/>
            <a:ext cx="7761002" cy="27564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14349" y="25"/>
            <a:ext cx="8429625" cy="285750"/>
          </a:xfrm>
          <a:custGeom>
            <a:avLst/>
            <a:gdLst/>
            <a:ahLst/>
            <a:cxnLst/>
            <a:rect l="l" t="t" r="r" b="b"/>
            <a:pathLst>
              <a:path w="8429625" h="285750">
                <a:moveTo>
                  <a:pt x="8429625" y="0"/>
                </a:moveTo>
                <a:lnTo>
                  <a:pt x="0" y="0"/>
                </a:lnTo>
                <a:lnTo>
                  <a:pt x="0" y="285724"/>
                </a:lnTo>
                <a:lnTo>
                  <a:pt x="8429625" y="285724"/>
                </a:lnTo>
                <a:lnTo>
                  <a:pt x="84296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8865" y="510616"/>
            <a:ext cx="7479665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8865" y="1507212"/>
            <a:ext cx="5515610" cy="1823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95274" y="6623636"/>
            <a:ext cx="84645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1">
                <a:solidFill>
                  <a:srgbClr val="D9D9D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300"/>
              </a:lnSpc>
            </a:pPr>
            <a:r>
              <a:rPr dirty="0"/>
              <a:t>1º</a:t>
            </a:r>
            <a:r>
              <a:rPr spc="35" dirty="0"/>
              <a:t> </a:t>
            </a:r>
            <a:r>
              <a:rPr spc="-10" dirty="0"/>
              <a:t>Bimestre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0272" y="6623636"/>
            <a:ext cx="2591435" cy="17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1">
                <a:solidFill>
                  <a:srgbClr val="D9D9D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8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openxmlformats.org/officeDocument/2006/relationships/image" Target="../media/image61.png"/><Relationship Id="rId10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7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72.png"/><Relationship Id="rId5" Type="http://schemas.openxmlformats.org/officeDocument/2006/relationships/image" Target="../media/image61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0.png"/><Relationship Id="rId9" Type="http://schemas.openxmlformats.org/officeDocument/2006/relationships/image" Target="../media/image70.png"/><Relationship Id="rId14" Type="http://schemas.openxmlformats.org/officeDocument/2006/relationships/image" Target="../media/image7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1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80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79.png"/><Relationship Id="rId5" Type="http://schemas.openxmlformats.org/officeDocument/2006/relationships/image" Target="../media/image61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60.png"/><Relationship Id="rId9" Type="http://schemas.openxmlformats.org/officeDocument/2006/relationships/image" Target="../media/image77.png"/><Relationship Id="rId14" Type="http://schemas.openxmlformats.org/officeDocument/2006/relationships/image" Target="../media/image8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87.png"/><Relationship Id="rId3" Type="http://schemas.openxmlformats.org/officeDocument/2006/relationships/image" Target="../media/image1.png"/><Relationship Id="rId7" Type="http://schemas.openxmlformats.org/officeDocument/2006/relationships/image" Target="../media/image61.png"/><Relationship Id="rId12" Type="http://schemas.openxmlformats.org/officeDocument/2006/relationships/image" Target="../media/image86.pn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85.png"/><Relationship Id="rId5" Type="http://schemas.openxmlformats.org/officeDocument/2006/relationships/image" Target="../media/image59.png"/><Relationship Id="rId10" Type="http://schemas.openxmlformats.org/officeDocument/2006/relationships/image" Target="../media/image5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8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3.jp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9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91.jpg"/><Relationship Id="rId5" Type="http://schemas.openxmlformats.org/officeDocument/2006/relationships/image" Target="../media/image61.png"/><Relationship Id="rId15" Type="http://schemas.openxmlformats.org/officeDocument/2006/relationships/image" Target="../media/image95.jpg"/><Relationship Id="rId10" Type="http://schemas.openxmlformats.org/officeDocument/2006/relationships/image" Target="../media/image90.png"/><Relationship Id="rId4" Type="http://schemas.openxmlformats.org/officeDocument/2006/relationships/image" Target="../media/image60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jp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7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7124"/>
            <a:ext cx="9144000" cy="1929130"/>
          </a:xfrm>
          <a:custGeom>
            <a:avLst/>
            <a:gdLst/>
            <a:ahLst/>
            <a:cxnLst/>
            <a:rect l="l" t="t" r="r" b="b"/>
            <a:pathLst>
              <a:path w="9144000" h="1929130">
                <a:moveTo>
                  <a:pt x="9144000" y="0"/>
                </a:moveTo>
                <a:lnTo>
                  <a:pt x="0" y="0"/>
                </a:lnTo>
                <a:lnTo>
                  <a:pt x="0" y="1928876"/>
                </a:lnTo>
                <a:lnTo>
                  <a:pt x="9144000" y="1928876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357373"/>
            <a:ext cx="643255" cy="4500880"/>
          </a:xfrm>
          <a:custGeom>
            <a:avLst/>
            <a:gdLst/>
            <a:ahLst/>
            <a:cxnLst/>
            <a:rect l="l" t="t" r="r" b="b"/>
            <a:pathLst>
              <a:path w="643255" h="4500880">
                <a:moveTo>
                  <a:pt x="642912" y="0"/>
                </a:moveTo>
                <a:lnTo>
                  <a:pt x="0" y="0"/>
                </a:lnTo>
                <a:lnTo>
                  <a:pt x="0" y="4500626"/>
                </a:lnTo>
                <a:lnTo>
                  <a:pt x="642912" y="4500626"/>
                </a:lnTo>
                <a:lnTo>
                  <a:pt x="642912" y="0"/>
                </a:lnTo>
                <a:close/>
              </a:path>
            </a:pathLst>
          </a:custGeom>
          <a:solidFill>
            <a:srgbClr val="50B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"/>
            <a:ext cx="643255" cy="285750"/>
          </a:xfrm>
          <a:custGeom>
            <a:avLst/>
            <a:gdLst/>
            <a:ahLst/>
            <a:cxnLst/>
            <a:rect l="l" t="t" r="r" b="b"/>
            <a:pathLst>
              <a:path w="643255" h="285750">
                <a:moveTo>
                  <a:pt x="642912" y="0"/>
                </a:moveTo>
                <a:lnTo>
                  <a:pt x="0" y="0"/>
                </a:lnTo>
                <a:lnTo>
                  <a:pt x="0" y="285724"/>
                </a:lnTo>
                <a:lnTo>
                  <a:pt x="642912" y="285724"/>
                </a:lnTo>
                <a:lnTo>
                  <a:pt x="642912" y="0"/>
                </a:lnTo>
                <a:close/>
              </a:path>
            </a:pathLst>
          </a:custGeom>
          <a:solidFill>
            <a:srgbClr val="50B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4349" y="25"/>
            <a:ext cx="8429625" cy="285750"/>
          </a:xfrm>
          <a:custGeom>
            <a:avLst/>
            <a:gdLst/>
            <a:ahLst/>
            <a:cxnLst/>
            <a:rect l="l" t="t" r="r" b="b"/>
            <a:pathLst>
              <a:path w="8429625" h="285750">
                <a:moveTo>
                  <a:pt x="8429625" y="0"/>
                </a:moveTo>
                <a:lnTo>
                  <a:pt x="0" y="0"/>
                </a:lnTo>
                <a:lnTo>
                  <a:pt x="0" y="285724"/>
                </a:lnTo>
                <a:lnTo>
                  <a:pt x="8429625" y="285724"/>
                </a:lnTo>
                <a:lnTo>
                  <a:pt x="84296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43625" y="3286125"/>
            <a:ext cx="3000375" cy="3571875"/>
          </a:xfrm>
          <a:custGeom>
            <a:avLst/>
            <a:gdLst/>
            <a:ahLst/>
            <a:cxnLst/>
            <a:rect l="l" t="t" r="r" b="b"/>
            <a:pathLst>
              <a:path w="3000375" h="3571875">
                <a:moveTo>
                  <a:pt x="3000375" y="0"/>
                </a:moveTo>
                <a:lnTo>
                  <a:pt x="0" y="0"/>
                </a:lnTo>
                <a:lnTo>
                  <a:pt x="0" y="3571875"/>
                </a:lnTo>
                <a:lnTo>
                  <a:pt x="3000375" y="3571875"/>
                </a:lnTo>
                <a:lnTo>
                  <a:pt x="300037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43625" y="2857461"/>
            <a:ext cx="3000375" cy="357505"/>
          </a:xfrm>
          <a:custGeom>
            <a:avLst/>
            <a:gdLst/>
            <a:ahLst/>
            <a:cxnLst/>
            <a:rect l="l" t="t" r="r" b="b"/>
            <a:pathLst>
              <a:path w="3000375" h="357505">
                <a:moveTo>
                  <a:pt x="3000375" y="0"/>
                </a:moveTo>
                <a:lnTo>
                  <a:pt x="0" y="0"/>
                </a:lnTo>
                <a:lnTo>
                  <a:pt x="0" y="357162"/>
                </a:lnTo>
                <a:lnTo>
                  <a:pt x="3000375" y="357162"/>
                </a:lnTo>
                <a:lnTo>
                  <a:pt x="30003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23508" y="2407107"/>
            <a:ext cx="2842260" cy="3262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853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Unidade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  <a:p>
            <a:pPr marL="942340">
              <a:lnSpc>
                <a:spcPct val="100000"/>
              </a:lnSpc>
              <a:spcBef>
                <a:spcPts val="1495"/>
              </a:spcBef>
            </a:pPr>
            <a:r>
              <a:rPr sz="1800" b="1" dirty="0" err="1">
                <a:solidFill>
                  <a:srgbClr val="FFFFFF"/>
                </a:solidFill>
                <a:latin typeface="Calibri"/>
                <a:cs typeface="Calibri"/>
              </a:rPr>
              <a:t>Capítulo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1800" b="1" spc="-5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1800" dirty="0">
              <a:latin typeface="Calibri"/>
              <a:cs typeface="Calibri"/>
            </a:endParaRPr>
          </a:p>
          <a:p>
            <a:pPr marL="182880" indent="-170180">
              <a:lnSpc>
                <a:spcPct val="100000"/>
              </a:lnSpc>
              <a:buClr>
                <a:srgbClr val="993300"/>
              </a:buClr>
              <a:buSzPct val="111111"/>
              <a:buFont typeface="Wingdings"/>
              <a:buChar char=""/>
              <a:tabLst>
                <a:tab pos="182880" algn="l"/>
              </a:tabLst>
            </a:pPr>
            <a:r>
              <a:rPr sz="1800" b="1" spc="-105" dirty="0">
                <a:latin typeface="Arial"/>
                <a:cs typeface="Arial"/>
              </a:rPr>
              <a:t>Características</a:t>
            </a:r>
            <a:endParaRPr sz="1800" dirty="0">
              <a:latin typeface="Arial"/>
              <a:cs typeface="Arial"/>
            </a:endParaRPr>
          </a:p>
          <a:p>
            <a:pPr marL="167640" indent="-154940">
              <a:lnSpc>
                <a:spcPct val="100000"/>
              </a:lnSpc>
              <a:spcBef>
                <a:spcPts val="1180"/>
              </a:spcBef>
              <a:buClr>
                <a:srgbClr val="993300"/>
              </a:buClr>
              <a:buFont typeface="Wingdings"/>
              <a:buChar char=""/>
              <a:tabLst>
                <a:tab pos="167640" algn="l"/>
              </a:tabLst>
            </a:pPr>
            <a:r>
              <a:rPr sz="1800" b="1" spc="-200" dirty="0">
                <a:latin typeface="Arial"/>
                <a:cs typeface="Arial"/>
              </a:rPr>
              <a:t>Funções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vitais</a:t>
            </a:r>
            <a:endParaRPr sz="1800" dirty="0">
              <a:latin typeface="Arial"/>
              <a:cs typeface="Arial"/>
            </a:endParaRPr>
          </a:p>
          <a:p>
            <a:pPr marL="624205" lvl="1" indent="-154940">
              <a:lnSpc>
                <a:spcPct val="100000"/>
              </a:lnSpc>
              <a:spcBef>
                <a:spcPts val="405"/>
              </a:spcBef>
              <a:buClr>
                <a:srgbClr val="993300"/>
              </a:buClr>
              <a:buFont typeface="Wingdings"/>
              <a:buChar char=""/>
              <a:tabLst>
                <a:tab pos="624205" algn="l"/>
              </a:tabLst>
            </a:pPr>
            <a:r>
              <a:rPr sz="1800" b="1" spc="-60" dirty="0">
                <a:latin typeface="Arial"/>
                <a:cs typeface="Arial"/>
              </a:rPr>
              <a:t>Nutrição</a:t>
            </a:r>
            <a:endParaRPr sz="1800" dirty="0">
              <a:latin typeface="Arial"/>
              <a:cs typeface="Arial"/>
            </a:endParaRPr>
          </a:p>
          <a:p>
            <a:pPr marL="624205" lvl="1" indent="-154940">
              <a:lnSpc>
                <a:spcPct val="100000"/>
              </a:lnSpc>
              <a:buClr>
                <a:srgbClr val="993300"/>
              </a:buClr>
              <a:buFont typeface="Wingdings"/>
              <a:buChar char=""/>
              <a:tabLst>
                <a:tab pos="624205" algn="l"/>
              </a:tabLst>
            </a:pPr>
            <a:r>
              <a:rPr sz="1800" b="1" spc="-105" dirty="0">
                <a:latin typeface="Arial"/>
                <a:cs typeface="Arial"/>
              </a:rPr>
              <a:t>Reprodução</a:t>
            </a:r>
            <a:endParaRPr sz="1800" dirty="0">
              <a:latin typeface="Arial"/>
              <a:cs typeface="Arial"/>
            </a:endParaRPr>
          </a:p>
          <a:p>
            <a:pPr marL="220345" indent="-207645">
              <a:lnSpc>
                <a:spcPct val="100000"/>
              </a:lnSpc>
              <a:spcBef>
                <a:spcPts val="675"/>
              </a:spcBef>
              <a:buClr>
                <a:srgbClr val="993300"/>
              </a:buClr>
              <a:buFont typeface="Wingdings"/>
              <a:buChar char=""/>
              <a:tabLst>
                <a:tab pos="220345" algn="l"/>
              </a:tabLst>
            </a:pPr>
            <a:r>
              <a:rPr sz="1800" b="1" spc="-175" dirty="0">
                <a:latin typeface="Arial"/>
                <a:cs typeface="Arial"/>
              </a:rPr>
              <a:t>Importância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95" dirty="0">
                <a:latin typeface="Arial"/>
                <a:cs typeface="Arial"/>
              </a:rPr>
              <a:t>econômica</a:t>
            </a:r>
            <a:endParaRPr sz="1800" dirty="0">
              <a:latin typeface="Arial"/>
              <a:cs typeface="Arial"/>
            </a:endParaRPr>
          </a:p>
          <a:p>
            <a:pPr marL="167640" indent="-154940">
              <a:lnSpc>
                <a:spcPct val="100000"/>
              </a:lnSpc>
              <a:spcBef>
                <a:spcPts val="1080"/>
              </a:spcBef>
              <a:buClr>
                <a:srgbClr val="993300"/>
              </a:buClr>
              <a:buFont typeface="Wingdings"/>
              <a:buChar char=""/>
              <a:tabLst>
                <a:tab pos="167640" algn="l"/>
              </a:tabLst>
            </a:pPr>
            <a:r>
              <a:rPr sz="1800" b="1" spc="-180" dirty="0">
                <a:latin typeface="Arial"/>
                <a:cs typeface="Arial"/>
              </a:rPr>
              <a:t>Importância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200" dirty="0">
                <a:latin typeface="Arial"/>
                <a:cs typeface="Arial"/>
              </a:rPr>
              <a:t>meio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65" dirty="0">
                <a:latin typeface="Arial"/>
                <a:cs typeface="Arial"/>
              </a:rPr>
              <a:t>ambiente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615" y="591312"/>
            <a:ext cx="8479536" cy="133350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59942" y="715517"/>
            <a:ext cx="741934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36190" algn="l"/>
                <a:tab pos="4195445" algn="l"/>
              </a:tabLst>
            </a:pPr>
            <a:r>
              <a:rPr sz="6600" i="1" spc="-10" dirty="0">
                <a:solidFill>
                  <a:srgbClr val="FFFFFF"/>
                </a:solidFill>
                <a:latin typeface="Trebuchet MS"/>
                <a:cs typeface="Trebuchet MS"/>
              </a:rPr>
              <a:t>Reino</a:t>
            </a:r>
            <a:r>
              <a:rPr sz="6600" i="1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6600" i="1" spc="-325" dirty="0">
                <a:solidFill>
                  <a:srgbClr val="FFFFFF"/>
                </a:solidFill>
                <a:latin typeface="Trebuchet MS"/>
                <a:cs typeface="Trebuchet MS"/>
              </a:rPr>
              <a:t>dos</a:t>
            </a:r>
            <a:r>
              <a:rPr sz="6600" i="1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6600" i="1" spc="-130" dirty="0">
                <a:solidFill>
                  <a:srgbClr val="FFFFFF"/>
                </a:solidFill>
                <a:latin typeface="Trebuchet MS"/>
                <a:cs typeface="Trebuchet MS"/>
              </a:rPr>
              <a:t>Moneras</a:t>
            </a:r>
            <a:endParaRPr sz="66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64" y="2348864"/>
            <a:ext cx="5400548" cy="45091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7124"/>
            <a:ext cx="9144000" cy="1929130"/>
          </a:xfrm>
          <a:custGeom>
            <a:avLst/>
            <a:gdLst/>
            <a:ahLst/>
            <a:cxnLst/>
            <a:rect l="l" t="t" r="r" b="b"/>
            <a:pathLst>
              <a:path w="9144000" h="1929130">
                <a:moveTo>
                  <a:pt x="9144000" y="0"/>
                </a:moveTo>
                <a:lnTo>
                  <a:pt x="0" y="0"/>
                </a:lnTo>
                <a:lnTo>
                  <a:pt x="0" y="1928876"/>
                </a:lnTo>
                <a:lnTo>
                  <a:pt x="9144000" y="1928876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357373"/>
            <a:ext cx="643255" cy="4500880"/>
          </a:xfrm>
          <a:custGeom>
            <a:avLst/>
            <a:gdLst/>
            <a:ahLst/>
            <a:cxnLst/>
            <a:rect l="l" t="t" r="r" b="b"/>
            <a:pathLst>
              <a:path w="643255" h="4500880">
                <a:moveTo>
                  <a:pt x="642912" y="0"/>
                </a:moveTo>
                <a:lnTo>
                  <a:pt x="0" y="0"/>
                </a:lnTo>
                <a:lnTo>
                  <a:pt x="0" y="4500626"/>
                </a:lnTo>
                <a:lnTo>
                  <a:pt x="642912" y="4500626"/>
                </a:lnTo>
                <a:lnTo>
                  <a:pt x="642912" y="0"/>
                </a:lnTo>
                <a:close/>
              </a:path>
            </a:pathLst>
          </a:custGeom>
          <a:solidFill>
            <a:srgbClr val="50B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"/>
            <a:ext cx="643255" cy="285750"/>
          </a:xfrm>
          <a:custGeom>
            <a:avLst/>
            <a:gdLst/>
            <a:ahLst/>
            <a:cxnLst/>
            <a:rect l="l" t="t" r="r" b="b"/>
            <a:pathLst>
              <a:path w="643255" h="285750">
                <a:moveTo>
                  <a:pt x="642912" y="0"/>
                </a:moveTo>
                <a:lnTo>
                  <a:pt x="0" y="0"/>
                </a:lnTo>
                <a:lnTo>
                  <a:pt x="0" y="285724"/>
                </a:lnTo>
                <a:lnTo>
                  <a:pt x="642912" y="285724"/>
                </a:lnTo>
                <a:lnTo>
                  <a:pt x="642912" y="0"/>
                </a:lnTo>
                <a:close/>
              </a:path>
            </a:pathLst>
          </a:custGeom>
          <a:solidFill>
            <a:srgbClr val="50B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4349" y="25"/>
            <a:ext cx="8429625" cy="285750"/>
          </a:xfrm>
          <a:custGeom>
            <a:avLst/>
            <a:gdLst/>
            <a:ahLst/>
            <a:cxnLst/>
            <a:rect l="l" t="t" r="r" b="b"/>
            <a:pathLst>
              <a:path w="8429625" h="285750">
                <a:moveTo>
                  <a:pt x="8429625" y="0"/>
                </a:moveTo>
                <a:lnTo>
                  <a:pt x="0" y="0"/>
                </a:lnTo>
                <a:lnTo>
                  <a:pt x="0" y="285724"/>
                </a:lnTo>
                <a:lnTo>
                  <a:pt x="8429625" y="285724"/>
                </a:lnTo>
                <a:lnTo>
                  <a:pt x="84296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43625" y="3286125"/>
            <a:ext cx="3000375" cy="3571875"/>
          </a:xfrm>
          <a:custGeom>
            <a:avLst/>
            <a:gdLst/>
            <a:ahLst/>
            <a:cxnLst/>
            <a:rect l="l" t="t" r="r" b="b"/>
            <a:pathLst>
              <a:path w="3000375" h="3571875">
                <a:moveTo>
                  <a:pt x="3000375" y="0"/>
                </a:moveTo>
                <a:lnTo>
                  <a:pt x="0" y="0"/>
                </a:lnTo>
                <a:lnTo>
                  <a:pt x="0" y="3571875"/>
                </a:lnTo>
                <a:lnTo>
                  <a:pt x="3000375" y="3571875"/>
                </a:lnTo>
                <a:lnTo>
                  <a:pt x="300037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23508" y="3983228"/>
            <a:ext cx="2675255" cy="140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indent="-170180">
              <a:lnSpc>
                <a:spcPct val="100000"/>
              </a:lnSpc>
              <a:spcBef>
                <a:spcPts val="100"/>
              </a:spcBef>
              <a:buClr>
                <a:srgbClr val="993300"/>
              </a:buClr>
              <a:buSzPct val="111111"/>
              <a:buFont typeface="Wingdings"/>
              <a:buChar char=""/>
              <a:tabLst>
                <a:tab pos="182880" algn="l"/>
              </a:tabLst>
            </a:pPr>
            <a:r>
              <a:rPr sz="1800" b="1" spc="-175" dirty="0">
                <a:latin typeface="Arial"/>
                <a:cs typeface="Arial"/>
              </a:rPr>
              <a:t>Bactérias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patogênicas</a:t>
            </a:r>
            <a:endParaRPr sz="1800">
              <a:latin typeface="Arial"/>
              <a:cs typeface="Arial"/>
            </a:endParaRPr>
          </a:p>
          <a:p>
            <a:pPr marL="167640" indent="-154940">
              <a:lnSpc>
                <a:spcPct val="100000"/>
              </a:lnSpc>
              <a:spcBef>
                <a:spcPts val="1585"/>
              </a:spcBef>
              <a:buClr>
                <a:srgbClr val="993300"/>
              </a:buClr>
              <a:buFont typeface="Wingdings"/>
              <a:buChar char=""/>
              <a:tabLst>
                <a:tab pos="167640" algn="l"/>
              </a:tabLst>
            </a:pPr>
            <a:r>
              <a:rPr sz="1800" b="1" spc="-210" dirty="0">
                <a:latin typeface="Arial"/>
                <a:cs typeface="Arial"/>
              </a:rPr>
              <a:t>Doenças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90" dirty="0">
                <a:latin typeface="Arial"/>
                <a:cs typeface="Arial"/>
              </a:rPr>
              <a:t>causadas</a:t>
            </a:r>
            <a:r>
              <a:rPr sz="1800" b="1" spc="-25" dirty="0">
                <a:latin typeface="Arial"/>
                <a:cs typeface="Arial"/>
              </a:rPr>
              <a:t> por</a:t>
            </a:r>
            <a:endParaRPr sz="18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</a:pPr>
            <a:r>
              <a:rPr sz="1800" b="1" spc="-160" dirty="0">
                <a:latin typeface="Arial"/>
                <a:cs typeface="Arial"/>
              </a:rPr>
              <a:t>bactérias</a:t>
            </a:r>
            <a:endParaRPr sz="1800">
              <a:latin typeface="Arial"/>
              <a:cs typeface="Arial"/>
            </a:endParaRPr>
          </a:p>
          <a:p>
            <a:pPr marL="161290" indent="-148590">
              <a:lnSpc>
                <a:spcPct val="100000"/>
              </a:lnSpc>
              <a:spcBef>
                <a:spcPts val="670"/>
              </a:spcBef>
              <a:buClr>
                <a:srgbClr val="993300"/>
              </a:buClr>
              <a:buFont typeface="Wingdings"/>
              <a:buChar char=""/>
              <a:tabLst>
                <a:tab pos="161290" algn="l"/>
              </a:tabLst>
            </a:pPr>
            <a:r>
              <a:rPr sz="1800" b="1" spc="-90" dirty="0">
                <a:latin typeface="Arial"/>
                <a:cs typeface="Arial"/>
              </a:rPr>
              <a:t>Antibióticos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43625" y="2857461"/>
            <a:ext cx="3000375" cy="357505"/>
          </a:xfrm>
          <a:custGeom>
            <a:avLst/>
            <a:gdLst/>
            <a:ahLst/>
            <a:cxnLst/>
            <a:rect l="l" t="t" r="r" b="b"/>
            <a:pathLst>
              <a:path w="3000375" h="357505">
                <a:moveTo>
                  <a:pt x="3000375" y="0"/>
                </a:moveTo>
                <a:lnTo>
                  <a:pt x="0" y="0"/>
                </a:lnTo>
                <a:lnTo>
                  <a:pt x="0" y="357162"/>
                </a:lnTo>
                <a:lnTo>
                  <a:pt x="3000375" y="357162"/>
                </a:lnTo>
                <a:lnTo>
                  <a:pt x="30003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49465" y="2407107"/>
            <a:ext cx="1916430" cy="7591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Unidade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  <a:p>
            <a:pPr marL="16510">
              <a:lnSpc>
                <a:spcPct val="100000"/>
              </a:lnSpc>
              <a:spcBef>
                <a:spcPts val="1495"/>
              </a:spcBef>
            </a:pPr>
            <a:r>
              <a:rPr sz="1800" b="1" dirty="0" err="1">
                <a:solidFill>
                  <a:srgbClr val="FFFFFF"/>
                </a:solidFill>
                <a:latin typeface="Calibri"/>
                <a:cs typeface="Calibri"/>
              </a:rPr>
              <a:t>Capítulo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b="1" spc="-5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615" y="591312"/>
            <a:ext cx="8479536" cy="1333500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59942" y="715517"/>
            <a:ext cx="741934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36190" algn="l"/>
                <a:tab pos="4195445" algn="l"/>
              </a:tabLst>
            </a:pPr>
            <a:r>
              <a:rPr sz="6600" i="1" spc="-10" dirty="0">
                <a:solidFill>
                  <a:srgbClr val="FFFFFF"/>
                </a:solidFill>
                <a:latin typeface="Trebuchet MS"/>
                <a:cs typeface="Trebuchet MS"/>
              </a:rPr>
              <a:t>Reino</a:t>
            </a:r>
            <a:r>
              <a:rPr sz="6600" i="1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6600" i="1" spc="-325" dirty="0">
                <a:solidFill>
                  <a:srgbClr val="FFFFFF"/>
                </a:solidFill>
                <a:latin typeface="Trebuchet MS"/>
                <a:cs typeface="Trebuchet MS"/>
              </a:rPr>
              <a:t>dos</a:t>
            </a:r>
            <a:r>
              <a:rPr sz="6600" i="1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6600" i="1" spc="-130" dirty="0">
                <a:solidFill>
                  <a:srgbClr val="FFFFFF"/>
                </a:solidFill>
                <a:latin typeface="Trebuchet MS"/>
                <a:cs typeface="Trebuchet MS"/>
              </a:rPr>
              <a:t>Moneras</a:t>
            </a:r>
            <a:endParaRPr sz="66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64" y="2348864"/>
            <a:ext cx="5400548" cy="45091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368808"/>
            <a:ext cx="6269736" cy="9799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Bactérias</a:t>
            </a:r>
            <a:r>
              <a:rPr sz="4800" spc="-150" dirty="0"/>
              <a:t> </a:t>
            </a:r>
            <a:r>
              <a:rPr sz="4800" spc="-10" dirty="0"/>
              <a:t>patogênicas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7438390" y="5587"/>
            <a:ext cx="1592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Reino</a:t>
            </a:r>
            <a:r>
              <a:rPr sz="1400" i="1" spc="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dos</a:t>
            </a:r>
            <a:r>
              <a:rPr sz="1400" i="1" spc="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Moneras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9667" y="116586"/>
            <a:ext cx="1346961" cy="94094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56259" y="2406395"/>
            <a:ext cx="2832100" cy="660400"/>
            <a:chOff x="556259" y="2406395"/>
            <a:chExt cx="2832100" cy="6604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6259" y="2426207"/>
              <a:ext cx="650747" cy="6400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2395" y="2406395"/>
              <a:ext cx="2505455" cy="65989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78865" y="2497963"/>
            <a:ext cx="23374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Antibióticos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44880" y="1761744"/>
            <a:ext cx="3147060" cy="500380"/>
            <a:chOff x="944880" y="1761744"/>
            <a:chExt cx="3147060" cy="50038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4880" y="1761744"/>
              <a:ext cx="1569720" cy="4998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73224" y="1761744"/>
              <a:ext cx="1918716" cy="49987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43609" y="1815185"/>
            <a:ext cx="7489190" cy="462280"/>
          </a:xfrm>
          <a:prstGeom prst="rect">
            <a:avLst/>
          </a:prstGeom>
          <a:ln w="57150">
            <a:solidFill>
              <a:srgbClr val="0033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4"/>
              </a:spcBef>
            </a:pPr>
            <a:r>
              <a:rPr sz="2400" b="1" dirty="0">
                <a:latin typeface="Calibri"/>
                <a:cs typeface="Calibri"/>
              </a:rPr>
              <a:t>Bactérias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patogênicas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são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bactérias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causam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doenças.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541028" y="2558040"/>
            <a:ext cx="5023485" cy="3411220"/>
            <a:chOff x="3541028" y="2558040"/>
            <a:chExt cx="5023485" cy="341122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41028" y="2558040"/>
              <a:ext cx="5023463" cy="341108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35883" y="2636901"/>
              <a:ext cx="4824476" cy="324408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787266" y="5899505"/>
            <a:ext cx="2733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Alexander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Fleming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(1881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1955)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6051" y="25"/>
            <a:ext cx="8728075" cy="1348740"/>
            <a:chOff x="416051" y="25"/>
            <a:chExt cx="8728075" cy="1348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051" y="368808"/>
              <a:ext cx="1179576" cy="9799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0579" y="432815"/>
              <a:ext cx="2343912" cy="9128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7084" y="432815"/>
              <a:ext cx="2836164" cy="9128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18887" y="432815"/>
              <a:ext cx="1530096" cy="9128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4143" y="368808"/>
              <a:ext cx="1123188" cy="9799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2284" y="432815"/>
              <a:ext cx="2545080" cy="91287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D</a:t>
            </a:r>
            <a:r>
              <a:rPr dirty="0"/>
              <a:t>oenças</a:t>
            </a:r>
            <a:r>
              <a:rPr spc="15" dirty="0"/>
              <a:t> </a:t>
            </a:r>
            <a:r>
              <a:rPr dirty="0"/>
              <a:t>causadas</a:t>
            </a:r>
            <a:r>
              <a:rPr spc="35" dirty="0"/>
              <a:t> </a:t>
            </a:r>
            <a:r>
              <a:rPr dirty="0"/>
              <a:t>por</a:t>
            </a:r>
            <a:r>
              <a:rPr spc="55" dirty="0"/>
              <a:t> </a:t>
            </a:r>
            <a:r>
              <a:rPr sz="4800" spc="-10" dirty="0"/>
              <a:t>b</a:t>
            </a:r>
            <a:r>
              <a:rPr spc="-10" dirty="0"/>
              <a:t>actérias</a:t>
            </a:r>
            <a:endParaRPr sz="4800"/>
          </a:p>
        </p:txBody>
      </p:sp>
      <p:sp>
        <p:nvSpPr>
          <p:cNvPr id="10" name="object 10"/>
          <p:cNvSpPr txBox="1"/>
          <p:nvPr/>
        </p:nvSpPr>
        <p:spPr>
          <a:xfrm>
            <a:off x="7438390" y="5587"/>
            <a:ext cx="1592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Reino</a:t>
            </a:r>
            <a:r>
              <a:rPr sz="1400" i="1" spc="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dos</a:t>
            </a:r>
            <a:r>
              <a:rPr sz="1400" i="1" spc="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Moneras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49667" y="116586"/>
            <a:ext cx="1346961" cy="94094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78865" y="1558874"/>
            <a:ext cx="25165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i="1" spc="-10" dirty="0">
                <a:latin typeface="Calibri"/>
                <a:cs typeface="Calibri"/>
              </a:rPr>
              <a:t>PNEUMONIA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610614" y="4155179"/>
            <a:ext cx="3173730" cy="2085339"/>
            <a:chOff x="5610614" y="4155179"/>
            <a:chExt cx="3173730" cy="2085339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10614" y="4155179"/>
              <a:ext cx="3173335" cy="208522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87567" y="4221061"/>
              <a:ext cx="3010408" cy="1944243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6226276" y="1413521"/>
            <a:ext cx="2844800" cy="2564130"/>
            <a:chOff x="6226276" y="1413521"/>
            <a:chExt cx="2844800" cy="2564130"/>
          </a:xfrm>
        </p:grpSpPr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26276" y="1413521"/>
              <a:ext cx="2844202" cy="25637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00216" y="1484756"/>
              <a:ext cx="2687192" cy="2413000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893241" y="2599944"/>
            <a:ext cx="5053330" cy="1339850"/>
            <a:chOff x="893241" y="2599944"/>
            <a:chExt cx="5053330" cy="1339850"/>
          </a:xfrm>
        </p:grpSpPr>
        <p:sp>
          <p:nvSpPr>
            <p:cNvPr id="20" name="object 20"/>
            <p:cNvSpPr/>
            <p:nvPr/>
          </p:nvSpPr>
          <p:spPr>
            <a:xfrm>
              <a:off x="899591" y="2652903"/>
              <a:ext cx="5040630" cy="457200"/>
            </a:xfrm>
            <a:custGeom>
              <a:avLst/>
              <a:gdLst/>
              <a:ahLst/>
              <a:cxnLst/>
              <a:rect l="l" t="t" r="r" b="b"/>
              <a:pathLst>
                <a:path w="5040630" h="457200">
                  <a:moveTo>
                    <a:pt x="504050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040503" y="457200"/>
                  </a:lnTo>
                  <a:lnTo>
                    <a:pt x="504050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93241" y="3091052"/>
              <a:ext cx="5053330" cy="38100"/>
            </a:xfrm>
            <a:custGeom>
              <a:avLst/>
              <a:gdLst/>
              <a:ahLst/>
              <a:cxnLst/>
              <a:rect l="l" t="t" r="r" b="b"/>
              <a:pathLst>
                <a:path w="5053330" h="38100">
                  <a:moveTo>
                    <a:pt x="0" y="38100"/>
                  </a:moveTo>
                  <a:lnTo>
                    <a:pt x="5053279" y="38100"/>
                  </a:lnTo>
                  <a:lnTo>
                    <a:pt x="5053279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3241" y="2646553"/>
              <a:ext cx="5053330" cy="1292860"/>
            </a:xfrm>
            <a:custGeom>
              <a:avLst/>
              <a:gdLst/>
              <a:ahLst/>
              <a:cxnLst/>
              <a:rect l="l" t="t" r="r" b="b"/>
              <a:pathLst>
                <a:path w="5053330" h="1292860">
                  <a:moveTo>
                    <a:pt x="6350" y="0"/>
                  </a:moveTo>
                  <a:lnTo>
                    <a:pt x="6350" y="1292860"/>
                  </a:lnTo>
                </a:path>
                <a:path w="5053330" h="1292860">
                  <a:moveTo>
                    <a:pt x="5046929" y="0"/>
                  </a:moveTo>
                  <a:lnTo>
                    <a:pt x="5046929" y="1292860"/>
                  </a:lnTo>
                </a:path>
                <a:path w="5053330" h="1292860">
                  <a:moveTo>
                    <a:pt x="0" y="6350"/>
                  </a:moveTo>
                  <a:lnTo>
                    <a:pt x="5053279" y="6350"/>
                  </a:lnTo>
                </a:path>
                <a:path w="5053330" h="1292860">
                  <a:moveTo>
                    <a:pt x="0" y="1286510"/>
                  </a:moveTo>
                  <a:lnTo>
                    <a:pt x="5053279" y="128651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13203" y="2599944"/>
              <a:ext cx="2840736" cy="49987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905941" y="2666746"/>
            <a:ext cx="5027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Principais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sintomas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5941" y="3129152"/>
            <a:ext cx="5027930" cy="797560"/>
          </a:xfrm>
          <a:prstGeom prst="rect">
            <a:avLst/>
          </a:prstGeom>
          <a:solidFill>
            <a:srgbClr val="DEE7D1"/>
          </a:solidFill>
        </p:spPr>
        <p:txBody>
          <a:bodyPr vert="horz" wrap="square" lIns="0" tIns="762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60"/>
              </a:spcBef>
            </a:pPr>
            <a:r>
              <a:rPr sz="2400" spc="-10" dirty="0">
                <a:latin typeface="Calibri"/>
                <a:cs typeface="Calibri"/>
              </a:rPr>
              <a:t>Tosse.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Febre.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Dificuldades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respiratórias</a:t>
            </a:r>
            <a:endParaRPr sz="2400">
              <a:latin typeface="Calibri"/>
              <a:cs typeface="Calibri"/>
            </a:endParaRPr>
          </a:p>
          <a:p>
            <a:pPr marL="8509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Cansaço.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93241" y="4239767"/>
            <a:ext cx="4549775" cy="1339850"/>
            <a:chOff x="893241" y="4239767"/>
            <a:chExt cx="4549775" cy="1339850"/>
          </a:xfrm>
        </p:grpSpPr>
        <p:sp>
          <p:nvSpPr>
            <p:cNvPr id="27" name="object 27"/>
            <p:cNvSpPr/>
            <p:nvPr/>
          </p:nvSpPr>
          <p:spPr>
            <a:xfrm>
              <a:off x="899591" y="4293107"/>
              <a:ext cx="4537075" cy="457200"/>
            </a:xfrm>
            <a:custGeom>
              <a:avLst/>
              <a:gdLst/>
              <a:ahLst/>
              <a:cxnLst/>
              <a:rect l="l" t="t" r="r" b="b"/>
              <a:pathLst>
                <a:path w="4537075" h="457200">
                  <a:moveTo>
                    <a:pt x="4536567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36567" y="457200"/>
                  </a:lnTo>
                  <a:lnTo>
                    <a:pt x="453656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99591" y="4750307"/>
              <a:ext cx="4537075" cy="822960"/>
            </a:xfrm>
            <a:custGeom>
              <a:avLst/>
              <a:gdLst/>
              <a:ahLst/>
              <a:cxnLst/>
              <a:rect l="l" t="t" r="r" b="b"/>
              <a:pathLst>
                <a:path w="4537075" h="822960">
                  <a:moveTo>
                    <a:pt x="4536567" y="0"/>
                  </a:moveTo>
                  <a:lnTo>
                    <a:pt x="0" y="0"/>
                  </a:lnTo>
                  <a:lnTo>
                    <a:pt x="0" y="822959"/>
                  </a:lnTo>
                  <a:lnTo>
                    <a:pt x="4536567" y="822959"/>
                  </a:lnTo>
                  <a:lnTo>
                    <a:pt x="4536567" y="0"/>
                  </a:lnTo>
                  <a:close/>
                </a:path>
              </a:pathLst>
            </a:custGeom>
            <a:solidFill>
              <a:srgbClr val="DEE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93241" y="4731257"/>
              <a:ext cx="4549775" cy="38100"/>
            </a:xfrm>
            <a:custGeom>
              <a:avLst/>
              <a:gdLst/>
              <a:ahLst/>
              <a:cxnLst/>
              <a:rect l="l" t="t" r="r" b="b"/>
              <a:pathLst>
                <a:path w="4549775" h="38100">
                  <a:moveTo>
                    <a:pt x="0" y="38100"/>
                  </a:moveTo>
                  <a:lnTo>
                    <a:pt x="4549216" y="38100"/>
                  </a:lnTo>
                  <a:lnTo>
                    <a:pt x="4549216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3241" y="4286757"/>
              <a:ext cx="4549775" cy="1292860"/>
            </a:xfrm>
            <a:custGeom>
              <a:avLst/>
              <a:gdLst/>
              <a:ahLst/>
              <a:cxnLst/>
              <a:rect l="l" t="t" r="r" b="b"/>
              <a:pathLst>
                <a:path w="4549775" h="1292860">
                  <a:moveTo>
                    <a:pt x="6350" y="0"/>
                  </a:moveTo>
                  <a:lnTo>
                    <a:pt x="6350" y="1292860"/>
                  </a:lnTo>
                </a:path>
                <a:path w="4549775" h="1292860">
                  <a:moveTo>
                    <a:pt x="4542866" y="0"/>
                  </a:moveTo>
                  <a:lnTo>
                    <a:pt x="4542866" y="1292860"/>
                  </a:lnTo>
                </a:path>
                <a:path w="4549775" h="1292860">
                  <a:moveTo>
                    <a:pt x="0" y="6350"/>
                  </a:moveTo>
                  <a:lnTo>
                    <a:pt x="4549216" y="6350"/>
                  </a:lnTo>
                </a:path>
                <a:path w="4549775" h="1292860">
                  <a:moveTo>
                    <a:pt x="0" y="1286510"/>
                  </a:moveTo>
                  <a:lnTo>
                    <a:pt x="4549216" y="128651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15539" y="4239767"/>
              <a:ext cx="1531619" cy="499872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4382770" y="4764785"/>
            <a:ext cx="977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Objetos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905941" y="4215810"/>
            <a:ext cx="4524375" cy="130619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699260">
              <a:lnSpc>
                <a:spcPct val="100000"/>
              </a:lnSpc>
              <a:spcBef>
                <a:spcPts val="819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Contágio</a:t>
            </a:r>
            <a:endParaRPr sz="2400">
              <a:latin typeface="Calibri"/>
              <a:cs typeface="Calibri"/>
            </a:endParaRPr>
          </a:p>
          <a:p>
            <a:pPr marL="85090" marR="1306830">
              <a:lnSpc>
                <a:spcPct val="100000"/>
              </a:lnSpc>
              <a:spcBef>
                <a:spcPts val="720"/>
              </a:spcBef>
              <a:tabLst>
                <a:tab pos="1333500" algn="l"/>
                <a:tab pos="2131695" algn="l"/>
              </a:tabLst>
            </a:pPr>
            <a:r>
              <a:rPr sz="2400" spc="-10" dirty="0">
                <a:latin typeface="Calibri"/>
                <a:cs typeface="Calibri"/>
              </a:rPr>
              <a:t>Contato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com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doentes. contaminados.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6051" y="25"/>
            <a:ext cx="8728075" cy="1348740"/>
            <a:chOff x="416051" y="25"/>
            <a:chExt cx="8728075" cy="1348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051" y="368808"/>
              <a:ext cx="1179576" cy="9799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0579" y="432815"/>
              <a:ext cx="2343912" cy="9128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7084" y="432815"/>
              <a:ext cx="2836164" cy="9128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18887" y="432815"/>
              <a:ext cx="1530096" cy="9128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4143" y="368808"/>
              <a:ext cx="1123188" cy="9799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2284" y="432815"/>
              <a:ext cx="2545080" cy="91287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D</a:t>
            </a:r>
            <a:r>
              <a:rPr dirty="0"/>
              <a:t>oenças</a:t>
            </a:r>
            <a:r>
              <a:rPr spc="15" dirty="0"/>
              <a:t> </a:t>
            </a:r>
            <a:r>
              <a:rPr dirty="0"/>
              <a:t>causadas</a:t>
            </a:r>
            <a:r>
              <a:rPr spc="35" dirty="0"/>
              <a:t> </a:t>
            </a:r>
            <a:r>
              <a:rPr dirty="0"/>
              <a:t>por</a:t>
            </a:r>
            <a:r>
              <a:rPr spc="55" dirty="0"/>
              <a:t> </a:t>
            </a:r>
            <a:r>
              <a:rPr sz="4800" spc="-10" dirty="0"/>
              <a:t>b</a:t>
            </a:r>
            <a:r>
              <a:rPr spc="-10" dirty="0"/>
              <a:t>actérias</a:t>
            </a:r>
            <a:endParaRPr sz="4800"/>
          </a:p>
        </p:txBody>
      </p:sp>
      <p:sp>
        <p:nvSpPr>
          <p:cNvPr id="10" name="object 10"/>
          <p:cNvSpPr txBox="1"/>
          <p:nvPr/>
        </p:nvSpPr>
        <p:spPr>
          <a:xfrm>
            <a:off x="7438390" y="5587"/>
            <a:ext cx="1592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Reino</a:t>
            </a:r>
            <a:r>
              <a:rPr sz="1400" i="1" spc="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dos</a:t>
            </a:r>
            <a:r>
              <a:rPr sz="1400" i="1" spc="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Moneras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49667" y="116586"/>
            <a:ext cx="1346961" cy="940943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886891" y="2871216"/>
            <a:ext cx="5426075" cy="981075"/>
            <a:chOff x="886891" y="2871216"/>
            <a:chExt cx="5426075" cy="981075"/>
          </a:xfrm>
        </p:grpSpPr>
        <p:sp>
          <p:nvSpPr>
            <p:cNvPr id="13" name="object 13"/>
            <p:cNvSpPr/>
            <p:nvPr/>
          </p:nvSpPr>
          <p:spPr>
            <a:xfrm>
              <a:off x="899591" y="2924937"/>
              <a:ext cx="5400675" cy="457200"/>
            </a:xfrm>
            <a:custGeom>
              <a:avLst/>
              <a:gdLst/>
              <a:ahLst/>
              <a:cxnLst/>
              <a:rect l="l" t="t" r="r" b="b"/>
              <a:pathLst>
                <a:path w="5400675" h="457200">
                  <a:moveTo>
                    <a:pt x="5400548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400548" y="457200"/>
                  </a:lnTo>
                  <a:lnTo>
                    <a:pt x="540054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3241" y="3363087"/>
              <a:ext cx="5413375" cy="38100"/>
            </a:xfrm>
            <a:custGeom>
              <a:avLst/>
              <a:gdLst/>
              <a:ahLst/>
              <a:cxnLst/>
              <a:rect l="l" t="t" r="r" b="b"/>
              <a:pathLst>
                <a:path w="5413375" h="38100">
                  <a:moveTo>
                    <a:pt x="0" y="38100"/>
                  </a:moveTo>
                  <a:lnTo>
                    <a:pt x="5413324" y="38100"/>
                  </a:lnTo>
                  <a:lnTo>
                    <a:pt x="5413324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93241" y="2918587"/>
              <a:ext cx="5413375" cy="927100"/>
            </a:xfrm>
            <a:custGeom>
              <a:avLst/>
              <a:gdLst/>
              <a:ahLst/>
              <a:cxnLst/>
              <a:rect l="l" t="t" r="r" b="b"/>
              <a:pathLst>
                <a:path w="5413375" h="927100">
                  <a:moveTo>
                    <a:pt x="6350" y="0"/>
                  </a:moveTo>
                  <a:lnTo>
                    <a:pt x="6350" y="927100"/>
                  </a:lnTo>
                </a:path>
                <a:path w="5413375" h="927100">
                  <a:moveTo>
                    <a:pt x="5406974" y="0"/>
                  </a:moveTo>
                  <a:lnTo>
                    <a:pt x="5406974" y="927100"/>
                  </a:lnTo>
                </a:path>
                <a:path w="5413375" h="927100">
                  <a:moveTo>
                    <a:pt x="0" y="6350"/>
                  </a:moveTo>
                  <a:lnTo>
                    <a:pt x="5413324" y="6350"/>
                  </a:lnTo>
                </a:path>
                <a:path w="5413375" h="927100">
                  <a:moveTo>
                    <a:pt x="0" y="920750"/>
                  </a:moveTo>
                  <a:lnTo>
                    <a:pt x="5413324" y="9207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3036" y="2871216"/>
              <a:ext cx="2840736" cy="499872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355600" algn="l"/>
              </a:tabLst>
            </a:pPr>
            <a:r>
              <a:rPr spc="-10" dirty="0"/>
              <a:t>COQUELUCHE</a:t>
            </a:r>
          </a:p>
          <a:p>
            <a:pPr marL="469900">
              <a:lnSpc>
                <a:spcPct val="100000"/>
              </a:lnSpc>
              <a:spcBef>
                <a:spcPts val="355"/>
              </a:spcBef>
            </a:pPr>
            <a:r>
              <a:rPr sz="2800" i="0" dirty="0">
                <a:latin typeface="Arial MT"/>
                <a:cs typeface="Arial MT"/>
              </a:rPr>
              <a:t>–</a:t>
            </a:r>
            <a:r>
              <a:rPr sz="2800" i="0" spc="-155" dirty="0">
                <a:latin typeface="Arial MT"/>
                <a:cs typeface="Arial MT"/>
              </a:rPr>
              <a:t> </a:t>
            </a:r>
            <a:r>
              <a:rPr sz="2800" i="0" spc="-35" dirty="0">
                <a:latin typeface="Calibri"/>
                <a:cs typeface="Calibri"/>
              </a:rPr>
              <a:t>Tosse</a:t>
            </a:r>
            <a:r>
              <a:rPr sz="2800" i="0" spc="-60" dirty="0">
                <a:latin typeface="Calibri"/>
                <a:cs typeface="Calibri"/>
              </a:rPr>
              <a:t> </a:t>
            </a:r>
            <a:r>
              <a:rPr sz="2800" i="0" spc="-10" dirty="0">
                <a:latin typeface="Calibri"/>
                <a:cs typeface="Calibri"/>
              </a:rPr>
              <a:t>comprida</a:t>
            </a:r>
            <a:endParaRPr sz="2800">
              <a:latin typeface="Calibri"/>
              <a:cs typeface="Calibri"/>
            </a:endParaRPr>
          </a:p>
          <a:p>
            <a:pPr marL="125095" algn="ctr">
              <a:lnSpc>
                <a:spcPct val="100000"/>
              </a:lnSpc>
              <a:spcBef>
                <a:spcPts val="3309"/>
              </a:spcBef>
            </a:pPr>
            <a:r>
              <a:rPr sz="2400" b="1" i="0" dirty="0">
                <a:solidFill>
                  <a:srgbClr val="FFFFFF"/>
                </a:solidFill>
                <a:latin typeface="Calibri"/>
                <a:cs typeface="Calibri"/>
              </a:rPr>
              <a:t>Principais</a:t>
            </a:r>
            <a:r>
              <a:rPr sz="2400" b="1" i="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0" spc="-10" dirty="0">
                <a:solidFill>
                  <a:srgbClr val="FFFFFF"/>
                </a:solidFill>
                <a:latin typeface="Calibri"/>
                <a:cs typeface="Calibri"/>
              </a:rPr>
              <a:t>sintomas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5941" y="3401186"/>
            <a:ext cx="5387975" cy="431800"/>
          </a:xfrm>
          <a:prstGeom prst="rect">
            <a:avLst/>
          </a:prstGeom>
          <a:solidFill>
            <a:srgbClr val="DEE7D1"/>
          </a:solidFill>
        </p:spPr>
        <p:txBody>
          <a:bodyPr vert="horz" wrap="square" lIns="0" tIns="762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60"/>
              </a:spcBef>
            </a:pPr>
            <a:r>
              <a:rPr sz="2400" spc="-35" dirty="0">
                <a:latin typeface="Calibri"/>
                <a:cs typeface="Calibri"/>
              </a:rPr>
              <a:t>Tosse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frequente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intensa.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Vômitos.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93241" y="4384547"/>
            <a:ext cx="5269865" cy="1339215"/>
            <a:chOff x="893241" y="4384547"/>
            <a:chExt cx="5269865" cy="1339215"/>
          </a:xfrm>
        </p:grpSpPr>
        <p:sp>
          <p:nvSpPr>
            <p:cNvPr id="20" name="object 20"/>
            <p:cNvSpPr/>
            <p:nvPr/>
          </p:nvSpPr>
          <p:spPr>
            <a:xfrm>
              <a:off x="899591" y="4437125"/>
              <a:ext cx="5256530" cy="457200"/>
            </a:xfrm>
            <a:custGeom>
              <a:avLst/>
              <a:gdLst/>
              <a:ahLst/>
              <a:cxnLst/>
              <a:rect l="l" t="t" r="r" b="b"/>
              <a:pathLst>
                <a:path w="5256530" h="457200">
                  <a:moveTo>
                    <a:pt x="525653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256530" y="457200"/>
                  </a:lnTo>
                  <a:lnTo>
                    <a:pt x="525653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93241" y="4875275"/>
              <a:ext cx="5269865" cy="38100"/>
            </a:xfrm>
            <a:custGeom>
              <a:avLst/>
              <a:gdLst/>
              <a:ahLst/>
              <a:cxnLst/>
              <a:rect l="l" t="t" r="r" b="b"/>
              <a:pathLst>
                <a:path w="5269865" h="38100">
                  <a:moveTo>
                    <a:pt x="0" y="38100"/>
                  </a:moveTo>
                  <a:lnTo>
                    <a:pt x="5269306" y="38100"/>
                  </a:lnTo>
                  <a:lnTo>
                    <a:pt x="5269306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3241" y="4430775"/>
              <a:ext cx="5269865" cy="1292860"/>
            </a:xfrm>
            <a:custGeom>
              <a:avLst/>
              <a:gdLst/>
              <a:ahLst/>
              <a:cxnLst/>
              <a:rect l="l" t="t" r="r" b="b"/>
              <a:pathLst>
                <a:path w="5269865" h="1292860">
                  <a:moveTo>
                    <a:pt x="6350" y="0"/>
                  </a:moveTo>
                  <a:lnTo>
                    <a:pt x="6350" y="1292847"/>
                  </a:lnTo>
                </a:path>
                <a:path w="5269865" h="1292860">
                  <a:moveTo>
                    <a:pt x="5262956" y="0"/>
                  </a:moveTo>
                  <a:lnTo>
                    <a:pt x="5262956" y="1292847"/>
                  </a:lnTo>
                </a:path>
                <a:path w="5269865" h="1292860">
                  <a:moveTo>
                    <a:pt x="0" y="6350"/>
                  </a:moveTo>
                  <a:lnTo>
                    <a:pt x="5269306" y="6350"/>
                  </a:lnTo>
                </a:path>
                <a:path w="5269865" h="1292860">
                  <a:moveTo>
                    <a:pt x="0" y="1286497"/>
                  </a:moveTo>
                  <a:lnTo>
                    <a:pt x="5269306" y="128649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76727" y="4384547"/>
              <a:ext cx="1531620" cy="499871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905941" y="4451350"/>
            <a:ext cx="5244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Contágio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5941" y="4913376"/>
            <a:ext cx="5244465" cy="797560"/>
          </a:xfrm>
          <a:prstGeom prst="rect">
            <a:avLst/>
          </a:prstGeom>
          <a:solidFill>
            <a:srgbClr val="DEE7D1"/>
          </a:solidFill>
        </p:spPr>
        <p:txBody>
          <a:bodyPr vert="horz" wrap="square" lIns="0" tIns="825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65"/>
              </a:spcBef>
            </a:pPr>
            <a:r>
              <a:rPr sz="2400" dirty="0">
                <a:latin typeface="Calibri"/>
                <a:cs typeface="Calibri"/>
              </a:rPr>
              <a:t>Contato</a:t>
            </a:r>
            <a:r>
              <a:rPr sz="2400" spc="3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</a:t>
            </a:r>
            <a:r>
              <a:rPr sz="2400" spc="3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doentes</a:t>
            </a:r>
            <a:r>
              <a:rPr sz="2400" spc="3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(locais</a:t>
            </a:r>
            <a:r>
              <a:rPr sz="2400" spc="3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fechados).</a:t>
            </a:r>
            <a:endParaRPr sz="2400">
              <a:latin typeface="Calibri"/>
              <a:cs typeface="Calibri"/>
            </a:endParaRPr>
          </a:p>
          <a:p>
            <a:pPr marL="8509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Objetos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contaminados.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275035" y="4376131"/>
            <a:ext cx="2481580" cy="1645285"/>
            <a:chOff x="6275035" y="4376131"/>
            <a:chExt cx="2481580" cy="1645285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75035" y="4376131"/>
              <a:ext cx="2481504" cy="164482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45173" y="4437087"/>
              <a:ext cx="2331212" cy="151218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6353047" y="5980582"/>
            <a:ext cx="16433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Calibri"/>
                <a:cs typeface="Calibri"/>
              </a:rPr>
              <a:t>Bordetella pertussis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655699" y="1410454"/>
            <a:ext cx="2241550" cy="2894965"/>
            <a:chOff x="6655699" y="1410454"/>
            <a:chExt cx="2241550" cy="2894965"/>
          </a:xfrm>
        </p:grpSpPr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55699" y="1410454"/>
              <a:ext cx="2241019" cy="289446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32269" y="1484756"/>
              <a:ext cx="2088260" cy="2736342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005457" y="1604419"/>
            <a:ext cx="1410326" cy="1248508"/>
          </a:xfrm>
          <a:prstGeom prst="rect">
            <a:avLst/>
          </a:prstGeom>
        </p:spPr>
      </p:pic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6051" y="25"/>
            <a:ext cx="8728075" cy="1348740"/>
            <a:chOff x="416051" y="25"/>
            <a:chExt cx="8728075" cy="1348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051" y="368808"/>
              <a:ext cx="1179576" cy="9799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0579" y="432815"/>
              <a:ext cx="2343912" cy="9128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7084" y="432815"/>
              <a:ext cx="2836164" cy="9128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18887" y="432815"/>
              <a:ext cx="1530096" cy="9128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4143" y="368808"/>
              <a:ext cx="1123188" cy="9799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2284" y="432815"/>
              <a:ext cx="2545080" cy="91287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D</a:t>
            </a:r>
            <a:r>
              <a:rPr dirty="0"/>
              <a:t>oenças</a:t>
            </a:r>
            <a:r>
              <a:rPr spc="15" dirty="0"/>
              <a:t> </a:t>
            </a:r>
            <a:r>
              <a:rPr dirty="0"/>
              <a:t>causadas</a:t>
            </a:r>
            <a:r>
              <a:rPr spc="35" dirty="0"/>
              <a:t> </a:t>
            </a:r>
            <a:r>
              <a:rPr dirty="0"/>
              <a:t>por</a:t>
            </a:r>
            <a:r>
              <a:rPr spc="55" dirty="0"/>
              <a:t> </a:t>
            </a:r>
            <a:r>
              <a:rPr sz="4800" spc="-10" dirty="0"/>
              <a:t>b</a:t>
            </a:r>
            <a:r>
              <a:rPr spc="-10" dirty="0"/>
              <a:t>actérias</a:t>
            </a:r>
            <a:endParaRPr sz="4800"/>
          </a:p>
        </p:txBody>
      </p:sp>
      <p:sp>
        <p:nvSpPr>
          <p:cNvPr id="10" name="object 10"/>
          <p:cNvSpPr txBox="1"/>
          <p:nvPr/>
        </p:nvSpPr>
        <p:spPr>
          <a:xfrm>
            <a:off x="7438390" y="5587"/>
            <a:ext cx="1592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Reino</a:t>
            </a:r>
            <a:r>
              <a:rPr sz="1400" i="1" spc="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dos</a:t>
            </a:r>
            <a:r>
              <a:rPr sz="1400" i="1" spc="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Moneras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49667" y="116586"/>
            <a:ext cx="1346961" cy="94094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78865" y="1558874"/>
            <a:ext cx="38036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i="1" dirty="0">
                <a:latin typeface="Calibri"/>
                <a:cs typeface="Calibri"/>
              </a:rPr>
              <a:t>DISENTERIA </a:t>
            </a:r>
            <a:r>
              <a:rPr sz="3200" i="1" spc="-10" dirty="0">
                <a:latin typeface="Calibri"/>
                <a:cs typeface="Calibri"/>
              </a:rPr>
              <a:t>BACILAR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25244" y="4239767"/>
            <a:ext cx="5413375" cy="974090"/>
            <a:chOff x="1325244" y="4239767"/>
            <a:chExt cx="5413375" cy="974090"/>
          </a:xfrm>
        </p:grpSpPr>
        <p:sp>
          <p:nvSpPr>
            <p:cNvPr id="14" name="object 14"/>
            <p:cNvSpPr/>
            <p:nvPr/>
          </p:nvSpPr>
          <p:spPr>
            <a:xfrm>
              <a:off x="1331594" y="4293107"/>
              <a:ext cx="5400675" cy="457200"/>
            </a:xfrm>
            <a:custGeom>
              <a:avLst/>
              <a:gdLst/>
              <a:ahLst/>
              <a:cxnLst/>
              <a:rect l="l" t="t" r="r" b="b"/>
              <a:pathLst>
                <a:path w="5400675" h="457200">
                  <a:moveTo>
                    <a:pt x="5400548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400548" y="457200"/>
                  </a:lnTo>
                  <a:lnTo>
                    <a:pt x="540054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25244" y="4731257"/>
              <a:ext cx="5413375" cy="38100"/>
            </a:xfrm>
            <a:custGeom>
              <a:avLst/>
              <a:gdLst/>
              <a:ahLst/>
              <a:cxnLst/>
              <a:rect l="l" t="t" r="r" b="b"/>
              <a:pathLst>
                <a:path w="5413375" h="38100">
                  <a:moveTo>
                    <a:pt x="0" y="38100"/>
                  </a:moveTo>
                  <a:lnTo>
                    <a:pt x="5413375" y="38100"/>
                  </a:lnTo>
                  <a:lnTo>
                    <a:pt x="5413375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25244" y="4286757"/>
              <a:ext cx="5413375" cy="927100"/>
            </a:xfrm>
            <a:custGeom>
              <a:avLst/>
              <a:gdLst/>
              <a:ahLst/>
              <a:cxnLst/>
              <a:rect l="l" t="t" r="r" b="b"/>
              <a:pathLst>
                <a:path w="5413375" h="927100">
                  <a:moveTo>
                    <a:pt x="6350" y="0"/>
                  </a:moveTo>
                  <a:lnTo>
                    <a:pt x="6350" y="927100"/>
                  </a:lnTo>
                </a:path>
                <a:path w="5413375" h="927100">
                  <a:moveTo>
                    <a:pt x="5407025" y="0"/>
                  </a:moveTo>
                  <a:lnTo>
                    <a:pt x="5407025" y="927100"/>
                  </a:lnTo>
                </a:path>
                <a:path w="5413375" h="927100">
                  <a:moveTo>
                    <a:pt x="0" y="6350"/>
                  </a:moveTo>
                  <a:lnTo>
                    <a:pt x="5413375" y="6350"/>
                  </a:lnTo>
                </a:path>
                <a:path w="5413375" h="927100">
                  <a:moveTo>
                    <a:pt x="0" y="920750"/>
                  </a:moveTo>
                  <a:lnTo>
                    <a:pt x="5413375" y="9207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24327" y="4239767"/>
              <a:ext cx="2840736" cy="49987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337944" y="4307281"/>
            <a:ext cx="53879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Principais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sintomas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37944" y="4769358"/>
            <a:ext cx="5387975" cy="431800"/>
          </a:xfrm>
          <a:prstGeom prst="rect">
            <a:avLst/>
          </a:prstGeom>
          <a:solidFill>
            <a:srgbClr val="DEE7D1"/>
          </a:solidFill>
        </p:spPr>
        <p:txBody>
          <a:bodyPr vert="horz" wrap="square" lIns="0" tIns="762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60"/>
              </a:spcBef>
            </a:pPr>
            <a:r>
              <a:rPr sz="2400" dirty="0">
                <a:latin typeface="Calibri"/>
                <a:cs typeface="Calibri"/>
              </a:rPr>
              <a:t>Diarréia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sangue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pus.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Vômito.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Febre.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485515" y="5391911"/>
            <a:ext cx="5269865" cy="974090"/>
            <a:chOff x="3485515" y="5391911"/>
            <a:chExt cx="5269865" cy="974090"/>
          </a:xfrm>
        </p:grpSpPr>
        <p:sp>
          <p:nvSpPr>
            <p:cNvPr id="21" name="object 21"/>
            <p:cNvSpPr/>
            <p:nvPr/>
          </p:nvSpPr>
          <p:spPr>
            <a:xfrm>
              <a:off x="3491865" y="5445226"/>
              <a:ext cx="5256530" cy="457200"/>
            </a:xfrm>
            <a:custGeom>
              <a:avLst/>
              <a:gdLst/>
              <a:ahLst/>
              <a:cxnLst/>
              <a:rect l="l" t="t" r="r" b="b"/>
              <a:pathLst>
                <a:path w="5256530" h="457200">
                  <a:moveTo>
                    <a:pt x="5256529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256529" y="457200"/>
                  </a:lnTo>
                  <a:lnTo>
                    <a:pt x="5256529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85515" y="5883376"/>
              <a:ext cx="5269865" cy="38100"/>
            </a:xfrm>
            <a:custGeom>
              <a:avLst/>
              <a:gdLst/>
              <a:ahLst/>
              <a:cxnLst/>
              <a:rect l="l" t="t" r="r" b="b"/>
              <a:pathLst>
                <a:path w="5269865" h="38100">
                  <a:moveTo>
                    <a:pt x="0" y="38100"/>
                  </a:moveTo>
                  <a:lnTo>
                    <a:pt x="5269357" y="38100"/>
                  </a:lnTo>
                  <a:lnTo>
                    <a:pt x="5269357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85515" y="5438901"/>
              <a:ext cx="5269865" cy="927100"/>
            </a:xfrm>
            <a:custGeom>
              <a:avLst/>
              <a:gdLst/>
              <a:ahLst/>
              <a:cxnLst/>
              <a:rect l="l" t="t" r="r" b="b"/>
              <a:pathLst>
                <a:path w="5269865" h="927100">
                  <a:moveTo>
                    <a:pt x="6350" y="0"/>
                  </a:moveTo>
                  <a:lnTo>
                    <a:pt x="6350" y="927074"/>
                  </a:lnTo>
                </a:path>
                <a:path w="5269865" h="927100">
                  <a:moveTo>
                    <a:pt x="5263007" y="0"/>
                  </a:moveTo>
                  <a:lnTo>
                    <a:pt x="5263007" y="927074"/>
                  </a:lnTo>
                </a:path>
                <a:path w="5269865" h="927100">
                  <a:moveTo>
                    <a:pt x="0" y="6350"/>
                  </a:moveTo>
                  <a:lnTo>
                    <a:pt x="5269357" y="6350"/>
                  </a:lnTo>
                </a:path>
                <a:path w="5269865" h="927100">
                  <a:moveTo>
                    <a:pt x="0" y="920724"/>
                  </a:moveTo>
                  <a:lnTo>
                    <a:pt x="5269357" y="92072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67528" y="5391911"/>
              <a:ext cx="1531620" cy="49987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3498215" y="5459679"/>
            <a:ext cx="5244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Contágio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98215" y="5921476"/>
            <a:ext cx="5244465" cy="431800"/>
          </a:xfrm>
          <a:prstGeom prst="rect">
            <a:avLst/>
          </a:prstGeom>
          <a:solidFill>
            <a:srgbClr val="DEE7D1"/>
          </a:solidFill>
        </p:spPr>
        <p:txBody>
          <a:bodyPr vert="horz" wrap="square" lIns="0" tIns="825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65"/>
              </a:spcBef>
            </a:pPr>
            <a:r>
              <a:rPr sz="2400" dirty="0">
                <a:latin typeface="Calibri"/>
                <a:cs typeface="Calibri"/>
              </a:rPr>
              <a:t>Alimento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água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contaminados.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265717" y="2141985"/>
            <a:ext cx="2013585" cy="1791335"/>
            <a:chOff x="1265717" y="2141985"/>
            <a:chExt cx="2013585" cy="1791335"/>
          </a:xfrm>
        </p:grpSpPr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65717" y="2141985"/>
              <a:ext cx="2013531" cy="179107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31594" y="2204846"/>
              <a:ext cx="1872233" cy="1656207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338452" y="3884422"/>
            <a:ext cx="16668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dirty="0">
                <a:latin typeface="Calibri"/>
                <a:cs typeface="Calibri"/>
              </a:rPr>
              <a:t>Shigella</a:t>
            </a:r>
            <a:r>
              <a:rPr sz="1600" i="1" spc="-6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dysenteriae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988694" y="2213601"/>
            <a:ext cx="2535555" cy="1742439"/>
            <a:chOff x="3988694" y="2213601"/>
            <a:chExt cx="2535555" cy="1742439"/>
          </a:xfrm>
        </p:grpSpPr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88694" y="2213601"/>
              <a:ext cx="2535162" cy="174232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67936" y="2276856"/>
              <a:ext cx="2376297" cy="1607439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921282" y="2574544"/>
            <a:ext cx="2105732" cy="2618685"/>
          </a:xfrm>
          <a:prstGeom prst="rect">
            <a:avLst/>
          </a:prstGeom>
        </p:spPr>
      </p:pic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6723" y="5160852"/>
            <a:ext cx="2232262" cy="15919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643255" cy="6858000"/>
          </a:xfrm>
          <a:custGeom>
            <a:avLst/>
            <a:gdLst/>
            <a:ahLst/>
            <a:cxnLst/>
            <a:rect l="l" t="t" r="r" b="b"/>
            <a:pathLst>
              <a:path w="643255" h="6858000">
                <a:moveTo>
                  <a:pt x="642912" y="0"/>
                </a:moveTo>
                <a:lnTo>
                  <a:pt x="0" y="0"/>
                </a:lnTo>
                <a:lnTo>
                  <a:pt x="0" y="6858000"/>
                </a:lnTo>
                <a:lnTo>
                  <a:pt x="642912" y="6858000"/>
                </a:lnTo>
                <a:lnTo>
                  <a:pt x="642912" y="0"/>
                </a:lnTo>
                <a:close/>
              </a:path>
            </a:pathLst>
          </a:custGeom>
          <a:solidFill>
            <a:srgbClr val="50B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114" y="497104"/>
            <a:ext cx="7761002" cy="27564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16051" y="25"/>
            <a:ext cx="8728075" cy="1348740"/>
            <a:chOff x="416051" y="25"/>
            <a:chExt cx="8728075" cy="1348740"/>
          </a:xfrm>
        </p:grpSpPr>
        <p:sp>
          <p:nvSpPr>
            <p:cNvPr id="6" name="object 6"/>
            <p:cNvSpPr/>
            <p:nvPr/>
          </p:nvSpPr>
          <p:spPr>
            <a:xfrm>
              <a:off x="714349" y="25"/>
              <a:ext cx="8429625" cy="285750"/>
            </a:xfrm>
            <a:custGeom>
              <a:avLst/>
              <a:gdLst/>
              <a:ahLst/>
              <a:cxnLst/>
              <a:rect l="l" t="t" r="r" b="b"/>
              <a:pathLst>
                <a:path w="8429625" h="285750">
                  <a:moveTo>
                    <a:pt x="8429625" y="0"/>
                  </a:moveTo>
                  <a:lnTo>
                    <a:pt x="0" y="0"/>
                  </a:lnTo>
                  <a:lnTo>
                    <a:pt x="0" y="285724"/>
                  </a:lnTo>
                  <a:lnTo>
                    <a:pt x="8429625" y="285724"/>
                  </a:lnTo>
                  <a:lnTo>
                    <a:pt x="84296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051" y="368808"/>
              <a:ext cx="1179576" cy="9799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0579" y="432815"/>
              <a:ext cx="2343912" cy="9128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7084" y="432815"/>
              <a:ext cx="2836164" cy="9128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18887" y="432815"/>
              <a:ext cx="1530096" cy="9128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24143" y="368808"/>
              <a:ext cx="1123188" cy="9799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82284" y="432815"/>
              <a:ext cx="2545080" cy="912876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D</a:t>
            </a:r>
            <a:r>
              <a:rPr dirty="0"/>
              <a:t>oenças</a:t>
            </a:r>
            <a:r>
              <a:rPr spc="15" dirty="0"/>
              <a:t> </a:t>
            </a:r>
            <a:r>
              <a:rPr dirty="0"/>
              <a:t>causadas</a:t>
            </a:r>
            <a:r>
              <a:rPr spc="35" dirty="0"/>
              <a:t> </a:t>
            </a:r>
            <a:r>
              <a:rPr dirty="0"/>
              <a:t>por</a:t>
            </a:r>
            <a:r>
              <a:rPr spc="55" dirty="0"/>
              <a:t> </a:t>
            </a:r>
            <a:r>
              <a:rPr sz="4800" spc="-10" dirty="0"/>
              <a:t>b</a:t>
            </a:r>
            <a:r>
              <a:rPr spc="-10" dirty="0"/>
              <a:t>actérias</a:t>
            </a:r>
            <a:endParaRPr sz="4800"/>
          </a:p>
        </p:txBody>
      </p:sp>
      <p:sp>
        <p:nvSpPr>
          <p:cNvPr id="14" name="object 14"/>
          <p:cNvSpPr txBox="1"/>
          <p:nvPr/>
        </p:nvSpPr>
        <p:spPr>
          <a:xfrm>
            <a:off x="7438390" y="5587"/>
            <a:ext cx="1592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Reino</a:t>
            </a:r>
            <a:r>
              <a:rPr sz="1400" i="1" spc="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dos</a:t>
            </a:r>
            <a:r>
              <a:rPr sz="1400" i="1" spc="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Moneras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49667" y="116586"/>
            <a:ext cx="1346961" cy="94094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78865" y="1558874"/>
            <a:ext cx="27679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i="1" spc="-10" dirty="0">
                <a:latin typeface="Calibri"/>
                <a:cs typeface="Calibri"/>
              </a:rPr>
              <a:t>LEPTOSPIROSE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109268" y="2295144"/>
            <a:ext cx="7790180" cy="1340485"/>
            <a:chOff x="1109268" y="2295144"/>
            <a:chExt cx="7790180" cy="1340485"/>
          </a:xfrm>
        </p:grpSpPr>
        <p:sp>
          <p:nvSpPr>
            <p:cNvPr id="18" name="object 18"/>
            <p:cNvSpPr/>
            <p:nvPr/>
          </p:nvSpPr>
          <p:spPr>
            <a:xfrm>
              <a:off x="1115618" y="2348865"/>
              <a:ext cx="7776845" cy="457200"/>
            </a:xfrm>
            <a:custGeom>
              <a:avLst/>
              <a:gdLst/>
              <a:ahLst/>
              <a:cxnLst/>
              <a:rect l="l" t="t" r="r" b="b"/>
              <a:pathLst>
                <a:path w="7776845" h="457200">
                  <a:moveTo>
                    <a:pt x="7776844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7776844" y="457200"/>
                  </a:lnTo>
                  <a:lnTo>
                    <a:pt x="777684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15618" y="2806065"/>
              <a:ext cx="7776845" cy="822960"/>
            </a:xfrm>
            <a:custGeom>
              <a:avLst/>
              <a:gdLst/>
              <a:ahLst/>
              <a:cxnLst/>
              <a:rect l="l" t="t" r="r" b="b"/>
              <a:pathLst>
                <a:path w="7776845" h="822960">
                  <a:moveTo>
                    <a:pt x="7776844" y="0"/>
                  </a:moveTo>
                  <a:lnTo>
                    <a:pt x="0" y="0"/>
                  </a:lnTo>
                  <a:lnTo>
                    <a:pt x="0" y="822960"/>
                  </a:lnTo>
                  <a:lnTo>
                    <a:pt x="7776844" y="822960"/>
                  </a:lnTo>
                  <a:lnTo>
                    <a:pt x="7776844" y="0"/>
                  </a:lnTo>
                  <a:close/>
                </a:path>
              </a:pathLst>
            </a:custGeom>
            <a:solidFill>
              <a:srgbClr val="DEE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09268" y="2787015"/>
              <a:ext cx="7790180" cy="38100"/>
            </a:xfrm>
            <a:custGeom>
              <a:avLst/>
              <a:gdLst/>
              <a:ahLst/>
              <a:cxnLst/>
              <a:rect l="l" t="t" r="r" b="b"/>
              <a:pathLst>
                <a:path w="7790180" h="38100">
                  <a:moveTo>
                    <a:pt x="0" y="38100"/>
                  </a:moveTo>
                  <a:lnTo>
                    <a:pt x="7789621" y="38100"/>
                  </a:lnTo>
                  <a:lnTo>
                    <a:pt x="7789621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09268" y="2342515"/>
              <a:ext cx="7790180" cy="1292860"/>
            </a:xfrm>
            <a:custGeom>
              <a:avLst/>
              <a:gdLst/>
              <a:ahLst/>
              <a:cxnLst/>
              <a:rect l="l" t="t" r="r" b="b"/>
              <a:pathLst>
                <a:path w="7790180" h="1292860">
                  <a:moveTo>
                    <a:pt x="6350" y="0"/>
                  </a:moveTo>
                  <a:lnTo>
                    <a:pt x="6350" y="1292860"/>
                  </a:lnTo>
                </a:path>
                <a:path w="7790180" h="1292860">
                  <a:moveTo>
                    <a:pt x="7783271" y="0"/>
                  </a:moveTo>
                  <a:lnTo>
                    <a:pt x="7783271" y="1292860"/>
                  </a:lnTo>
                </a:path>
                <a:path w="7790180" h="1292860">
                  <a:moveTo>
                    <a:pt x="0" y="6350"/>
                  </a:moveTo>
                  <a:lnTo>
                    <a:pt x="7789621" y="6350"/>
                  </a:lnTo>
                </a:path>
                <a:path w="7790180" h="1292860">
                  <a:moveTo>
                    <a:pt x="0" y="1286510"/>
                  </a:moveTo>
                  <a:lnTo>
                    <a:pt x="7789621" y="128651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96640" y="2295144"/>
              <a:ext cx="2840736" cy="49987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7749540" y="2820161"/>
            <a:ext cx="1066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Icterícia.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21968" y="2270760"/>
            <a:ext cx="7764780" cy="130683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665730">
              <a:lnSpc>
                <a:spcPct val="100000"/>
              </a:lnSpc>
              <a:spcBef>
                <a:spcPts val="819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Principais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sintomas</a:t>
            </a:r>
            <a:endParaRPr sz="2400">
              <a:latin typeface="Calibri"/>
              <a:cs typeface="Calibri"/>
            </a:endParaRPr>
          </a:p>
          <a:p>
            <a:pPr marL="85090" marR="1423670">
              <a:lnSpc>
                <a:spcPct val="100000"/>
              </a:lnSpc>
              <a:spcBef>
                <a:spcPts val="725"/>
              </a:spcBef>
              <a:tabLst>
                <a:tab pos="1159510" algn="l"/>
                <a:tab pos="2165350" algn="l"/>
                <a:tab pos="3836035" algn="l"/>
                <a:tab pos="4854575" algn="l"/>
              </a:tabLst>
            </a:pPr>
            <a:r>
              <a:rPr sz="2400" spc="-10" dirty="0">
                <a:latin typeface="Calibri"/>
                <a:cs typeface="Calibri"/>
              </a:rPr>
              <a:t>Febre.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Olhos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vermelhos.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Dores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musculares. </a:t>
            </a:r>
            <a:r>
              <a:rPr sz="2400" dirty="0">
                <a:latin typeface="Calibri"/>
                <a:cs typeface="Calibri"/>
              </a:rPr>
              <a:t>Problemas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fígado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rins.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703317" y="3758184"/>
            <a:ext cx="4202430" cy="1345565"/>
            <a:chOff x="4703317" y="3758184"/>
            <a:chExt cx="4202430" cy="1345565"/>
          </a:xfrm>
        </p:grpSpPr>
        <p:sp>
          <p:nvSpPr>
            <p:cNvPr id="26" name="object 26"/>
            <p:cNvSpPr/>
            <p:nvPr/>
          </p:nvSpPr>
          <p:spPr>
            <a:xfrm>
              <a:off x="4716017" y="3810762"/>
              <a:ext cx="4177029" cy="457200"/>
            </a:xfrm>
            <a:custGeom>
              <a:avLst/>
              <a:gdLst/>
              <a:ahLst/>
              <a:cxnLst/>
              <a:rect l="l" t="t" r="r" b="b"/>
              <a:pathLst>
                <a:path w="4177029" h="457200">
                  <a:moveTo>
                    <a:pt x="417652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176522" y="457200"/>
                  </a:lnTo>
                  <a:lnTo>
                    <a:pt x="417652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09667" y="4248912"/>
              <a:ext cx="4189729" cy="38100"/>
            </a:xfrm>
            <a:custGeom>
              <a:avLst/>
              <a:gdLst/>
              <a:ahLst/>
              <a:cxnLst/>
              <a:rect l="l" t="t" r="r" b="b"/>
              <a:pathLst>
                <a:path w="4189729" h="38100">
                  <a:moveTo>
                    <a:pt x="0" y="38100"/>
                  </a:moveTo>
                  <a:lnTo>
                    <a:pt x="4189222" y="38100"/>
                  </a:lnTo>
                  <a:lnTo>
                    <a:pt x="4189222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09667" y="3804412"/>
              <a:ext cx="4189729" cy="1292860"/>
            </a:xfrm>
            <a:custGeom>
              <a:avLst/>
              <a:gdLst/>
              <a:ahLst/>
              <a:cxnLst/>
              <a:rect l="l" t="t" r="r" b="b"/>
              <a:pathLst>
                <a:path w="4189729" h="1292860">
                  <a:moveTo>
                    <a:pt x="6350" y="0"/>
                  </a:moveTo>
                  <a:lnTo>
                    <a:pt x="6350" y="1292860"/>
                  </a:lnTo>
                </a:path>
                <a:path w="4189729" h="1292860">
                  <a:moveTo>
                    <a:pt x="4182872" y="0"/>
                  </a:moveTo>
                  <a:lnTo>
                    <a:pt x="4182872" y="1292860"/>
                  </a:lnTo>
                </a:path>
                <a:path w="4189729" h="1292860">
                  <a:moveTo>
                    <a:pt x="0" y="6350"/>
                  </a:moveTo>
                  <a:lnTo>
                    <a:pt x="4189222" y="6350"/>
                  </a:lnTo>
                </a:path>
                <a:path w="4189729" h="1292860">
                  <a:moveTo>
                    <a:pt x="0" y="1286510"/>
                  </a:moveTo>
                  <a:lnTo>
                    <a:pt x="4189222" y="128651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51803" y="3758184"/>
              <a:ext cx="1531620" cy="499871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4722367" y="3824985"/>
            <a:ext cx="41643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Contágio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22367" y="4287011"/>
            <a:ext cx="4164329" cy="797560"/>
          </a:xfrm>
          <a:prstGeom prst="rect">
            <a:avLst/>
          </a:prstGeom>
          <a:solidFill>
            <a:srgbClr val="DEE7D1"/>
          </a:solidFill>
        </p:spPr>
        <p:txBody>
          <a:bodyPr vert="horz" wrap="square" lIns="0" tIns="7620" rIns="0" bIns="0" rtlCol="0">
            <a:spAutoFit/>
          </a:bodyPr>
          <a:lstStyle/>
          <a:p>
            <a:pPr marL="85725" marR="76835">
              <a:lnSpc>
                <a:spcPct val="100000"/>
              </a:lnSpc>
              <a:spcBef>
                <a:spcPts val="60"/>
              </a:spcBef>
              <a:tabLst>
                <a:tab pos="856615" algn="l"/>
                <a:tab pos="2306320" algn="l"/>
                <a:tab pos="2978785" algn="l"/>
                <a:tab pos="3766820" algn="l"/>
              </a:tabLst>
            </a:pPr>
            <a:r>
              <a:rPr sz="2400" spc="-20" dirty="0">
                <a:latin typeface="Calibri"/>
                <a:cs typeface="Calibri"/>
              </a:rPr>
              <a:t>Água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contamina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com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urina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animais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(ratos).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42959" y="3761985"/>
            <a:ext cx="3926204" cy="2628265"/>
            <a:chOff x="742959" y="3761985"/>
            <a:chExt cx="3926204" cy="2628265"/>
          </a:xfrm>
        </p:grpSpPr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2959" y="3761985"/>
              <a:ext cx="3926191" cy="262776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7582" y="3833837"/>
              <a:ext cx="3748532" cy="2475484"/>
            </a:xfrm>
            <a:prstGeom prst="rect">
              <a:avLst/>
            </a:prstGeom>
          </p:spPr>
        </p:pic>
      </p:grpSp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6051" y="25"/>
            <a:ext cx="8728075" cy="1348740"/>
            <a:chOff x="416051" y="25"/>
            <a:chExt cx="8728075" cy="1348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051" y="368808"/>
              <a:ext cx="1179576" cy="9799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0579" y="432815"/>
              <a:ext cx="2343912" cy="9128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7084" y="432815"/>
              <a:ext cx="2836164" cy="9128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18887" y="432815"/>
              <a:ext cx="1530096" cy="9128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4143" y="368808"/>
              <a:ext cx="1123188" cy="9799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2284" y="432815"/>
              <a:ext cx="2545080" cy="91287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D</a:t>
            </a:r>
            <a:r>
              <a:rPr dirty="0"/>
              <a:t>oenças</a:t>
            </a:r>
            <a:r>
              <a:rPr spc="15" dirty="0"/>
              <a:t> </a:t>
            </a:r>
            <a:r>
              <a:rPr dirty="0"/>
              <a:t>causadas</a:t>
            </a:r>
            <a:r>
              <a:rPr spc="35" dirty="0"/>
              <a:t> </a:t>
            </a:r>
            <a:r>
              <a:rPr dirty="0"/>
              <a:t>por</a:t>
            </a:r>
            <a:r>
              <a:rPr spc="55" dirty="0"/>
              <a:t> </a:t>
            </a:r>
            <a:r>
              <a:rPr sz="4800" spc="-10" dirty="0"/>
              <a:t>b</a:t>
            </a:r>
            <a:r>
              <a:rPr spc="-10" dirty="0"/>
              <a:t>actérias</a:t>
            </a:r>
            <a:endParaRPr sz="4800"/>
          </a:p>
        </p:txBody>
      </p:sp>
      <p:sp>
        <p:nvSpPr>
          <p:cNvPr id="10" name="object 10"/>
          <p:cNvSpPr txBox="1"/>
          <p:nvPr/>
        </p:nvSpPr>
        <p:spPr>
          <a:xfrm>
            <a:off x="7438390" y="5587"/>
            <a:ext cx="1592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Reino</a:t>
            </a:r>
            <a:r>
              <a:rPr sz="1400" i="1" spc="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dos</a:t>
            </a:r>
            <a:r>
              <a:rPr sz="1400" i="1" spc="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Moneras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49667" y="116586"/>
            <a:ext cx="1346961" cy="94094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78865" y="1558874"/>
            <a:ext cx="23780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i="1" spc="-10" dirty="0">
                <a:latin typeface="Calibri"/>
                <a:cs typeface="Calibri"/>
              </a:rPr>
              <a:t>BOTULISMO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14882" y="5047488"/>
            <a:ext cx="4634230" cy="1346835"/>
            <a:chOff x="814882" y="5047488"/>
            <a:chExt cx="4634230" cy="1346835"/>
          </a:xfrm>
        </p:grpSpPr>
        <p:sp>
          <p:nvSpPr>
            <p:cNvPr id="14" name="object 14"/>
            <p:cNvSpPr/>
            <p:nvPr/>
          </p:nvSpPr>
          <p:spPr>
            <a:xfrm>
              <a:off x="827582" y="5101209"/>
              <a:ext cx="4608830" cy="457200"/>
            </a:xfrm>
            <a:custGeom>
              <a:avLst/>
              <a:gdLst/>
              <a:ahLst/>
              <a:cxnLst/>
              <a:rect l="l" t="t" r="r" b="b"/>
              <a:pathLst>
                <a:path w="4608830" h="457200">
                  <a:moveTo>
                    <a:pt x="4608449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608449" y="457199"/>
                  </a:lnTo>
                  <a:lnTo>
                    <a:pt x="4608449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1232" y="5539359"/>
              <a:ext cx="4621530" cy="38100"/>
            </a:xfrm>
            <a:custGeom>
              <a:avLst/>
              <a:gdLst/>
              <a:ahLst/>
              <a:cxnLst/>
              <a:rect l="l" t="t" r="r" b="b"/>
              <a:pathLst>
                <a:path w="4621530" h="38100">
                  <a:moveTo>
                    <a:pt x="0" y="38099"/>
                  </a:moveTo>
                  <a:lnTo>
                    <a:pt x="4621225" y="38099"/>
                  </a:lnTo>
                  <a:lnTo>
                    <a:pt x="4621225" y="0"/>
                  </a:lnTo>
                  <a:lnTo>
                    <a:pt x="0" y="0"/>
                  </a:lnTo>
                  <a:lnTo>
                    <a:pt x="0" y="38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1232" y="5094859"/>
              <a:ext cx="4621530" cy="1292860"/>
            </a:xfrm>
            <a:custGeom>
              <a:avLst/>
              <a:gdLst/>
              <a:ahLst/>
              <a:cxnLst/>
              <a:rect l="l" t="t" r="r" b="b"/>
              <a:pathLst>
                <a:path w="4621530" h="1292860">
                  <a:moveTo>
                    <a:pt x="6350" y="0"/>
                  </a:moveTo>
                  <a:lnTo>
                    <a:pt x="6350" y="1292821"/>
                  </a:lnTo>
                </a:path>
                <a:path w="4621530" h="1292860">
                  <a:moveTo>
                    <a:pt x="4614875" y="0"/>
                  </a:moveTo>
                  <a:lnTo>
                    <a:pt x="4614875" y="1292821"/>
                  </a:lnTo>
                </a:path>
                <a:path w="4621530" h="1292860">
                  <a:moveTo>
                    <a:pt x="0" y="6350"/>
                  </a:moveTo>
                  <a:lnTo>
                    <a:pt x="4621225" y="6350"/>
                  </a:lnTo>
                </a:path>
                <a:path w="4621530" h="1292860">
                  <a:moveTo>
                    <a:pt x="0" y="1286471"/>
                  </a:moveTo>
                  <a:lnTo>
                    <a:pt x="4621225" y="128647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25168" y="5047488"/>
              <a:ext cx="2840735" cy="49987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833932" y="5115559"/>
            <a:ext cx="4596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077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Principais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sintomas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3932" y="5577459"/>
            <a:ext cx="4596130" cy="797560"/>
          </a:xfrm>
          <a:prstGeom prst="rect">
            <a:avLst/>
          </a:prstGeom>
          <a:solidFill>
            <a:srgbClr val="DEE7D1"/>
          </a:solidFill>
        </p:spPr>
        <p:txBody>
          <a:bodyPr vert="horz" wrap="square" lIns="0" tIns="8255" rIns="0" bIns="0" rtlCol="0">
            <a:spAutoFit/>
          </a:bodyPr>
          <a:lstStyle/>
          <a:p>
            <a:pPr marL="85090" marR="75565">
              <a:lnSpc>
                <a:spcPct val="100000"/>
              </a:lnSpc>
              <a:spcBef>
                <a:spcPts val="65"/>
              </a:spcBef>
              <a:tabLst>
                <a:tab pos="883285" algn="l"/>
                <a:tab pos="1276985" algn="l"/>
                <a:tab pos="1702435" algn="l"/>
                <a:tab pos="2569210" algn="l"/>
                <a:tab pos="3543300" algn="l"/>
              </a:tabLst>
            </a:pPr>
            <a:r>
              <a:rPr sz="2400" spc="-20" dirty="0">
                <a:latin typeface="Calibri"/>
                <a:cs typeface="Calibri"/>
              </a:rPr>
              <a:t>Boca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seca.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Visão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dupla.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30" dirty="0">
                <a:latin typeface="Calibri"/>
                <a:cs typeface="Calibri"/>
              </a:rPr>
              <a:t>Vômito. </a:t>
            </a:r>
            <a:r>
              <a:rPr sz="2400" spc="-10" dirty="0">
                <a:latin typeface="Calibri"/>
                <a:cs typeface="Calibri"/>
              </a:rPr>
              <a:t>Diarréia.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Fraqueza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progressiva.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573776" y="5032247"/>
            <a:ext cx="3397250" cy="974090"/>
            <a:chOff x="5573776" y="5032247"/>
            <a:chExt cx="3397250" cy="974090"/>
          </a:xfrm>
        </p:grpSpPr>
        <p:sp>
          <p:nvSpPr>
            <p:cNvPr id="21" name="object 21"/>
            <p:cNvSpPr/>
            <p:nvPr/>
          </p:nvSpPr>
          <p:spPr>
            <a:xfrm>
              <a:off x="5580126" y="5085206"/>
              <a:ext cx="3384550" cy="457200"/>
            </a:xfrm>
            <a:custGeom>
              <a:avLst/>
              <a:gdLst/>
              <a:ahLst/>
              <a:cxnLst/>
              <a:rect l="l" t="t" r="r" b="b"/>
              <a:pathLst>
                <a:path w="3384550" h="457200">
                  <a:moveTo>
                    <a:pt x="338442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3384423" y="457200"/>
                  </a:lnTo>
                  <a:lnTo>
                    <a:pt x="338442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73776" y="5523356"/>
              <a:ext cx="3397250" cy="38100"/>
            </a:xfrm>
            <a:custGeom>
              <a:avLst/>
              <a:gdLst/>
              <a:ahLst/>
              <a:cxnLst/>
              <a:rect l="l" t="t" r="r" b="b"/>
              <a:pathLst>
                <a:path w="3397250" h="38100">
                  <a:moveTo>
                    <a:pt x="0" y="38100"/>
                  </a:moveTo>
                  <a:lnTo>
                    <a:pt x="3397123" y="38100"/>
                  </a:lnTo>
                  <a:lnTo>
                    <a:pt x="3397123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73776" y="5078856"/>
              <a:ext cx="3397250" cy="927100"/>
            </a:xfrm>
            <a:custGeom>
              <a:avLst/>
              <a:gdLst/>
              <a:ahLst/>
              <a:cxnLst/>
              <a:rect l="l" t="t" r="r" b="b"/>
              <a:pathLst>
                <a:path w="3397250" h="927100">
                  <a:moveTo>
                    <a:pt x="6350" y="0"/>
                  </a:moveTo>
                  <a:lnTo>
                    <a:pt x="6350" y="927074"/>
                  </a:lnTo>
                </a:path>
                <a:path w="3397250" h="927100">
                  <a:moveTo>
                    <a:pt x="3390773" y="0"/>
                  </a:moveTo>
                  <a:lnTo>
                    <a:pt x="3390773" y="927074"/>
                  </a:lnTo>
                </a:path>
                <a:path w="3397250" h="927100">
                  <a:moveTo>
                    <a:pt x="0" y="6350"/>
                  </a:moveTo>
                  <a:lnTo>
                    <a:pt x="3397123" y="6350"/>
                  </a:lnTo>
                </a:path>
                <a:path w="3397250" h="927100">
                  <a:moveTo>
                    <a:pt x="0" y="920724"/>
                  </a:moveTo>
                  <a:lnTo>
                    <a:pt x="3397123" y="92072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19672" y="5032247"/>
              <a:ext cx="1531620" cy="49987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586476" y="5099684"/>
            <a:ext cx="3371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Contágio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86476" y="5561457"/>
            <a:ext cx="3371850" cy="431800"/>
          </a:xfrm>
          <a:prstGeom prst="rect">
            <a:avLst/>
          </a:prstGeom>
          <a:solidFill>
            <a:srgbClr val="DEE7D1"/>
          </a:solidFill>
        </p:spPr>
        <p:txBody>
          <a:bodyPr vert="horz" wrap="square" lIns="0" tIns="825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5"/>
              </a:spcBef>
            </a:pPr>
            <a:r>
              <a:rPr sz="2400" dirty="0">
                <a:latin typeface="Calibri"/>
                <a:cs typeface="Calibri"/>
              </a:rPr>
              <a:t>Alimentos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contaminados.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76035" y="3812540"/>
            <a:ext cx="18453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Calibri"/>
                <a:cs typeface="Calibri"/>
              </a:rPr>
              <a:t>Clostridium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botulinum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56094" y="2204973"/>
            <a:ext cx="4837430" cy="2895600"/>
            <a:chOff x="756094" y="2204973"/>
            <a:chExt cx="4837430" cy="2895600"/>
          </a:xfrm>
        </p:grpSpPr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6094" y="2204973"/>
              <a:ext cx="2857499" cy="28956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0920" y="2624327"/>
              <a:ext cx="2042160" cy="204063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35883" y="2708909"/>
              <a:ext cx="1872234" cy="187223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5855596" y="1561334"/>
            <a:ext cx="3050540" cy="2305050"/>
            <a:chOff x="5855596" y="1561334"/>
            <a:chExt cx="3050540" cy="2305050"/>
          </a:xfrm>
        </p:grpSpPr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55596" y="1561334"/>
              <a:ext cx="3050271" cy="23046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40170" y="1628775"/>
              <a:ext cx="2880359" cy="2160270"/>
            </a:xfrm>
            <a:prstGeom prst="rect">
              <a:avLst/>
            </a:prstGeom>
          </p:spPr>
        </p:pic>
      </p:grpSp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368808"/>
            <a:ext cx="4924044" cy="9799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O</a:t>
            </a:r>
            <a:r>
              <a:rPr sz="4800" spc="-65" dirty="0"/>
              <a:t> </a:t>
            </a:r>
            <a:r>
              <a:rPr sz="4800" dirty="0"/>
              <a:t>Reino</a:t>
            </a:r>
            <a:r>
              <a:rPr sz="4800" spc="-60" dirty="0"/>
              <a:t> </a:t>
            </a:r>
            <a:r>
              <a:rPr sz="4800" spc="-10" dirty="0"/>
              <a:t>Monera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7438390" y="5587"/>
            <a:ext cx="1592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Reino</a:t>
            </a:r>
            <a:r>
              <a:rPr sz="1400" i="1" spc="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dos</a:t>
            </a:r>
            <a:r>
              <a:rPr sz="1400" i="1" spc="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Moneras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8865" y="1510703"/>
            <a:ext cx="3682365" cy="119634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Seres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microscópicos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Unicelulares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8865" y="2778632"/>
            <a:ext cx="24485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Procariontes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8865" y="3848036"/>
            <a:ext cx="3183890" cy="208407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00"/>
              </a:spcBef>
              <a:buFont typeface="Arial MT"/>
              <a:buChar char="•"/>
              <a:tabLst>
                <a:tab pos="355600" algn="l"/>
                <a:tab pos="469900" algn="l"/>
              </a:tabLst>
            </a:pPr>
            <a:r>
              <a:rPr sz="3200" spc="-10" dirty="0">
                <a:latin typeface="Calibri"/>
                <a:cs typeface="Calibri"/>
              </a:rPr>
              <a:t>Importância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Organismos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70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Ambiente</a:t>
            </a:r>
            <a:endParaRPr sz="2800">
              <a:latin typeface="Calibri"/>
              <a:cs typeface="Calibri"/>
            </a:endParaRPr>
          </a:p>
          <a:p>
            <a:pPr marL="1154430" lvl="2" indent="-227329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1154430" algn="l"/>
              </a:tabLst>
            </a:pPr>
            <a:r>
              <a:rPr sz="2400" spc="-10" dirty="0">
                <a:latin typeface="Calibri"/>
                <a:cs typeface="Calibri"/>
              </a:rPr>
              <a:t>Decompositores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9667" y="116586"/>
            <a:ext cx="1346961" cy="940943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861559" y="1738820"/>
            <a:ext cx="2414270" cy="600075"/>
            <a:chOff x="4861559" y="1738820"/>
            <a:chExt cx="2414270" cy="600075"/>
          </a:xfrm>
        </p:grpSpPr>
        <p:sp>
          <p:nvSpPr>
            <p:cNvPr id="10" name="object 10"/>
            <p:cNvSpPr/>
            <p:nvPr/>
          </p:nvSpPr>
          <p:spPr>
            <a:xfrm>
              <a:off x="4932425" y="1753107"/>
              <a:ext cx="2278380" cy="571500"/>
            </a:xfrm>
            <a:custGeom>
              <a:avLst/>
              <a:gdLst/>
              <a:ahLst/>
              <a:cxnLst/>
              <a:rect l="l" t="t" r="r" b="b"/>
              <a:pathLst>
                <a:path w="2278379" h="571500">
                  <a:moveTo>
                    <a:pt x="2182876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9" y="513314"/>
                  </a:lnTo>
                  <a:lnTo>
                    <a:pt x="27908" y="543591"/>
                  </a:lnTo>
                  <a:lnTo>
                    <a:pt x="58185" y="564010"/>
                  </a:lnTo>
                  <a:lnTo>
                    <a:pt x="95250" y="571500"/>
                  </a:lnTo>
                  <a:lnTo>
                    <a:pt x="2182876" y="571500"/>
                  </a:lnTo>
                  <a:lnTo>
                    <a:pt x="2219940" y="564010"/>
                  </a:lnTo>
                  <a:lnTo>
                    <a:pt x="2250217" y="543591"/>
                  </a:lnTo>
                  <a:lnTo>
                    <a:pt x="2270636" y="513314"/>
                  </a:lnTo>
                  <a:lnTo>
                    <a:pt x="2278126" y="476250"/>
                  </a:lnTo>
                  <a:lnTo>
                    <a:pt x="2278126" y="95250"/>
                  </a:lnTo>
                  <a:lnTo>
                    <a:pt x="2270636" y="58185"/>
                  </a:lnTo>
                  <a:lnTo>
                    <a:pt x="2250217" y="27908"/>
                  </a:lnTo>
                  <a:lnTo>
                    <a:pt x="2219940" y="7489"/>
                  </a:lnTo>
                  <a:lnTo>
                    <a:pt x="2182876" y="0"/>
                  </a:lnTo>
                  <a:close/>
                </a:path>
              </a:pathLst>
            </a:custGeom>
            <a:solidFill>
              <a:srgbClr val="99FF99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32425" y="1753107"/>
              <a:ext cx="2278380" cy="571500"/>
            </a:xfrm>
            <a:custGeom>
              <a:avLst/>
              <a:gdLst/>
              <a:ahLst/>
              <a:cxnLst/>
              <a:rect l="l" t="t" r="r" b="b"/>
              <a:pathLst>
                <a:path w="2278379" h="571500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2182876" y="0"/>
                  </a:lnTo>
                  <a:lnTo>
                    <a:pt x="2219940" y="7489"/>
                  </a:lnTo>
                  <a:lnTo>
                    <a:pt x="2250217" y="27908"/>
                  </a:lnTo>
                  <a:lnTo>
                    <a:pt x="2270636" y="58185"/>
                  </a:lnTo>
                  <a:lnTo>
                    <a:pt x="2278126" y="95250"/>
                  </a:lnTo>
                  <a:lnTo>
                    <a:pt x="2278126" y="476250"/>
                  </a:lnTo>
                  <a:lnTo>
                    <a:pt x="2270636" y="513314"/>
                  </a:lnTo>
                  <a:lnTo>
                    <a:pt x="2250217" y="543591"/>
                  </a:lnTo>
                  <a:lnTo>
                    <a:pt x="2219940" y="564010"/>
                  </a:lnTo>
                  <a:lnTo>
                    <a:pt x="2182876" y="571500"/>
                  </a:lnTo>
                  <a:lnTo>
                    <a:pt x="95250" y="571500"/>
                  </a:lnTo>
                  <a:lnTo>
                    <a:pt x="58185" y="564010"/>
                  </a:lnTo>
                  <a:lnTo>
                    <a:pt x="27908" y="543591"/>
                  </a:lnTo>
                  <a:lnTo>
                    <a:pt x="7489" y="51331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285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1559" y="1757171"/>
              <a:ext cx="2414016" cy="49987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039995" y="1823973"/>
            <a:ext cx="2030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REINO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MONERA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949440" y="2889694"/>
            <a:ext cx="1767839" cy="600075"/>
            <a:chOff x="6949440" y="2889694"/>
            <a:chExt cx="1767839" cy="600075"/>
          </a:xfrm>
        </p:grpSpPr>
        <p:sp>
          <p:nvSpPr>
            <p:cNvPr id="15" name="object 15"/>
            <p:cNvSpPr/>
            <p:nvPr/>
          </p:nvSpPr>
          <p:spPr>
            <a:xfrm>
              <a:off x="7020052" y="2903982"/>
              <a:ext cx="1646555" cy="571500"/>
            </a:xfrm>
            <a:custGeom>
              <a:avLst/>
              <a:gdLst/>
              <a:ahLst/>
              <a:cxnLst/>
              <a:rect l="l" t="t" r="r" b="b"/>
              <a:pathLst>
                <a:path w="1646554" h="571500">
                  <a:moveTo>
                    <a:pt x="1550924" y="0"/>
                  </a:moveTo>
                  <a:lnTo>
                    <a:pt x="95250" y="0"/>
                  </a:lnTo>
                  <a:lnTo>
                    <a:pt x="58132" y="7489"/>
                  </a:lnTo>
                  <a:lnTo>
                    <a:pt x="27860" y="27908"/>
                  </a:lnTo>
                  <a:lnTo>
                    <a:pt x="7471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71" y="513314"/>
                  </a:lnTo>
                  <a:lnTo>
                    <a:pt x="27860" y="543591"/>
                  </a:lnTo>
                  <a:lnTo>
                    <a:pt x="58132" y="564010"/>
                  </a:lnTo>
                  <a:lnTo>
                    <a:pt x="95250" y="571500"/>
                  </a:lnTo>
                  <a:lnTo>
                    <a:pt x="1550924" y="571500"/>
                  </a:lnTo>
                  <a:lnTo>
                    <a:pt x="1587988" y="564010"/>
                  </a:lnTo>
                  <a:lnTo>
                    <a:pt x="1618265" y="543591"/>
                  </a:lnTo>
                  <a:lnTo>
                    <a:pt x="1638684" y="513314"/>
                  </a:lnTo>
                  <a:lnTo>
                    <a:pt x="1646174" y="476250"/>
                  </a:lnTo>
                  <a:lnTo>
                    <a:pt x="1646174" y="95250"/>
                  </a:lnTo>
                  <a:lnTo>
                    <a:pt x="1638684" y="58185"/>
                  </a:lnTo>
                  <a:lnTo>
                    <a:pt x="1618265" y="27908"/>
                  </a:lnTo>
                  <a:lnTo>
                    <a:pt x="1587988" y="7489"/>
                  </a:lnTo>
                  <a:lnTo>
                    <a:pt x="1550924" y="0"/>
                  </a:lnTo>
                  <a:close/>
                </a:path>
              </a:pathLst>
            </a:custGeom>
            <a:solidFill>
              <a:srgbClr val="CCFFCC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20052" y="2903982"/>
              <a:ext cx="1646555" cy="571500"/>
            </a:xfrm>
            <a:custGeom>
              <a:avLst/>
              <a:gdLst/>
              <a:ahLst/>
              <a:cxnLst/>
              <a:rect l="l" t="t" r="r" b="b"/>
              <a:pathLst>
                <a:path w="1646554" h="571500">
                  <a:moveTo>
                    <a:pt x="0" y="95250"/>
                  </a:moveTo>
                  <a:lnTo>
                    <a:pt x="7471" y="58185"/>
                  </a:lnTo>
                  <a:lnTo>
                    <a:pt x="27860" y="27908"/>
                  </a:lnTo>
                  <a:lnTo>
                    <a:pt x="58132" y="7489"/>
                  </a:lnTo>
                  <a:lnTo>
                    <a:pt x="95250" y="0"/>
                  </a:lnTo>
                  <a:lnTo>
                    <a:pt x="1550924" y="0"/>
                  </a:lnTo>
                  <a:lnTo>
                    <a:pt x="1587988" y="7489"/>
                  </a:lnTo>
                  <a:lnTo>
                    <a:pt x="1618265" y="27908"/>
                  </a:lnTo>
                  <a:lnTo>
                    <a:pt x="1638684" y="58185"/>
                  </a:lnTo>
                  <a:lnTo>
                    <a:pt x="1646174" y="95250"/>
                  </a:lnTo>
                  <a:lnTo>
                    <a:pt x="1646174" y="476250"/>
                  </a:lnTo>
                  <a:lnTo>
                    <a:pt x="1638684" y="513314"/>
                  </a:lnTo>
                  <a:lnTo>
                    <a:pt x="1618265" y="543591"/>
                  </a:lnTo>
                  <a:lnTo>
                    <a:pt x="1587988" y="564010"/>
                  </a:lnTo>
                  <a:lnTo>
                    <a:pt x="1550924" y="571500"/>
                  </a:lnTo>
                  <a:lnTo>
                    <a:pt x="95250" y="571500"/>
                  </a:lnTo>
                  <a:lnTo>
                    <a:pt x="58132" y="564010"/>
                  </a:lnTo>
                  <a:lnTo>
                    <a:pt x="27860" y="543591"/>
                  </a:lnTo>
                  <a:lnTo>
                    <a:pt x="7471" y="51331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28575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9440" y="2907792"/>
              <a:ext cx="1767840" cy="49987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127875" y="2974924"/>
            <a:ext cx="13836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BACTÉRIAS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709415" y="2894520"/>
            <a:ext cx="2581910" cy="600075"/>
            <a:chOff x="3709415" y="2894520"/>
            <a:chExt cx="2581910" cy="600075"/>
          </a:xfrm>
        </p:grpSpPr>
        <p:sp>
          <p:nvSpPr>
            <p:cNvPr id="20" name="object 20"/>
            <p:cNvSpPr/>
            <p:nvPr/>
          </p:nvSpPr>
          <p:spPr>
            <a:xfrm>
              <a:off x="3779900" y="2908807"/>
              <a:ext cx="2447925" cy="571500"/>
            </a:xfrm>
            <a:custGeom>
              <a:avLst/>
              <a:gdLst/>
              <a:ahLst/>
              <a:cxnLst/>
              <a:rect l="l" t="t" r="r" b="b"/>
              <a:pathLst>
                <a:path w="2447925" h="571500">
                  <a:moveTo>
                    <a:pt x="2352675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9" y="513314"/>
                  </a:lnTo>
                  <a:lnTo>
                    <a:pt x="27908" y="543591"/>
                  </a:lnTo>
                  <a:lnTo>
                    <a:pt x="58185" y="564010"/>
                  </a:lnTo>
                  <a:lnTo>
                    <a:pt x="95250" y="571500"/>
                  </a:lnTo>
                  <a:lnTo>
                    <a:pt x="2352675" y="571500"/>
                  </a:lnTo>
                  <a:lnTo>
                    <a:pt x="2389739" y="564010"/>
                  </a:lnTo>
                  <a:lnTo>
                    <a:pt x="2420016" y="543591"/>
                  </a:lnTo>
                  <a:lnTo>
                    <a:pt x="2440435" y="513314"/>
                  </a:lnTo>
                  <a:lnTo>
                    <a:pt x="2447925" y="476250"/>
                  </a:lnTo>
                  <a:lnTo>
                    <a:pt x="2447925" y="95250"/>
                  </a:lnTo>
                  <a:lnTo>
                    <a:pt x="2440435" y="58185"/>
                  </a:lnTo>
                  <a:lnTo>
                    <a:pt x="2420016" y="27908"/>
                  </a:lnTo>
                  <a:lnTo>
                    <a:pt x="2389739" y="7489"/>
                  </a:lnTo>
                  <a:lnTo>
                    <a:pt x="2352675" y="0"/>
                  </a:lnTo>
                  <a:close/>
                </a:path>
              </a:pathLst>
            </a:custGeom>
            <a:solidFill>
              <a:srgbClr val="CCFFCC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79900" y="2908807"/>
              <a:ext cx="2447925" cy="571500"/>
            </a:xfrm>
            <a:custGeom>
              <a:avLst/>
              <a:gdLst/>
              <a:ahLst/>
              <a:cxnLst/>
              <a:rect l="l" t="t" r="r" b="b"/>
              <a:pathLst>
                <a:path w="2447925" h="571500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2352675" y="0"/>
                  </a:lnTo>
                  <a:lnTo>
                    <a:pt x="2389739" y="7489"/>
                  </a:lnTo>
                  <a:lnTo>
                    <a:pt x="2420016" y="27908"/>
                  </a:lnTo>
                  <a:lnTo>
                    <a:pt x="2440435" y="58185"/>
                  </a:lnTo>
                  <a:lnTo>
                    <a:pt x="2447925" y="95250"/>
                  </a:lnTo>
                  <a:lnTo>
                    <a:pt x="2447925" y="476250"/>
                  </a:lnTo>
                  <a:lnTo>
                    <a:pt x="2440435" y="513314"/>
                  </a:lnTo>
                  <a:lnTo>
                    <a:pt x="2420016" y="543591"/>
                  </a:lnTo>
                  <a:lnTo>
                    <a:pt x="2389739" y="564010"/>
                  </a:lnTo>
                  <a:lnTo>
                    <a:pt x="2352675" y="571500"/>
                  </a:lnTo>
                  <a:lnTo>
                    <a:pt x="95250" y="571500"/>
                  </a:lnTo>
                  <a:lnTo>
                    <a:pt x="58185" y="564010"/>
                  </a:lnTo>
                  <a:lnTo>
                    <a:pt x="27908" y="543591"/>
                  </a:lnTo>
                  <a:lnTo>
                    <a:pt x="7489" y="51331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28575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9415" y="2912363"/>
              <a:ext cx="2581656" cy="49987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887215" y="2979801"/>
            <a:ext cx="2197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CIANOBACTÉRIAS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705477" y="2437257"/>
            <a:ext cx="3600450" cy="342900"/>
          </a:xfrm>
          <a:custGeom>
            <a:avLst/>
            <a:gdLst/>
            <a:ahLst/>
            <a:cxnLst/>
            <a:rect l="l" t="t" r="r" b="b"/>
            <a:pathLst>
              <a:path w="3600450" h="342900">
                <a:moveTo>
                  <a:pt x="1152525" y="0"/>
                </a:moveTo>
                <a:lnTo>
                  <a:pt x="1706499" y="0"/>
                </a:lnTo>
              </a:path>
              <a:path w="3600450" h="342900">
                <a:moveTo>
                  <a:pt x="3168650" y="342900"/>
                </a:moveTo>
                <a:lnTo>
                  <a:pt x="3600450" y="342900"/>
                </a:lnTo>
              </a:path>
              <a:path w="3600450" h="342900">
                <a:moveTo>
                  <a:pt x="0" y="342900"/>
                </a:moveTo>
                <a:lnTo>
                  <a:pt x="431800" y="342900"/>
                </a:lnTo>
              </a:path>
              <a:path w="3600450" h="342900">
                <a:moveTo>
                  <a:pt x="215900" y="179450"/>
                </a:moveTo>
                <a:lnTo>
                  <a:pt x="3384550" y="171450"/>
                </a:lnTo>
              </a:path>
              <a:path w="3600450" h="342900">
                <a:moveTo>
                  <a:pt x="1439799" y="0"/>
                </a:moveTo>
                <a:lnTo>
                  <a:pt x="1439799" y="171450"/>
                </a:lnTo>
              </a:path>
              <a:path w="3600450" h="342900">
                <a:moveTo>
                  <a:pt x="3355975" y="171450"/>
                </a:moveTo>
                <a:lnTo>
                  <a:pt x="3355975" y="342900"/>
                </a:lnTo>
              </a:path>
              <a:path w="3600450" h="342900">
                <a:moveTo>
                  <a:pt x="215900" y="171450"/>
                </a:moveTo>
                <a:lnTo>
                  <a:pt x="215900" y="3429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40479" y="3633608"/>
            <a:ext cx="2307336" cy="187869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49211" y="3561969"/>
            <a:ext cx="2287524" cy="2009774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073522" y="5519724"/>
            <a:ext cx="8020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Algas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azuis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738364" y="5519724"/>
            <a:ext cx="93789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C.</a:t>
            </a:r>
            <a:r>
              <a:rPr sz="1400" i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violaceum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368808"/>
            <a:ext cx="4924044" cy="9799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O</a:t>
            </a:r>
            <a:r>
              <a:rPr sz="4800" spc="-65" dirty="0"/>
              <a:t> </a:t>
            </a:r>
            <a:r>
              <a:rPr sz="4800" dirty="0"/>
              <a:t>Reino</a:t>
            </a:r>
            <a:r>
              <a:rPr sz="4800" spc="-60" dirty="0"/>
              <a:t> </a:t>
            </a:r>
            <a:r>
              <a:rPr sz="4800" spc="-10" dirty="0"/>
              <a:t>Monera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7438390" y="5587"/>
            <a:ext cx="1592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Reino</a:t>
            </a:r>
            <a:r>
              <a:rPr sz="1400" i="1" spc="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dos</a:t>
            </a:r>
            <a:r>
              <a:rPr sz="1400" i="1" spc="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Moneras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9667" y="116586"/>
            <a:ext cx="1346961" cy="9409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8472" y="1647444"/>
            <a:ext cx="1531619" cy="49987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27582" y="1700745"/>
            <a:ext cx="8065134" cy="831215"/>
          </a:xfrm>
          <a:prstGeom prst="rect">
            <a:avLst/>
          </a:prstGeom>
          <a:ln w="57150">
            <a:solidFill>
              <a:srgbClr val="003300"/>
            </a:solidFill>
          </a:ln>
        </p:spPr>
        <p:txBody>
          <a:bodyPr vert="horz" wrap="square" lIns="0" tIns="2666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9"/>
              </a:spcBef>
              <a:tabLst>
                <a:tab pos="1433830" algn="l"/>
                <a:tab pos="2077720" algn="l"/>
                <a:tab pos="3714750" algn="l"/>
                <a:tab pos="5501005" algn="l"/>
                <a:tab pos="7130415" algn="l"/>
                <a:tab pos="7500620" algn="l"/>
              </a:tabLst>
            </a:pPr>
            <a:r>
              <a:rPr sz="2400" b="1" spc="-10" dirty="0">
                <a:latin typeface="Calibri"/>
                <a:cs typeface="Calibri"/>
              </a:rPr>
              <a:t>Moneras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são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organismos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unicelulares,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procariotos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que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apresentam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forma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variável.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55875" y="2781261"/>
            <a:ext cx="4375555" cy="367207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368808"/>
            <a:ext cx="7429500" cy="9799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Classificação</a:t>
            </a:r>
            <a:r>
              <a:rPr sz="4800" spc="-75" dirty="0"/>
              <a:t> </a:t>
            </a:r>
            <a:r>
              <a:rPr sz="4800" dirty="0"/>
              <a:t>das</a:t>
            </a:r>
            <a:r>
              <a:rPr sz="4800" spc="-75" dirty="0"/>
              <a:t> </a:t>
            </a:r>
            <a:r>
              <a:rPr sz="4800" spc="-10" dirty="0"/>
              <a:t>bactérias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7438390" y="5587"/>
            <a:ext cx="1592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Reino</a:t>
            </a:r>
            <a:r>
              <a:rPr sz="1400" i="1" spc="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dos</a:t>
            </a:r>
            <a:r>
              <a:rPr sz="1400" i="1" spc="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Moneras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9667" y="116586"/>
            <a:ext cx="1346961" cy="9409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8865" y="1337518"/>
            <a:ext cx="4229100" cy="3048000"/>
          </a:xfrm>
          <a:prstGeom prst="rect">
            <a:avLst/>
          </a:prstGeom>
        </p:spPr>
        <p:txBody>
          <a:bodyPr vert="horz" wrap="square" lIns="0" tIns="2832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23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De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acordo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com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forma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855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Cocos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190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Bacilos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70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Vibriões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75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Espiroquetas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13888" y="4363211"/>
            <a:ext cx="2811780" cy="194767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27532" y="1925183"/>
            <a:ext cx="1721751" cy="185548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922776" y="2141580"/>
            <a:ext cx="4826635" cy="4024629"/>
            <a:chOff x="3922776" y="2141580"/>
            <a:chExt cx="4826635" cy="4024629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22776" y="2141580"/>
              <a:ext cx="2883407" cy="208142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39027" y="4146803"/>
              <a:ext cx="2810255" cy="201930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368808"/>
            <a:ext cx="4447032" cy="9799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" dirty="0"/>
              <a:t>Características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7438390" y="5587"/>
            <a:ext cx="1592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Reino</a:t>
            </a:r>
            <a:r>
              <a:rPr sz="1400" i="1" spc="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dos</a:t>
            </a:r>
            <a:r>
              <a:rPr sz="1400" i="1" spc="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Moneras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9667" y="116586"/>
            <a:ext cx="1346961" cy="9409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8865" y="1607642"/>
            <a:ext cx="55257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Vivem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isolados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ou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em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colônias.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157744" y="4011951"/>
            <a:ext cx="2527300" cy="2012314"/>
            <a:chOff x="6157744" y="4011951"/>
            <a:chExt cx="2527300" cy="2012314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7744" y="4011951"/>
              <a:ext cx="2527138" cy="20120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8206" y="4077042"/>
              <a:ext cx="2376296" cy="1872233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3630553" y="2996969"/>
            <a:ext cx="2315845" cy="2747010"/>
            <a:chOff x="3630553" y="2996969"/>
            <a:chExt cx="2315845" cy="274701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30553" y="2996969"/>
              <a:ext cx="2315708" cy="274659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7891" y="3068929"/>
              <a:ext cx="2160269" cy="2592323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966595" y="2352303"/>
            <a:ext cx="2314575" cy="2306320"/>
            <a:chOff x="966595" y="2352303"/>
            <a:chExt cx="2314575" cy="230632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6595" y="2352303"/>
              <a:ext cx="2314197" cy="23061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3609" y="2420873"/>
              <a:ext cx="2160270" cy="216027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6718589" y="2141932"/>
            <a:ext cx="2233295" cy="1719580"/>
            <a:chOff x="6718589" y="2141932"/>
            <a:chExt cx="2233295" cy="171958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18589" y="2141932"/>
              <a:ext cx="2232987" cy="17195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86625" y="2204846"/>
              <a:ext cx="2088260" cy="158419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842631" y="1853946"/>
            <a:ext cx="10299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Diplococos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50442" y="4600194"/>
            <a:ext cx="1219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Estafilococos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87266" y="5680354"/>
            <a:ext cx="3911600" cy="548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Estreptococos</a:t>
            </a:r>
            <a:endParaRPr sz="1800">
              <a:latin typeface="Calibri"/>
              <a:cs typeface="Calibri"/>
            </a:endParaRPr>
          </a:p>
          <a:p>
            <a:pPr marL="2479040">
              <a:lnSpc>
                <a:spcPts val="2055"/>
              </a:lnSpc>
            </a:pPr>
            <a:r>
              <a:rPr sz="1800" spc="-10" dirty="0">
                <a:latin typeface="Calibri"/>
                <a:cs typeface="Calibri"/>
              </a:rPr>
              <a:t>Estreptobacilos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368808"/>
            <a:ext cx="4447032" cy="9799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" dirty="0"/>
              <a:t>Características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7438390" y="5587"/>
            <a:ext cx="1592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Reino</a:t>
            </a:r>
            <a:r>
              <a:rPr sz="1400" i="1" spc="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dos</a:t>
            </a:r>
            <a:r>
              <a:rPr sz="1400" i="1" spc="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Moneras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9667" y="116586"/>
            <a:ext cx="1346961" cy="9409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8865" y="1510703"/>
            <a:ext cx="6417945" cy="222250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Vivem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isolados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ou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em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colônias.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Habitam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os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mais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variados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ambientes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Ambientes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inóspitos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75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Outros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organismos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98620" y="2697479"/>
            <a:ext cx="4784090" cy="3767454"/>
            <a:chOff x="4198620" y="2697479"/>
            <a:chExt cx="4784090" cy="3767454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600" y="2697479"/>
              <a:ext cx="2657855" cy="18943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15405" y="2780918"/>
              <a:ext cx="2477135" cy="17282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8984" y="4497323"/>
              <a:ext cx="1906523" cy="19674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32169" y="4581105"/>
              <a:ext cx="1740153" cy="18002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98620" y="3703319"/>
              <a:ext cx="2203704" cy="22600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83964" y="3789006"/>
              <a:ext cx="2031745" cy="2088261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15618" y="3861066"/>
            <a:ext cx="2952368" cy="2571368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368808"/>
            <a:ext cx="4447032" cy="9799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" dirty="0"/>
              <a:t>Características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7438390" y="5587"/>
            <a:ext cx="1592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Reino</a:t>
            </a:r>
            <a:r>
              <a:rPr sz="1400" i="1" spc="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dos</a:t>
            </a:r>
            <a:r>
              <a:rPr sz="1400" i="1" spc="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Moneras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9667" y="116586"/>
            <a:ext cx="1346961" cy="9409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8865" y="1337518"/>
            <a:ext cx="4859655" cy="4801870"/>
          </a:xfrm>
          <a:prstGeom prst="rect">
            <a:avLst/>
          </a:prstGeom>
        </p:spPr>
        <p:txBody>
          <a:bodyPr vert="horz" wrap="square" lIns="0" tIns="2832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23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i="1" spc="-10" dirty="0">
                <a:latin typeface="Calibri"/>
                <a:cs typeface="Calibri"/>
              </a:rPr>
              <a:t>NUTRIÇÃO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855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Autótrofas</a:t>
            </a:r>
            <a:endParaRPr sz="2800">
              <a:latin typeface="Calibri"/>
              <a:cs typeface="Calibri"/>
            </a:endParaRPr>
          </a:p>
          <a:p>
            <a:pPr marL="1154430" lvl="2" indent="-227329">
              <a:lnSpc>
                <a:spcPct val="100000"/>
              </a:lnSpc>
              <a:spcBef>
                <a:spcPts val="1120"/>
              </a:spcBef>
              <a:buFont typeface="Arial MT"/>
              <a:buChar char="•"/>
              <a:tabLst>
                <a:tab pos="1154430" algn="l"/>
              </a:tabLst>
            </a:pPr>
            <a:r>
              <a:rPr sz="2400" spc="-10" dirty="0">
                <a:latin typeface="Calibri"/>
                <a:cs typeface="Calibri"/>
              </a:rPr>
              <a:t>Bactérias</a:t>
            </a:r>
            <a:endParaRPr sz="2400">
              <a:latin typeface="Calibri"/>
              <a:cs typeface="Calibri"/>
            </a:endParaRPr>
          </a:p>
          <a:p>
            <a:pPr marL="1154430" lvl="2" indent="-227329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1154430" algn="l"/>
              </a:tabLst>
            </a:pPr>
            <a:r>
              <a:rPr sz="2400" spc="-10" dirty="0">
                <a:latin typeface="Calibri"/>
                <a:cs typeface="Calibri"/>
              </a:rPr>
              <a:t>Cianobactérias</a:t>
            </a:r>
            <a:endParaRPr sz="2400">
              <a:latin typeface="Calibri"/>
              <a:cs typeface="Calibri"/>
            </a:endParaRPr>
          </a:p>
          <a:p>
            <a:pPr marL="1384300">
              <a:lnSpc>
                <a:spcPct val="100000"/>
              </a:lnSpc>
              <a:spcBef>
                <a:spcPts val="509"/>
              </a:spcBef>
            </a:pPr>
            <a:r>
              <a:rPr sz="2000" dirty="0">
                <a:latin typeface="Arial MT"/>
                <a:cs typeface="Arial MT"/>
              </a:rPr>
              <a:t>–</a:t>
            </a:r>
            <a:r>
              <a:rPr sz="2000" spc="1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Calibri"/>
                <a:cs typeface="Calibri"/>
              </a:rPr>
              <a:t>Fotossintetizantes</a:t>
            </a:r>
            <a:endParaRPr sz="20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785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Heterótrofas</a:t>
            </a:r>
            <a:endParaRPr sz="2800">
              <a:latin typeface="Calibri"/>
              <a:cs typeface="Calibri"/>
            </a:endParaRPr>
          </a:p>
          <a:p>
            <a:pPr marL="1154430" lvl="2" indent="-227329">
              <a:lnSpc>
                <a:spcPct val="100000"/>
              </a:lnSpc>
              <a:spcBef>
                <a:spcPts val="1120"/>
              </a:spcBef>
              <a:buFont typeface="Arial MT"/>
              <a:buChar char="•"/>
              <a:tabLst>
                <a:tab pos="1154430" algn="l"/>
              </a:tabLst>
            </a:pPr>
            <a:r>
              <a:rPr sz="2400" spc="-10" dirty="0">
                <a:latin typeface="Calibri"/>
                <a:cs typeface="Calibri"/>
              </a:rPr>
              <a:t>Decompositoras</a:t>
            </a:r>
            <a:endParaRPr sz="2400">
              <a:latin typeface="Calibri"/>
              <a:cs typeface="Calibri"/>
            </a:endParaRPr>
          </a:p>
          <a:p>
            <a:pPr marL="1154430" lvl="2" indent="-227329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1154430" algn="l"/>
              </a:tabLst>
            </a:pPr>
            <a:r>
              <a:rPr sz="2400" dirty="0">
                <a:latin typeface="Calibri"/>
                <a:cs typeface="Calibri"/>
              </a:rPr>
              <a:t>Associações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animais</a:t>
            </a:r>
            <a:endParaRPr sz="2400">
              <a:latin typeface="Calibri"/>
              <a:cs typeface="Calibri"/>
            </a:endParaRPr>
          </a:p>
          <a:p>
            <a:pPr marL="1154430" lvl="2" indent="-227329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1154430" algn="l"/>
              </a:tabLst>
            </a:pPr>
            <a:r>
              <a:rPr sz="2400" dirty="0">
                <a:latin typeface="Calibri"/>
                <a:cs typeface="Calibri"/>
              </a:rPr>
              <a:t>Associações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leguminosas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494397" y="1405906"/>
            <a:ext cx="3209290" cy="3479800"/>
            <a:chOff x="5494397" y="1405906"/>
            <a:chExt cx="3209290" cy="34798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4397" y="1405906"/>
              <a:ext cx="3208788" cy="34796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0125" y="1484756"/>
              <a:ext cx="3036316" cy="331241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475603" y="4819269"/>
            <a:ext cx="20688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9090" marR="5080" indent="-32639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Nódulos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bactérias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em </a:t>
            </a:r>
            <a:r>
              <a:rPr sz="1600" spc="-10" dirty="0">
                <a:latin typeface="Calibri"/>
                <a:cs typeface="Calibri"/>
              </a:rPr>
              <a:t>raízes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leguminosa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368808"/>
            <a:ext cx="4447032" cy="9799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" dirty="0"/>
              <a:t>Características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7438390" y="5587"/>
            <a:ext cx="1592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Reino</a:t>
            </a:r>
            <a:r>
              <a:rPr sz="1400" i="1" spc="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dos</a:t>
            </a:r>
            <a:r>
              <a:rPr sz="1400" i="1" spc="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Moneras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9667" y="116586"/>
            <a:ext cx="1346961" cy="9409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8865" y="1337518"/>
            <a:ext cx="2699385" cy="1954530"/>
          </a:xfrm>
          <a:prstGeom prst="rect">
            <a:avLst/>
          </a:prstGeom>
        </p:spPr>
        <p:txBody>
          <a:bodyPr vert="horz" wrap="square" lIns="0" tIns="2832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23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i="1" spc="-10" dirty="0">
                <a:latin typeface="Calibri"/>
                <a:cs typeface="Calibri"/>
              </a:rPr>
              <a:t>REPRODUÇÃO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855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Assexuada</a:t>
            </a:r>
            <a:endParaRPr sz="2800">
              <a:latin typeface="Calibri"/>
              <a:cs typeface="Calibri"/>
            </a:endParaRPr>
          </a:p>
          <a:p>
            <a:pPr marL="1154430" lvl="2" indent="-227329">
              <a:lnSpc>
                <a:spcPct val="100000"/>
              </a:lnSpc>
              <a:spcBef>
                <a:spcPts val="1120"/>
              </a:spcBef>
              <a:buFont typeface="Arial MT"/>
              <a:buChar char="•"/>
              <a:tabLst>
                <a:tab pos="1154430" algn="l"/>
              </a:tabLst>
            </a:pPr>
            <a:r>
              <a:rPr sz="2400" spc="-10" dirty="0">
                <a:latin typeface="Calibri"/>
                <a:cs typeface="Calibri"/>
              </a:rPr>
              <a:t>Bipartição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99766" y="2708922"/>
            <a:ext cx="6119749" cy="354965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368808"/>
            <a:ext cx="6737604" cy="9799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Importância</a:t>
            </a:r>
            <a:r>
              <a:rPr sz="4800" spc="-165" dirty="0"/>
              <a:t> </a:t>
            </a:r>
            <a:r>
              <a:rPr sz="4800" spc="-10" dirty="0"/>
              <a:t>econômica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7438390" y="5587"/>
            <a:ext cx="1592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Reino</a:t>
            </a:r>
            <a:r>
              <a:rPr sz="1400" i="1" spc="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Trebuchet MS"/>
                <a:cs typeface="Trebuchet MS"/>
              </a:rPr>
              <a:t>dos</a:t>
            </a:r>
            <a:r>
              <a:rPr sz="1400" i="1" spc="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Moneras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9667" y="116586"/>
            <a:ext cx="1346961" cy="94094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56259" y="1467611"/>
            <a:ext cx="5695315" cy="2066925"/>
            <a:chOff x="556259" y="1467611"/>
            <a:chExt cx="5695315" cy="20669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6259" y="1487423"/>
              <a:ext cx="650747" cy="6400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2395" y="1467611"/>
              <a:ext cx="2101595" cy="6598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44495" y="1467611"/>
              <a:ext cx="3806952" cy="6598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2415" y="2031491"/>
              <a:ext cx="643128" cy="5638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3687" y="2013203"/>
              <a:ext cx="3668267" cy="5821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2415" y="2500883"/>
              <a:ext cx="643128" cy="5638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3687" y="2482595"/>
              <a:ext cx="2542032" cy="5821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2415" y="2970275"/>
              <a:ext cx="643128" cy="5638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13687" y="2951987"/>
              <a:ext cx="4511040" cy="58216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556259" y="3881628"/>
            <a:ext cx="4776470" cy="2066925"/>
            <a:chOff x="556259" y="3881628"/>
            <a:chExt cx="4776470" cy="206692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6259" y="3901440"/>
              <a:ext cx="650747" cy="64008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2395" y="3881628"/>
              <a:ext cx="2849879" cy="65989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2415" y="4445508"/>
              <a:ext cx="643128" cy="56388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13687" y="4427220"/>
              <a:ext cx="4018788" cy="5821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2415" y="4914900"/>
              <a:ext cx="643128" cy="56388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13687" y="4896612"/>
              <a:ext cx="3928872" cy="58216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2415" y="5384292"/>
              <a:ext cx="643128" cy="5638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13687" y="5366004"/>
              <a:ext cx="3739896" cy="582168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778865" y="1507212"/>
            <a:ext cx="5200650" cy="43910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Realizam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processos</a:t>
            </a:r>
            <a:r>
              <a:rPr sz="3200" b="1" spc="-10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químicos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55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Produção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coalhada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35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Vinho,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vinagre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40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Laticínios: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iogurte,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queijos...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645"/>
              </a:spcBef>
              <a:buFont typeface="Arial MT"/>
              <a:buChar char="–"/>
            </a:pP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3200" b="1" spc="-10" dirty="0">
                <a:latin typeface="Calibri"/>
                <a:cs typeface="Calibri"/>
              </a:rPr>
              <a:t>Biotecnologia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55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Medicamentos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vacinas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35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Produção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hormônios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40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Reciclagem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matéria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495927" y="1268349"/>
            <a:ext cx="3332479" cy="5123180"/>
            <a:chOff x="5495927" y="1268349"/>
            <a:chExt cx="3332479" cy="5123180"/>
          </a:xfrm>
        </p:grpSpPr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95927" y="3571496"/>
              <a:ext cx="3048757" cy="28197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80125" y="3644988"/>
              <a:ext cx="2880360" cy="266433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35825" y="1268349"/>
              <a:ext cx="1592199" cy="2232025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480</Words>
  <Application>Microsoft Office PowerPoint</Application>
  <PresentationFormat>Apresentação na tela (4:3)</PresentationFormat>
  <Paragraphs>145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Arial MT</vt:lpstr>
      <vt:lpstr>Calibri</vt:lpstr>
      <vt:lpstr>Trebuchet MS</vt:lpstr>
      <vt:lpstr>Wingdings</vt:lpstr>
      <vt:lpstr>Office Theme</vt:lpstr>
      <vt:lpstr>Reino dos Moneras</vt:lpstr>
      <vt:lpstr>O Reino Monera</vt:lpstr>
      <vt:lpstr>O Reino Monera</vt:lpstr>
      <vt:lpstr>Classificação das bactérias</vt:lpstr>
      <vt:lpstr>Características</vt:lpstr>
      <vt:lpstr>Características</vt:lpstr>
      <vt:lpstr>Características</vt:lpstr>
      <vt:lpstr>Características</vt:lpstr>
      <vt:lpstr>Importância econômica</vt:lpstr>
      <vt:lpstr>Reino dos Moneras</vt:lpstr>
      <vt:lpstr>Bactérias patogênicas</vt:lpstr>
      <vt:lpstr>Doenças causadas por bactérias</vt:lpstr>
      <vt:lpstr>Doenças causadas por bactérias</vt:lpstr>
      <vt:lpstr>Doenças causadas por bactérias</vt:lpstr>
      <vt:lpstr>Doenças causadas por bactérias</vt:lpstr>
      <vt:lpstr>Doenças causadas por bactérias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Rebeca</dc:creator>
  <cp:lastModifiedBy>Coordenacao fund II e Ens. Médio</cp:lastModifiedBy>
  <cp:revision>1</cp:revision>
  <dcterms:created xsi:type="dcterms:W3CDTF">2025-05-21T13:33:07Z</dcterms:created>
  <dcterms:modified xsi:type="dcterms:W3CDTF">2025-05-21T16:45:10Z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2011-04-12T00:00:00Z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2025-05-21T00:00:00Z</vt:filetime>
  </property>
  <property fmtid="{D5CDD505-2E9C-101B-9397-08002B2CF9AE}" pid="5" name="Producer">
    <vt:lpwstr>Microsoft® Office PowerPoint® 2007</vt:lpwstr>
  </property>
</Properties>
</file>