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865" y="510616"/>
            <a:ext cx="697674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865" y="1747520"/>
            <a:ext cx="4613275" cy="3938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95274" y="6623636"/>
            <a:ext cx="8464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/>
              <a:t>1º</a:t>
            </a:r>
            <a:r>
              <a:rPr spc="35" dirty="0"/>
              <a:t> </a:t>
            </a:r>
            <a:r>
              <a:rPr spc="-10" dirty="0"/>
              <a:t>Bimestre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0272" y="6623636"/>
            <a:ext cx="2591435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D9D9D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7.png"/><Relationship Id="rId7" Type="http://schemas.openxmlformats.org/officeDocument/2006/relationships/image" Target="../media/image3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10" Type="http://schemas.openxmlformats.org/officeDocument/2006/relationships/image" Target="../media/image63.jpg"/><Relationship Id="rId4" Type="http://schemas.openxmlformats.org/officeDocument/2006/relationships/image" Target="../media/image2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10" Type="http://schemas.openxmlformats.org/officeDocument/2006/relationships/image" Target="../media/image67.jpg"/><Relationship Id="rId4" Type="http://schemas.openxmlformats.org/officeDocument/2006/relationships/image" Target="../media/image27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7.png"/><Relationship Id="rId7" Type="http://schemas.openxmlformats.org/officeDocument/2006/relationships/image" Target="../media/image6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7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61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jpg"/><Relationship Id="rId7" Type="http://schemas.openxmlformats.org/officeDocument/2006/relationships/image" Target="../media/image85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.png"/><Relationship Id="rId4" Type="http://schemas.openxmlformats.org/officeDocument/2006/relationships/image" Target="../media/image83.jpg"/><Relationship Id="rId9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10" Type="http://schemas.openxmlformats.org/officeDocument/2006/relationships/image" Target="../media/image44.jp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7124"/>
            <a:ext cx="9144000" cy="1929130"/>
          </a:xfrm>
          <a:custGeom>
            <a:avLst/>
            <a:gdLst/>
            <a:ahLst/>
            <a:cxnLst/>
            <a:rect l="l" t="t" r="r" b="b"/>
            <a:pathLst>
              <a:path w="9144000" h="1929130">
                <a:moveTo>
                  <a:pt x="9144000" y="0"/>
                </a:moveTo>
                <a:lnTo>
                  <a:pt x="0" y="0"/>
                </a:lnTo>
                <a:lnTo>
                  <a:pt x="0" y="1928876"/>
                </a:lnTo>
                <a:lnTo>
                  <a:pt x="9144000" y="192887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57373"/>
            <a:ext cx="643255" cy="4500880"/>
          </a:xfrm>
          <a:custGeom>
            <a:avLst/>
            <a:gdLst/>
            <a:ahLst/>
            <a:cxnLst/>
            <a:rect l="l" t="t" r="r" b="b"/>
            <a:pathLst>
              <a:path w="643255" h="4500880">
                <a:moveTo>
                  <a:pt x="642912" y="0"/>
                </a:moveTo>
                <a:lnTo>
                  <a:pt x="0" y="0"/>
                </a:lnTo>
                <a:lnTo>
                  <a:pt x="0" y="4500626"/>
                </a:lnTo>
                <a:lnTo>
                  <a:pt x="642912" y="4500626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"/>
            <a:ext cx="643255" cy="285750"/>
          </a:xfrm>
          <a:custGeom>
            <a:avLst/>
            <a:gdLst/>
            <a:ahLst/>
            <a:cxnLst/>
            <a:rect l="l" t="t" r="r" b="b"/>
            <a:pathLst>
              <a:path w="643255" h="285750">
                <a:moveTo>
                  <a:pt x="642912" y="0"/>
                </a:moveTo>
                <a:lnTo>
                  <a:pt x="0" y="0"/>
                </a:lnTo>
                <a:lnTo>
                  <a:pt x="0" y="285724"/>
                </a:lnTo>
                <a:lnTo>
                  <a:pt x="642912" y="285724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3625" y="3286125"/>
            <a:ext cx="3000375" cy="3571875"/>
          </a:xfrm>
          <a:custGeom>
            <a:avLst/>
            <a:gdLst/>
            <a:ahLst/>
            <a:cxnLst/>
            <a:rect l="l" t="t" r="r" b="b"/>
            <a:pathLst>
              <a:path w="3000375" h="3571875">
                <a:moveTo>
                  <a:pt x="3000375" y="0"/>
                </a:moveTo>
                <a:lnTo>
                  <a:pt x="0" y="0"/>
                </a:lnTo>
                <a:lnTo>
                  <a:pt x="0" y="3571875"/>
                </a:lnTo>
                <a:lnTo>
                  <a:pt x="3000375" y="3571875"/>
                </a:lnTo>
                <a:lnTo>
                  <a:pt x="30003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23508" y="3304794"/>
            <a:ext cx="2842260" cy="1415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0"/>
              </a:spcBef>
            </a:pPr>
            <a:endParaRPr sz="1800" dirty="0">
              <a:latin typeface="Calibri"/>
              <a:cs typeface="Calibri"/>
            </a:endParaRPr>
          </a:p>
          <a:p>
            <a:pPr marL="182880" indent="-170180">
              <a:lnSpc>
                <a:spcPct val="100000"/>
              </a:lnSpc>
              <a:spcBef>
                <a:spcPts val="5"/>
              </a:spcBef>
              <a:buClr>
                <a:srgbClr val="993300"/>
              </a:buClr>
              <a:buSzPct val="111111"/>
              <a:buFont typeface="Wingdings"/>
              <a:buChar char=""/>
              <a:tabLst>
                <a:tab pos="182880" algn="l"/>
              </a:tabLst>
            </a:pPr>
            <a:r>
              <a:rPr sz="1800" b="1" spc="-105" dirty="0">
                <a:latin typeface="Arial"/>
                <a:cs typeface="Arial"/>
              </a:rPr>
              <a:t>Características</a:t>
            </a:r>
            <a:endParaRPr sz="1800"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1175"/>
              </a:spcBef>
              <a:buClr>
                <a:srgbClr val="993300"/>
              </a:buClr>
              <a:buFont typeface="Wingdings"/>
              <a:buChar char=""/>
              <a:tabLst>
                <a:tab pos="167640" algn="l"/>
              </a:tabLst>
            </a:pPr>
            <a:r>
              <a:rPr sz="1800" b="1" spc="-105" dirty="0">
                <a:latin typeface="Arial"/>
                <a:cs typeface="Arial"/>
              </a:rPr>
              <a:t>Reprodução</a:t>
            </a:r>
            <a:endParaRPr sz="1800"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1080"/>
              </a:spcBef>
              <a:buClr>
                <a:srgbClr val="993300"/>
              </a:buClr>
              <a:buFont typeface="Wingdings"/>
              <a:buChar char=""/>
              <a:tabLst>
                <a:tab pos="167640" algn="l"/>
              </a:tabLst>
            </a:pPr>
            <a:r>
              <a:rPr sz="1800" b="1" spc="-210" dirty="0">
                <a:latin typeface="Arial"/>
                <a:cs typeface="Arial"/>
              </a:rPr>
              <a:t>Doenças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causadas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por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vírus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625" y="2857461"/>
            <a:ext cx="3000375" cy="30392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CAP 6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5035" y="521208"/>
            <a:ext cx="3285744" cy="14508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657605"/>
            <a:ext cx="9144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200" i="1" spc="-275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72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4" y="2348864"/>
            <a:ext cx="5400548" cy="4509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93241" y="3304032"/>
            <a:ext cx="4981575" cy="1339850"/>
            <a:chOff x="893241" y="3304032"/>
            <a:chExt cx="4981575" cy="1339850"/>
          </a:xfrm>
        </p:grpSpPr>
        <p:sp>
          <p:nvSpPr>
            <p:cNvPr id="7" name="object 7"/>
            <p:cNvSpPr/>
            <p:nvPr/>
          </p:nvSpPr>
          <p:spPr>
            <a:xfrm>
              <a:off x="899591" y="3356991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968494" y="457199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41" y="3795141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099"/>
                  </a:moveTo>
                  <a:lnTo>
                    <a:pt x="4981270" y="38099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241" y="3350641"/>
              <a:ext cx="4981575" cy="1292860"/>
            </a:xfrm>
            <a:custGeom>
              <a:avLst/>
              <a:gdLst/>
              <a:ahLst/>
              <a:cxnLst/>
              <a:rect l="l" t="t" r="r" b="b"/>
              <a:pathLst>
                <a:path w="4981575" h="1292860">
                  <a:moveTo>
                    <a:pt x="6350" y="0"/>
                  </a:moveTo>
                  <a:lnTo>
                    <a:pt x="6350" y="1292860"/>
                  </a:lnTo>
                </a:path>
                <a:path w="4981575" h="1292860">
                  <a:moveTo>
                    <a:pt x="4974920" y="0"/>
                  </a:moveTo>
                  <a:lnTo>
                    <a:pt x="4974920" y="1292860"/>
                  </a:lnTo>
                </a:path>
                <a:path w="4981575" h="1292860">
                  <a:moveTo>
                    <a:pt x="0" y="6350"/>
                  </a:moveTo>
                  <a:lnTo>
                    <a:pt x="4981270" y="6350"/>
                  </a:lnTo>
                </a:path>
                <a:path w="4981575" h="1292860">
                  <a:moveTo>
                    <a:pt x="0" y="1286510"/>
                  </a:moveTo>
                  <a:lnTo>
                    <a:pt x="4981270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2" y="3304032"/>
              <a:ext cx="2840736" cy="4998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8865" y="1507044"/>
            <a:ext cx="5083175" cy="2255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50" dirty="0">
                <a:latin typeface="Calibri"/>
                <a:cs typeface="Calibri"/>
              </a:rPr>
              <a:t>HEPATITE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VIRAL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Hepatite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“assintomática”</a:t>
            </a:r>
            <a:endParaRPr sz="2400">
              <a:latin typeface="Calibri"/>
              <a:cs typeface="Calibri"/>
            </a:endParaRPr>
          </a:p>
          <a:p>
            <a:pPr marL="128905" algn="ctr">
              <a:lnSpc>
                <a:spcPct val="100000"/>
              </a:lnSpc>
              <a:spcBef>
                <a:spcPts val="250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5941" y="3833240"/>
            <a:ext cx="4956175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 marR="76835">
              <a:lnSpc>
                <a:spcPct val="100000"/>
              </a:lnSpc>
              <a:spcBef>
                <a:spcPts val="60"/>
              </a:spcBef>
              <a:tabLst>
                <a:tab pos="1321435" algn="l"/>
                <a:tab pos="2281555" algn="l"/>
                <a:tab pos="3185160" algn="l"/>
                <a:tab pos="3680460" algn="l"/>
                <a:tab pos="4718685" algn="l"/>
              </a:tabLst>
            </a:pPr>
            <a:r>
              <a:rPr sz="2400" spc="-10" dirty="0">
                <a:latin typeface="Calibri"/>
                <a:cs typeface="Calibri"/>
              </a:rPr>
              <a:t>Icterícia.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Dores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cabeça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e </a:t>
            </a:r>
            <a:r>
              <a:rPr sz="2400" spc="-25" dirty="0">
                <a:latin typeface="Calibri"/>
                <a:cs typeface="Calibri"/>
              </a:rPr>
              <a:t>garganta.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Náuseas.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Fadiga.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3241" y="4815840"/>
            <a:ext cx="5053330" cy="974090"/>
            <a:chOff x="893241" y="4815840"/>
            <a:chExt cx="5053330" cy="974090"/>
          </a:xfrm>
        </p:grpSpPr>
        <p:sp>
          <p:nvSpPr>
            <p:cNvPr id="14" name="object 14"/>
            <p:cNvSpPr/>
            <p:nvPr/>
          </p:nvSpPr>
          <p:spPr>
            <a:xfrm>
              <a:off x="899591" y="4869180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5307330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4862830"/>
              <a:ext cx="5053330" cy="927100"/>
            </a:xfrm>
            <a:custGeom>
              <a:avLst/>
              <a:gdLst/>
              <a:ahLst/>
              <a:cxnLst/>
              <a:rect l="l" t="t" r="r" b="b"/>
              <a:pathLst>
                <a:path w="5053330" h="927100">
                  <a:moveTo>
                    <a:pt x="6350" y="0"/>
                  </a:moveTo>
                  <a:lnTo>
                    <a:pt x="6350" y="927074"/>
                  </a:lnTo>
                </a:path>
                <a:path w="5053330" h="927100">
                  <a:moveTo>
                    <a:pt x="5046929" y="0"/>
                  </a:moveTo>
                  <a:lnTo>
                    <a:pt x="5046929" y="927074"/>
                  </a:lnTo>
                </a:path>
                <a:path w="5053330" h="927100">
                  <a:moveTo>
                    <a:pt x="0" y="6350"/>
                  </a:moveTo>
                  <a:lnTo>
                    <a:pt x="5053279" y="6350"/>
                  </a:lnTo>
                </a:path>
                <a:path w="5053330" h="927100">
                  <a:moveTo>
                    <a:pt x="0" y="920724"/>
                  </a:moveTo>
                  <a:lnTo>
                    <a:pt x="5053279" y="92072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8523" y="4815840"/>
              <a:ext cx="1531620" cy="4998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5941" y="4883657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941" y="5345429"/>
            <a:ext cx="5027930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Calibri"/>
                <a:cs typeface="Calibri"/>
              </a:rPr>
              <a:t>Sangue.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Relações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sexuais.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Intrauterina.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37316" y="2280675"/>
            <a:ext cx="2011680" cy="2230120"/>
            <a:chOff x="6737316" y="2280675"/>
            <a:chExt cx="2011680" cy="223012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7316" y="2280675"/>
              <a:ext cx="2011577" cy="22299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1738" y="2348864"/>
              <a:ext cx="1872233" cy="187223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812026" y="4223130"/>
            <a:ext cx="1193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Hepatite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0035" y="1412747"/>
            <a:ext cx="1638173" cy="1800225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99591" y="5991669"/>
            <a:ext cx="7993380" cy="462280"/>
          </a:xfrm>
          <a:custGeom>
            <a:avLst/>
            <a:gdLst/>
            <a:ahLst/>
            <a:cxnLst/>
            <a:rect l="l" t="t" r="r" b="b"/>
            <a:pathLst>
              <a:path w="7993380" h="462279">
                <a:moveTo>
                  <a:pt x="7992871" y="0"/>
                </a:moveTo>
                <a:lnTo>
                  <a:pt x="0" y="0"/>
                </a:lnTo>
                <a:lnTo>
                  <a:pt x="0" y="461670"/>
                </a:lnTo>
                <a:lnTo>
                  <a:pt x="7992871" y="461670"/>
                </a:lnTo>
                <a:lnTo>
                  <a:pt x="7992871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20546" y="6006185"/>
            <a:ext cx="7550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vacina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hepatite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não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hepatite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4323" y="4529289"/>
            <a:ext cx="1724787" cy="1564005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0765" y="1443736"/>
            <a:ext cx="1752600" cy="14001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sp>
          <p:nvSpPr>
            <p:cNvPr id="6" name="object 6"/>
            <p:cNvSpPr/>
            <p:nvPr/>
          </p:nvSpPr>
          <p:spPr>
            <a:xfrm>
              <a:off x="714349" y="25"/>
              <a:ext cx="8429625" cy="285750"/>
            </a:xfrm>
            <a:custGeom>
              <a:avLst/>
              <a:gdLst/>
              <a:ahLst/>
              <a:cxnLst/>
              <a:rect l="l" t="t" r="r" b="b"/>
              <a:pathLst>
                <a:path w="8429625" h="285750">
                  <a:moveTo>
                    <a:pt x="8429625" y="0"/>
                  </a:moveTo>
                  <a:lnTo>
                    <a:pt x="0" y="0"/>
                  </a:lnTo>
                  <a:lnTo>
                    <a:pt x="0" y="285724"/>
                  </a:lnTo>
                  <a:lnTo>
                    <a:pt x="8429625" y="285724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368808"/>
              <a:ext cx="7743444" cy="97993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65" y="1507044"/>
            <a:ext cx="2122170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60" dirty="0">
                <a:latin typeface="Calibri"/>
                <a:cs typeface="Calibri"/>
              </a:rPr>
              <a:t>CATAPORA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Varicela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93241" y="3541776"/>
            <a:ext cx="4981575" cy="974090"/>
            <a:chOff x="893241" y="3541776"/>
            <a:chExt cx="4981575" cy="974090"/>
          </a:xfrm>
        </p:grpSpPr>
        <p:sp>
          <p:nvSpPr>
            <p:cNvPr id="13" name="object 13"/>
            <p:cNvSpPr/>
            <p:nvPr/>
          </p:nvSpPr>
          <p:spPr>
            <a:xfrm>
              <a:off x="899591" y="3594735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241" y="4032885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3588385"/>
              <a:ext cx="4981575" cy="927100"/>
            </a:xfrm>
            <a:custGeom>
              <a:avLst/>
              <a:gdLst/>
              <a:ahLst/>
              <a:cxnLst/>
              <a:rect l="l" t="t" r="r" b="b"/>
              <a:pathLst>
                <a:path w="4981575" h="927100">
                  <a:moveTo>
                    <a:pt x="6350" y="0"/>
                  </a:moveTo>
                  <a:lnTo>
                    <a:pt x="6350" y="927100"/>
                  </a:lnTo>
                </a:path>
                <a:path w="4981575" h="927100">
                  <a:moveTo>
                    <a:pt x="4974920" y="0"/>
                  </a:moveTo>
                  <a:lnTo>
                    <a:pt x="4974920" y="927100"/>
                  </a:lnTo>
                </a:path>
                <a:path w="4981575" h="927100">
                  <a:moveTo>
                    <a:pt x="0" y="6350"/>
                  </a:moveTo>
                  <a:lnTo>
                    <a:pt x="4981270" y="6350"/>
                  </a:lnTo>
                </a:path>
                <a:path w="4981575" h="927100">
                  <a:moveTo>
                    <a:pt x="0" y="920750"/>
                  </a:moveTo>
                  <a:lnTo>
                    <a:pt x="4981270" y="9207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8152" y="3541776"/>
              <a:ext cx="2840736" cy="4998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05941" y="3608958"/>
            <a:ext cx="495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941" y="4070984"/>
            <a:ext cx="495617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spc="-10" dirty="0">
                <a:latin typeface="Calibri"/>
                <a:cs typeface="Calibri"/>
              </a:rPr>
              <a:t>Vesículas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vermelhas.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Febre.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Náuseas.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3241" y="4981955"/>
            <a:ext cx="5053330" cy="974090"/>
            <a:chOff x="893241" y="4981955"/>
            <a:chExt cx="5053330" cy="974090"/>
          </a:xfrm>
        </p:grpSpPr>
        <p:sp>
          <p:nvSpPr>
            <p:cNvPr id="20" name="object 20"/>
            <p:cNvSpPr/>
            <p:nvPr/>
          </p:nvSpPr>
          <p:spPr>
            <a:xfrm>
              <a:off x="899591" y="5034914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41" y="5473064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3241" y="5028564"/>
              <a:ext cx="5053330" cy="927100"/>
            </a:xfrm>
            <a:custGeom>
              <a:avLst/>
              <a:gdLst/>
              <a:ahLst/>
              <a:cxnLst/>
              <a:rect l="l" t="t" r="r" b="b"/>
              <a:pathLst>
                <a:path w="5053330" h="927100">
                  <a:moveTo>
                    <a:pt x="6350" y="0"/>
                  </a:moveTo>
                  <a:lnTo>
                    <a:pt x="6350" y="927061"/>
                  </a:lnTo>
                </a:path>
                <a:path w="5053330" h="927100">
                  <a:moveTo>
                    <a:pt x="5046929" y="0"/>
                  </a:moveTo>
                  <a:lnTo>
                    <a:pt x="5046929" y="927061"/>
                  </a:lnTo>
                </a:path>
                <a:path w="5053330" h="927100">
                  <a:moveTo>
                    <a:pt x="0" y="6350"/>
                  </a:moveTo>
                  <a:lnTo>
                    <a:pt x="5053279" y="6350"/>
                  </a:lnTo>
                </a:path>
                <a:path w="5053330" h="927100">
                  <a:moveTo>
                    <a:pt x="0" y="920711"/>
                  </a:moveTo>
                  <a:lnTo>
                    <a:pt x="5053279" y="92071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8523" y="4981955"/>
              <a:ext cx="1531620" cy="4998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05941" y="5049392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5941" y="5511165"/>
            <a:ext cx="5027930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Saliva.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Objetos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56168" y="2266934"/>
            <a:ext cx="2663190" cy="3702685"/>
            <a:chOff x="6156168" y="2266934"/>
            <a:chExt cx="2663190" cy="370268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168" y="2266934"/>
              <a:ext cx="2662853" cy="3702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8207" y="2348826"/>
              <a:ext cx="2509139" cy="352844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86486" y="2237387"/>
            <a:ext cx="1343651" cy="11916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235953" y="5899505"/>
            <a:ext cx="2508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Paciente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tronco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coberto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por </a:t>
            </a:r>
            <a:r>
              <a:rPr sz="1400" spc="-10" dirty="0">
                <a:latin typeface="Calibri"/>
                <a:cs typeface="Calibri"/>
              </a:rPr>
              <a:t>varicela.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82" y="1340738"/>
            <a:ext cx="1809750" cy="20859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sp>
          <p:nvSpPr>
            <p:cNvPr id="6" name="object 6"/>
            <p:cNvSpPr/>
            <p:nvPr/>
          </p:nvSpPr>
          <p:spPr>
            <a:xfrm>
              <a:off x="714349" y="25"/>
              <a:ext cx="8429625" cy="285750"/>
            </a:xfrm>
            <a:custGeom>
              <a:avLst/>
              <a:gdLst/>
              <a:ahLst/>
              <a:cxnLst/>
              <a:rect l="l" t="t" r="r" b="b"/>
              <a:pathLst>
                <a:path w="8429625" h="285750">
                  <a:moveTo>
                    <a:pt x="8429625" y="0"/>
                  </a:moveTo>
                  <a:lnTo>
                    <a:pt x="0" y="0"/>
                  </a:lnTo>
                  <a:lnTo>
                    <a:pt x="0" y="285724"/>
                  </a:lnTo>
                  <a:lnTo>
                    <a:pt x="8429625" y="285724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368808"/>
              <a:ext cx="7743444" cy="97993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65" y="1607642"/>
            <a:ext cx="19380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RUBÉOLA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93241" y="3447288"/>
            <a:ext cx="4981575" cy="974725"/>
            <a:chOff x="893241" y="3447288"/>
            <a:chExt cx="4981575" cy="974725"/>
          </a:xfrm>
        </p:grpSpPr>
        <p:sp>
          <p:nvSpPr>
            <p:cNvPr id="13" name="object 13"/>
            <p:cNvSpPr/>
            <p:nvPr/>
          </p:nvSpPr>
          <p:spPr>
            <a:xfrm>
              <a:off x="899591" y="3501009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241" y="3939159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3494659"/>
              <a:ext cx="4981575" cy="927100"/>
            </a:xfrm>
            <a:custGeom>
              <a:avLst/>
              <a:gdLst/>
              <a:ahLst/>
              <a:cxnLst/>
              <a:rect l="l" t="t" r="r" b="b"/>
              <a:pathLst>
                <a:path w="4981575" h="927100">
                  <a:moveTo>
                    <a:pt x="6350" y="0"/>
                  </a:moveTo>
                  <a:lnTo>
                    <a:pt x="6350" y="927099"/>
                  </a:lnTo>
                </a:path>
                <a:path w="4981575" h="927100">
                  <a:moveTo>
                    <a:pt x="4974920" y="0"/>
                  </a:moveTo>
                  <a:lnTo>
                    <a:pt x="4974920" y="927099"/>
                  </a:lnTo>
                </a:path>
                <a:path w="4981575" h="927100">
                  <a:moveTo>
                    <a:pt x="0" y="6350"/>
                  </a:moveTo>
                  <a:lnTo>
                    <a:pt x="4981270" y="6350"/>
                  </a:lnTo>
                </a:path>
                <a:path w="4981575" h="927100">
                  <a:moveTo>
                    <a:pt x="0" y="920749"/>
                  </a:moveTo>
                  <a:lnTo>
                    <a:pt x="4981270" y="9207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8152" y="3447288"/>
              <a:ext cx="2840736" cy="4998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05941" y="3515105"/>
            <a:ext cx="495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941" y="3977259"/>
            <a:ext cx="495617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Calibri"/>
                <a:cs typeface="Calibri"/>
              </a:rPr>
              <a:t>Manchas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vermelhas.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Febre.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Cansaço.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3241" y="4744211"/>
            <a:ext cx="5053330" cy="1339850"/>
            <a:chOff x="893241" y="4744211"/>
            <a:chExt cx="5053330" cy="1339850"/>
          </a:xfrm>
        </p:grpSpPr>
        <p:sp>
          <p:nvSpPr>
            <p:cNvPr id="20" name="object 20"/>
            <p:cNvSpPr/>
            <p:nvPr/>
          </p:nvSpPr>
          <p:spPr>
            <a:xfrm>
              <a:off x="899591" y="4797170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5040503" y="457199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41" y="5235320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099"/>
                  </a:moveTo>
                  <a:lnTo>
                    <a:pt x="5053279" y="38099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3241" y="4790820"/>
              <a:ext cx="5053330" cy="1292860"/>
            </a:xfrm>
            <a:custGeom>
              <a:avLst/>
              <a:gdLst/>
              <a:ahLst/>
              <a:cxnLst/>
              <a:rect l="l" t="t" r="r" b="b"/>
              <a:pathLst>
                <a:path w="5053330" h="1292860">
                  <a:moveTo>
                    <a:pt x="6350" y="0"/>
                  </a:moveTo>
                  <a:lnTo>
                    <a:pt x="6350" y="1292834"/>
                  </a:lnTo>
                </a:path>
                <a:path w="5053330" h="1292860">
                  <a:moveTo>
                    <a:pt x="5046929" y="0"/>
                  </a:moveTo>
                  <a:lnTo>
                    <a:pt x="5046929" y="1292834"/>
                  </a:lnTo>
                </a:path>
                <a:path w="5053330" h="1292860">
                  <a:moveTo>
                    <a:pt x="0" y="6349"/>
                  </a:moveTo>
                  <a:lnTo>
                    <a:pt x="5053279" y="6349"/>
                  </a:lnTo>
                </a:path>
                <a:path w="5053330" h="1292860">
                  <a:moveTo>
                    <a:pt x="0" y="1286484"/>
                  </a:moveTo>
                  <a:lnTo>
                    <a:pt x="5053279" y="12864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8523" y="4744211"/>
              <a:ext cx="1531620" cy="4998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05941" y="4811648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5941" y="5273421"/>
            <a:ext cx="50279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 marR="77470">
              <a:lnSpc>
                <a:spcPct val="100000"/>
              </a:lnSpc>
              <a:spcBef>
                <a:spcPts val="65"/>
              </a:spcBef>
              <a:tabLst>
                <a:tab pos="1054735" algn="l"/>
                <a:tab pos="2220595" algn="l"/>
                <a:tab pos="3148965" algn="l"/>
                <a:tab pos="3866515" algn="l"/>
              </a:tabLst>
            </a:pPr>
            <a:r>
              <a:rPr sz="2400" spc="-10" dirty="0">
                <a:latin typeface="Calibri"/>
                <a:cs typeface="Calibri"/>
              </a:rPr>
              <a:t>Saliva.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Contato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direto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com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doentes. </a:t>
            </a:r>
            <a:r>
              <a:rPr sz="2400" spc="-10" dirty="0">
                <a:latin typeface="Calibri"/>
                <a:cs typeface="Calibri"/>
              </a:rPr>
              <a:t>Intrauterina.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9766" y="1844801"/>
            <a:ext cx="1429384" cy="129616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235953" y="5899505"/>
            <a:ext cx="1633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Paciente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rubéola.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10300" y="2081783"/>
            <a:ext cx="2616835" cy="3909060"/>
            <a:chOff x="6210300" y="2081783"/>
            <a:chExt cx="2616835" cy="390906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300" y="2081783"/>
              <a:ext cx="2616707" cy="39090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0215" y="2184653"/>
              <a:ext cx="2436876" cy="3704082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1377188"/>
            <a:ext cx="2232279" cy="15477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6051" y="25"/>
            <a:ext cx="8728075" cy="1348740"/>
            <a:chOff x="416051" y="25"/>
            <a:chExt cx="8728075" cy="1348740"/>
          </a:xfrm>
        </p:grpSpPr>
        <p:sp>
          <p:nvSpPr>
            <p:cNvPr id="6" name="object 6"/>
            <p:cNvSpPr/>
            <p:nvPr/>
          </p:nvSpPr>
          <p:spPr>
            <a:xfrm>
              <a:off x="714349" y="25"/>
              <a:ext cx="8429625" cy="285750"/>
            </a:xfrm>
            <a:custGeom>
              <a:avLst/>
              <a:gdLst/>
              <a:ahLst/>
              <a:cxnLst/>
              <a:rect l="l" t="t" r="r" b="b"/>
              <a:pathLst>
                <a:path w="8429625" h="285750">
                  <a:moveTo>
                    <a:pt x="8429625" y="0"/>
                  </a:moveTo>
                  <a:lnTo>
                    <a:pt x="0" y="0"/>
                  </a:lnTo>
                  <a:lnTo>
                    <a:pt x="0" y="285724"/>
                  </a:lnTo>
                  <a:lnTo>
                    <a:pt x="8429625" y="285724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368808"/>
              <a:ext cx="7743444" cy="97993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65" y="1507044"/>
            <a:ext cx="2091055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CAXUMBA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Papeira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93241" y="3447288"/>
            <a:ext cx="4981575" cy="1340485"/>
            <a:chOff x="893241" y="3447288"/>
            <a:chExt cx="4981575" cy="1340485"/>
          </a:xfrm>
        </p:grpSpPr>
        <p:sp>
          <p:nvSpPr>
            <p:cNvPr id="13" name="object 13"/>
            <p:cNvSpPr/>
            <p:nvPr/>
          </p:nvSpPr>
          <p:spPr>
            <a:xfrm>
              <a:off x="899591" y="3501009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591" y="3958209"/>
              <a:ext cx="4968875" cy="822960"/>
            </a:xfrm>
            <a:custGeom>
              <a:avLst/>
              <a:gdLst/>
              <a:ahLst/>
              <a:cxnLst/>
              <a:rect l="l" t="t" r="r" b="b"/>
              <a:pathLst>
                <a:path w="4968875" h="822960">
                  <a:moveTo>
                    <a:pt x="4968494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4968494" y="822959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3939159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3494659"/>
              <a:ext cx="4981575" cy="1292860"/>
            </a:xfrm>
            <a:custGeom>
              <a:avLst/>
              <a:gdLst/>
              <a:ahLst/>
              <a:cxnLst/>
              <a:rect l="l" t="t" r="r" b="b"/>
              <a:pathLst>
                <a:path w="4981575" h="1292860">
                  <a:moveTo>
                    <a:pt x="6350" y="0"/>
                  </a:moveTo>
                  <a:lnTo>
                    <a:pt x="6350" y="1292859"/>
                  </a:lnTo>
                </a:path>
                <a:path w="4981575" h="1292860">
                  <a:moveTo>
                    <a:pt x="4974920" y="0"/>
                  </a:moveTo>
                  <a:lnTo>
                    <a:pt x="4974920" y="1292859"/>
                  </a:lnTo>
                </a:path>
                <a:path w="4981575" h="1292860">
                  <a:moveTo>
                    <a:pt x="0" y="6350"/>
                  </a:moveTo>
                  <a:lnTo>
                    <a:pt x="4981270" y="6350"/>
                  </a:lnTo>
                </a:path>
                <a:path w="4981575" h="1292860">
                  <a:moveTo>
                    <a:pt x="0" y="1286509"/>
                  </a:moveTo>
                  <a:lnTo>
                    <a:pt x="4981270" y="12865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8152" y="3447288"/>
              <a:ext cx="2840736" cy="49987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93241" y="4887467"/>
            <a:ext cx="5053330" cy="974725"/>
            <a:chOff x="893241" y="4887467"/>
            <a:chExt cx="5053330" cy="974725"/>
          </a:xfrm>
        </p:grpSpPr>
        <p:sp>
          <p:nvSpPr>
            <p:cNvPr id="19" name="object 19"/>
            <p:cNvSpPr/>
            <p:nvPr/>
          </p:nvSpPr>
          <p:spPr>
            <a:xfrm>
              <a:off x="899591" y="4941188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3241" y="5379338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241" y="4934838"/>
              <a:ext cx="5053330" cy="927100"/>
            </a:xfrm>
            <a:custGeom>
              <a:avLst/>
              <a:gdLst/>
              <a:ahLst/>
              <a:cxnLst/>
              <a:rect l="l" t="t" r="r" b="b"/>
              <a:pathLst>
                <a:path w="5053330" h="927100">
                  <a:moveTo>
                    <a:pt x="6350" y="0"/>
                  </a:moveTo>
                  <a:lnTo>
                    <a:pt x="6350" y="927074"/>
                  </a:lnTo>
                </a:path>
                <a:path w="5053330" h="927100">
                  <a:moveTo>
                    <a:pt x="5046929" y="0"/>
                  </a:moveTo>
                  <a:lnTo>
                    <a:pt x="5046929" y="927074"/>
                  </a:lnTo>
                </a:path>
                <a:path w="5053330" h="927100">
                  <a:moveTo>
                    <a:pt x="0" y="6350"/>
                  </a:moveTo>
                  <a:lnTo>
                    <a:pt x="5053279" y="6350"/>
                  </a:lnTo>
                </a:path>
                <a:path w="5053330" h="927100">
                  <a:moveTo>
                    <a:pt x="0" y="920724"/>
                  </a:moveTo>
                  <a:lnTo>
                    <a:pt x="5053279" y="92072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8523" y="4887467"/>
              <a:ext cx="1531620" cy="4998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05941" y="3423808"/>
            <a:ext cx="5027930" cy="192341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63500" algn="ctr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  <a:p>
            <a:pPr marR="64135" algn="ctr">
              <a:lnSpc>
                <a:spcPct val="100000"/>
              </a:lnSpc>
              <a:spcBef>
                <a:spcPts val="725"/>
              </a:spcBef>
              <a:tabLst>
                <a:tab pos="1287780" algn="l"/>
                <a:tab pos="2040255" algn="l"/>
                <a:tab pos="3543300" algn="l"/>
              </a:tabLst>
            </a:pPr>
            <a:r>
              <a:rPr sz="2400" spc="-10" dirty="0">
                <a:latin typeface="Calibri"/>
                <a:cs typeface="Calibri"/>
              </a:rPr>
              <a:t>Inchaço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nas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glândulas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parótidas.</a:t>
            </a:r>
            <a:endParaRPr sz="2400">
              <a:latin typeface="Calibri"/>
              <a:cs typeface="Calibri"/>
            </a:endParaRPr>
          </a:p>
          <a:p>
            <a:pPr marR="887094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cabeça.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estar.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98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5941" y="5417439"/>
            <a:ext cx="5027930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Saliva.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Objetos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9766" y="1844801"/>
            <a:ext cx="1429384" cy="129616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062471" y="2756916"/>
            <a:ext cx="2936875" cy="3215640"/>
            <a:chOff x="6062471" y="2756916"/>
            <a:chExt cx="2936875" cy="321564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2471" y="2756916"/>
              <a:ext cx="2936748" cy="32156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197" y="2852889"/>
              <a:ext cx="2749423" cy="302437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164071" y="5899505"/>
            <a:ext cx="159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Criança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caxumba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07044"/>
            <a:ext cx="3038475" cy="1571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POLIOMIELITE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Paralisia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infantil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“erradicada”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86891" y="3447288"/>
            <a:ext cx="4994275" cy="1346835"/>
            <a:chOff x="886891" y="3447288"/>
            <a:chExt cx="4994275" cy="1346835"/>
          </a:xfrm>
        </p:grpSpPr>
        <p:sp>
          <p:nvSpPr>
            <p:cNvPr id="8" name="object 8"/>
            <p:cNvSpPr/>
            <p:nvPr/>
          </p:nvSpPr>
          <p:spPr>
            <a:xfrm>
              <a:off x="899591" y="3501009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241" y="3939159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241" y="3494659"/>
              <a:ext cx="4981575" cy="1292860"/>
            </a:xfrm>
            <a:custGeom>
              <a:avLst/>
              <a:gdLst/>
              <a:ahLst/>
              <a:cxnLst/>
              <a:rect l="l" t="t" r="r" b="b"/>
              <a:pathLst>
                <a:path w="4981575" h="1292860">
                  <a:moveTo>
                    <a:pt x="6350" y="0"/>
                  </a:moveTo>
                  <a:lnTo>
                    <a:pt x="6350" y="1292859"/>
                  </a:lnTo>
                </a:path>
                <a:path w="4981575" h="1292860">
                  <a:moveTo>
                    <a:pt x="4974920" y="0"/>
                  </a:moveTo>
                  <a:lnTo>
                    <a:pt x="4974920" y="1292859"/>
                  </a:lnTo>
                </a:path>
                <a:path w="4981575" h="1292860">
                  <a:moveTo>
                    <a:pt x="0" y="6350"/>
                  </a:moveTo>
                  <a:lnTo>
                    <a:pt x="4981270" y="6350"/>
                  </a:lnTo>
                </a:path>
                <a:path w="4981575" h="1292860">
                  <a:moveTo>
                    <a:pt x="0" y="1286509"/>
                  </a:moveTo>
                  <a:lnTo>
                    <a:pt x="4981270" y="12865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2" y="3447288"/>
              <a:ext cx="2840736" cy="4998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05941" y="3515105"/>
            <a:ext cx="495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941" y="3977259"/>
            <a:ext cx="4956175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  <a:tabLst>
                <a:tab pos="1031875" algn="l"/>
                <a:tab pos="1674495" algn="l"/>
                <a:tab pos="2506980" algn="l"/>
                <a:tab pos="3691254" algn="l"/>
              </a:tabLst>
            </a:pP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Mal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estar.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Paralisia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membros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inferiores.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3241" y="4887467"/>
            <a:ext cx="5053330" cy="1340485"/>
            <a:chOff x="893241" y="4887467"/>
            <a:chExt cx="5053330" cy="1340485"/>
          </a:xfrm>
        </p:grpSpPr>
        <p:sp>
          <p:nvSpPr>
            <p:cNvPr id="15" name="object 15"/>
            <p:cNvSpPr/>
            <p:nvPr/>
          </p:nvSpPr>
          <p:spPr>
            <a:xfrm>
              <a:off x="899591" y="4941188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5379338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3241" y="4934838"/>
              <a:ext cx="5053330" cy="1292860"/>
            </a:xfrm>
            <a:custGeom>
              <a:avLst/>
              <a:gdLst/>
              <a:ahLst/>
              <a:cxnLst/>
              <a:rect l="l" t="t" r="r" b="b"/>
              <a:pathLst>
                <a:path w="5053330" h="1292860">
                  <a:moveTo>
                    <a:pt x="6350" y="0"/>
                  </a:moveTo>
                  <a:lnTo>
                    <a:pt x="6350" y="1292834"/>
                  </a:lnTo>
                </a:path>
                <a:path w="5053330" h="1292860">
                  <a:moveTo>
                    <a:pt x="5046929" y="0"/>
                  </a:moveTo>
                  <a:lnTo>
                    <a:pt x="5046929" y="1292834"/>
                  </a:lnTo>
                </a:path>
                <a:path w="5053330" h="1292860">
                  <a:moveTo>
                    <a:pt x="0" y="6350"/>
                  </a:moveTo>
                  <a:lnTo>
                    <a:pt x="5053279" y="6350"/>
                  </a:lnTo>
                </a:path>
                <a:path w="5053330" h="1292860">
                  <a:moveTo>
                    <a:pt x="0" y="1286484"/>
                  </a:moveTo>
                  <a:lnTo>
                    <a:pt x="5053279" y="12864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8523" y="4887467"/>
              <a:ext cx="1531620" cy="4998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5941" y="4955540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941" y="5417439"/>
            <a:ext cx="50279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Saliva.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Secreções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respiratórias.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Objetos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alimentos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contaminados.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1297" y="2184069"/>
            <a:ext cx="1403768" cy="124493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073531" y="3505942"/>
            <a:ext cx="2879725" cy="2160270"/>
            <a:chOff x="6073531" y="3505942"/>
            <a:chExt cx="2879725" cy="216027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3531" y="3505942"/>
              <a:ext cx="2879577" cy="21599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198" y="3572992"/>
              <a:ext cx="2714117" cy="20162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164071" y="5611469"/>
            <a:ext cx="27216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Criança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recebendo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dose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vacina contra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poliomielite.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0171" y="1556766"/>
            <a:ext cx="2876296" cy="1977136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1029" y="2104644"/>
            <a:ext cx="716280" cy="582295"/>
            <a:chOff x="1241029" y="2104644"/>
            <a:chExt cx="716280" cy="5822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1029" y="2438322"/>
              <a:ext cx="245901" cy="764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688" y="2104644"/>
              <a:ext cx="643127" cy="58216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9226" y="2324149"/>
            <a:ext cx="94996" cy="267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7334" y="2305062"/>
            <a:ext cx="199796" cy="2863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3259" y="2324149"/>
            <a:ext cx="249300" cy="2672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8865" y="1507044"/>
            <a:ext cx="6666865" cy="1571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AIDS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(SIDA)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indrome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muno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eficiência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dquirida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HIV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vírus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imunodeficiência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humana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93241" y="3520440"/>
            <a:ext cx="4981575" cy="973455"/>
            <a:chOff x="893241" y="3520440"/>
            <a:chExt cx="4981575" cy="973455"/>
          </a:xfrm>
        </p:grpSpPr>
        <p:sp>
          <p:nvSpPr>
            <p:cNvPr id="14" name="object 14"/>
            <p:cNvSpPr/>
            <p:nvPr/>
          </p:nvSpPr>
          <p:spPr>
            <a:xfrm>
              <a:off x="899591" y="3573018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968494" y="457199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3241" y="4011168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099"/>
                  </a:moveTo>
                  <a:lnTo>
                    <a:pt x="4981270" y="38099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3566668"/>
              <a:ext cx="4981575" cy="927100"/>
            </a:xfrm>
            <a:custGeom>
              <a:avLst/>
              <a:gdLst/>
              <a:ahLst/>
              <a:cxnLst/>
              <a:rect l="l" t="t" r="r" b="b"/>
              <a:pathLst>
                <a:path w="4981575" h="927100">
                  <a:moveTo>
                    <a:pt x="6350" y="0"/>
                  </a:moveTo>
                  <a:lnTo>
                    <a:pt x="6350" y="927100"/>
                  </a:lnTo>
                </a:path>
                <a:path w="4981575" h="927100">
                  <a:moveTo>
                    <a:pt x="4974920" y="0"/>
                  </a:moveTo>
                  <a:lnTo>
                    <a:pt x="4974920" y="927100"/>
                  </a:lnTo>
                </a:path>
                <a:path w="4981575" h="927100">
                  <a:moveTo>
                    <a:pt x="0" y="6350"/>
                  </a:moveTo>
                  <a:lnTo>
                    <a:pt x="4981270" y="6350"/>
                  </a:lnTo>
                </a:path>
                <a:path w="4981575" h="927100">
                  <a:moveTo>
                    <a:pt x="0" y="920750"/>
                  </a:moveTo>
                  <a:lnTo>
                    <a:pt x="4981270" y="9207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8152" y="3520440"/>
              <a:ext cx="2840736" cy="4998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5941" y="3586937"/>
            <a:ext cx="4956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941" y="4049267"/>
            <a:ext cx="4956175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Calibri"/>
                <a:cs typeface="Calibri"/>
              </a:rPr>
              <a:t>Não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há.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3241" y="4744211"/>
            <a:ext cx="5053330" cy="1339850"/>
            <a:chOff x="893241" y="4744211"/>
            <a:chExt cx="5053330" cy="1339850"/>
          </a:xfrm>
        </p:grpSpPr>
        <p:sp>
          <p:nvSpPr>
            <p:cNvPr id="21" name="object 21"/>
            <p:cNvSpPr/>
            <p:nvPr/>
          </p:nvSpPr>
          <p:spPr>
            <a:xfrm>
              <a:off x="899591" y="4797170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5040503" y="457199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3241" y="5235320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099"/>
                  </a:moveTo>
                  <a:lnTo>
                    <a:pt x="5053279" y="38099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3241" y="4790820"/>
              <a:ext cx="5053330" cy="1292860"/>
            </a:xfrm>
            <a:custGeom>
              <a:avLst/>
              <a:gdLst/>
              <a:ahLst/>
              <a:cxnLst/>
              <a:rect l="l" t="t" r="r" b="b"/>
              <a:pathLst>
                <a:path w="5053330" h="1292860">
                  <a:moveTo>
                    <a:pt x="6350" y="0"/>
                  </a:moveTo>
                  <a:lnTo>
                    <a:pt x="6350" y="1292834"/>
                  </a:lnTo>
                </a:path>
                <a:path w="5053330" h="1292860">
                  <a:moveTo>
                    <a:pt x="5046929" y="0"/>
                  </a:moveTo>
                  <a:lnTo>
                    <a:pt x="5046929" y="1292834"/>
                  </a:lnTo>
                </a:path>
                <a:path w="5053330" h="1292860">
                  <a:moveTo>
                    <a:pt x="0" y="6349"/>
                  </a:moveTo>
                  <a:lnTo>
                    <a:pt x="5053279" y="6349"/>
                  </a:lnTo>
                </a:path>
                <a:path w="5053330" h="1292860">
                  <a:moveTo>
                    <a:pt x="0" y="1286484"/>
                  </a:moveTo>
                  <a:lnTo>
                    <a:pt x="5053279" y="12864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8523" y="4744211"/>
              <a:ext cx="1531620" cy="4998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05941" y="4811648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941" y="5273421"/>
            <a:ext cx="50279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 marR="7620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Relações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sexuais.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Sangue.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Intrauterina. Amamentação.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52641" y="3285032"/>
            <a:ext cx="2739770" cy="3023870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6175248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Defesa</a:t>
            </a:r>
            <a:r>
              <a:rPr spc="-200" dirty="0"/>
              <a:t> </a:t>
            </a:r>
            <a:r>
              <a:rPr dirty="0"/>
              <a:t>contra</a:t>
            </a:r>
            <a:r>
              <a:rPr spc="-195" dirty="0"/>
              <a:t> </a:t>
            </a:r>
            <a:r>
              <a:rPr spc="-10" dirty="0"/>
              <a:t>viroses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607642"/>
            <a:ext cx="3465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Sistema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imunitário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65" y="1954516"/>
            <a:ext cx="2329815" cy="143256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90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Anticorpos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7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Vacinas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865" y="3702177"/>
            <a:ext cx="1280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Soros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7" y="2511551"/>
            <a:ext cx="1781556" cy="4998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47846" y="2564968"/>
            <a:ext cx="5616575" cy="120078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Anticorpos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substâncias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produzidas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pelo </a:t>
            </a:r>
            <a:r>
              <a:rPr sz="2400" dirty="0">
                <a:latin typeface="Calibri"/>
                <a:cs typeface="Calibri"/>
              </a:rPr>
              <a:t>organismo</a:t>
            </a:r>
            <a:r>
              <a:rPr sz="2400" spc="40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409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combater</a:t>
            </a:r>
            <a:r>
              <a:rPr sz="2400" spc="409" dirty="0">
                <a:latin typeface="Calibri"/>
                <a:cs typeface="Calibri"/>
              </a:rPr>
              <a:t>   </a:t>
            </a:r>
            <a:r>
              <a:rPr sz="2400" spc="-10" dirty="0">
                <a:latin typeface="Calibri"/>
                <a:cs typeface="Calibri"/>
              </a:rPr>
              <a:t>estruturas </a:t>
            </a:r>
            <a:r>
              <a:rPr sz="2400" dirty="0">
                <a:latin typeface="Calibri"/>
                <a:cs typeface="Calibri"/>
              </a:rPr>
              <a:t>estranhas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causar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doenças.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0279" y="3976115"/>
            <a:ext cx="1239012" cy="4998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339720" y="4028897"/>
            <a:ext cx="6624955" cy="120078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Vacina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substância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feita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partir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micróbios </a:t>
            </a:r>
            <a:r>
              <a:rPr sz="2400" dirty="0">
                <a:latin typeface="Calibri"/>
                <a:cs typeface="Calibri"/>
              </a:rPr>
              <a:t>mortos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atenuados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estimula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produção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anticorpos.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8472" y="5425440"/>
            <a:ext cx="986028" cy="49987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7582" y="5478322"/>
            <a:ext cx="8136890" cy="83121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marR="81915">
              <a:lnSpc>
                <a:spcPct val="100000"/>
              </a:lnSpc>
              <a:spcBef>
                <a:spcPts val="215"/>
              </a:spcBef>
              <a:tabLst>
                <a:tab pos="807720" algn="l"/>
                <a:tab pos="1098550" algn="l"/>
                <a:tab pos="1784985" algn="l"/>
                <a:tab pos="2865120" algn="l"/>
                <a:tab pos="4179570" algn="l"/>
                <a:tab pos="5626100" algn="l"/>
                <a:tab pos="6799580" algn="l"/>
                <a:tab pos="7468870" algn="l"/>
              </a:tabLst>
            </a:pPr>
            <a:r>
              <a:rPr sz="2400" b="1" spc="-20" dirty="0">
                <a:latin typeface="Calibri"/>
                <a:cs typeface="Calibri"/>
              </a:rPr>
              <a:t>Soro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uma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solução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contendo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anticorpos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prontos,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com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ação </a:t>
            </a:r>
            <a:r>
              <a:rPr sz="2400" spc="-10" dirty="0">
                <a:latin typeface="Calibri"/>
                <a:cs typeface="Calibri"/>
              </a:rPr>
              <a:t>curativa,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ação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rápida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duração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imune.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6175248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Defesa</a:t>
            </a:r>
            <a:r>
              <a:rPr spc="-200" dirty="0"/>
              <a:t> </a:t>
            </a:r>
            <a:r>
              <a:rPr dirty="0"/>
              <a:t>contra</a:t>
            </a:r>
            <a:r>
              <a:rPr spc="-195" dirty="0"/>
              <a:t> </a:t>
            </a:r>
            <a:r>
              <a:rPr spc="-10" dirty="0"/>
              <a:t>viroses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07044"/>
            <a:ext cx="3840479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Conscientização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dirty="0">
                <a:latin typeface="Calibri"/>
                <a:cs typeface="Calibri"/>
              </a:rPr>
              <a:t>Campanhas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saúde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963" y="3429012"/>
            <a:ext cx="2262454" cy="24317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1865" y="4797132"/>
            <a:ext cx="2309241" cy="153797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75812" y="115862"/>
            <a:ext cx="5868670" cy="5951220"/>
            <a:chOff x="3275812" y="115862"/>
            <a:chExt cx="5868670" cy="59512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5450" y="115862"/>
              <a:ext cx="1098550" cy="1080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4008" y="1196847"/>
              <a:ext cx="2160523" cy="1620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24" y="1988807"/>
              <a:ext cx="2596133" cy="40779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5812" y="2780855"/>
              <a:ext cx="1841144" cy="1741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2994" y="3089408"/>
              <a:ext cx="906122" cy="149173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54" y="2708871"/>
            <a:ext cx="1967186" cy="331241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643255" cy="6858000"/>
          </a:xfrm>
          <a:custGeom>
            <a:avLst/>
            <a:gdLst/>
            <a:ahLst/>
            <a:cxnLst/>
            <a:rect l="l" t="t" r="r" b="b"/>
            <a:pathLst>
              <a:path w="643255" h="6858000">
                <a:moveTo>
                  <a:pt x="642912" y="0"/>
                </a:moveTo>
                <a:lnTo>
                  <a:pt x="0" y="0"/>
                </a:lnTo>
                <a:lnTo>
                  <a:pt x="0" y="6858000"/>
                </a:lnTo>
                <a:lnTo>
                  <a:pt x="642912" y="6858000"/>
                </a:lnTo>
                <a:lnTo>
                  <a:pt x="642912" y="0"/>
                </a:lnTo>
                <a:close/>
              </a:path>
            </a:pathLst>
          </a:custGeom>
          <a:solidFill>
            <a:srgbClr val="50B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114" y="497104"/>
            <a:ext cx="7761002" cy="27564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4349" y="25"/>
            <a:ext cx="8429625" cy="285750"/>
          </a:xfrm>
          <a:custGeom>
            <a:avLst/>
            <a:gdLst/>
            <a:ahLst/>
            <a:cxnLst/>
            <a:rect l="l" t="t" r="r" b="b"/>
            <a:pathLst>
              <a:path w="8429625" h="285750">
                <a:moveTo>
                  <a:pt x="8429625" y="0"/>
                </a:moveTo>
                <a:lnTo>
                  <a:pt x="0" y="0"/>
                </a:lnTo>
                <a:lnTo>
                  <a:pt x="0" y="285724"/>
                </a:lnTo>
                <a:lnTo>
                  <a:pt x="8429625" y="285724"/>
                </a:lnTo>
                <a:lnTo>
                  <a:pt x="8429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1" y="368808"/>
            <a:ext cx="2093976" cy="9799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Vírus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0947" y="4821935"/>
            <a:ext cx="323168" cy="1795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28472" y="1680972"/>
            <a:ext cx="8192770" cy="912494"/>
            <a:chOff x="728472" y="1680972"/>
            <a:chExt cx="8192770" cy="912494"/>
          </a:xfrm>
        </p:grpSpPr>
        <p:sp>
          <p:nvSpPr>
            <p:cNvPr id="12" name="object 12"/>
            <p:cNvSpPr/>
            <p:nvPr/>
          </p:nvSpPr>
          <p:spPr>
            <a:xfrm>
              <a:off x="827659" y="1733892"/>
              <a:ext cx="8065134" cy="831215"/>
            </a:xfrm>
            <a:custGeom>
              <a:avLst/>
              <a:gdLst/>
              <a:ahLst/>
              <a:cxnLst/>
              <a:rect l="l" t="t" r="r" b="b"/>
              <a:pathLst>
                <a:path w="8065134" h="831214">
                  <a:moveTo>
                    <a:pt x="0" y="830999"/>
                  </a:moveTo>
                  <a:lnTo>
                    <a:pt x="8064881" y="830999"/>
                  </a:lnTo>
                  <a:lnTo>
                    <a:pt x="8064881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57149">
              <a:solidFill>
                <a:srgbClr val="00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472" y="1680972"/>
              <a:ext cx="1056131" cy="4998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685790" y="1747520"/>
            <a:ext cx="313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52575" algn="l"/>
                <a:tab pos="2011680" algn="l"/>
              </a:tabLst>
            </a:pPr>
            <a:r>
              <a:rPr sz="2400" spc="-10" dirty="0">
                <a:latin typeface="Calibri"/>
                <a:cs typeface="Calibri"/>
              </a:rPr>
              <a:t>acelulares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parasitas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>
              <a:lnSpc>
                <a:spcPct val="100000"/>
              </a:lnSpc>
              <a:spcBef>
                <a:spcPts val="100"/>
              </a:spcBef>
              <a:tabLst>
                <a:tab pos="1094105" algn="l"/>
                <a:tab pos="1827530" algn="l"/>
                <a:tab pos="2778125" algn="l"/>
              </a:tabLst>
            </a:pPr>
            <a:r>
              <a:rPr b="1" spc="-10" dirty="0">
                <a:latin typeface="Calibri"/>
                <a:cs typeface="Calibri"/>
              </a:rPr>
              <a:t>Vírus</a:t>
            </a:r>
            <a:r>
              <a:rPr b="1" dirty="0">
                <a:latin typeface="Calibri"/>
                <a:cs typeface="Calibri"/>
              </a:rPr>
              <a:t>	</a:t>
            </a:r>
            <a:r>
              <a:rPr spc="-25" dirty="0"/>
              <a:t>são</a:t>
            </a:r>
            <a:r>
              <a:rPr dirty="0"/>
              <a:t>	</a:t>
            </a:r>
            <a:r>
              <a:rPr spc="-10" dirty="0"/>
              <a:t>seres</a:t>
            </a:r>
            <a:r>
              <a:rPr dirty="0"/>
              <a:t>	</a:t>
            </a:r>
            <a:r>
              <a:rPr spc="-10" dirty="0"/>
              <a:t>microscópicos, obrigatórios.</a:t>
            </a:r>
          </a:p>
          <a:p>
            <a:pPr marL="355600" indent="-342900">
              <a:lnSpc>
                <a:spcPct val="100000"/>
              </a:lnSpc>
              <a:spcBef>
                <a:spcPts val="244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/>
              <a:t>Estrutura</a:t>
            </a:r>
            <a:endParaRPr sz="3200"/>
          </a:p>
          <a:p>
            <a:pPr marL="755650" lvl="1" indent="-285750">
              <a:lnSpc>
                <a:spcPct val="100000"/>
              </a:lnSpc>
              <a:spcBef>
                <a:spcPts val="185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Cápsula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protéica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34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Material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genético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DNA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ou </a:t>
            </a:r>
            <a:r>
              <a:rPr sz="2400" spc="-25" dirty="0">
                <a:latin typeface="Calibri"/>
                <a:cs typeface="Calibri"/>
              </a:rPr>
              <a:t>RNA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217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Mutações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2179" y="2617597"/>
            <a:ext cx="3024378" cy="424040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882390" y="6311900"/>
            <a:ext cx="2185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Estrutura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bacteriófago.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4595274" y="6623636"/>
            <a:ext cx="8464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2093976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39720" y="115862"/>
            <a:ext cx="6804659" cy="3564254"/>
            <a:chOff x="2339720" y="115862"/>
            <a:chExt cx="6804659" cy="356425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5449" y="115862"/>
              <a:ext cx="1098550" cy="1080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20" y="908684"/>
              <a:ext cx="2547874" cy="2119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2110" y="2152523"/>
              <a:ext cx="1215161" cy="152700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806700" y="2874391"/>
            <a:ext cx="940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Bacteriófago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573" y="3213861"/>
            <a:ext cx="2663825" cy="20796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94917" y="5213984"/>
            <a:ext cx="1189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dengue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1085" y="2852927"/>
            <a:ext cx="8093709" cy="3279775"/>
            <a:chOff x="761085" y="2852927"/>
            <a:chExt cx="8093709" cy="32797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085" y="2852927"/>
              <a:ext cx="1074737" cy="1079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1523" y="4077080"/>
              <a:ext cx="2502916" cy="205511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32575" y="6043371"/>
            <a:ext cx="2012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mosaico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tabaco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20080" y="1196809"/>
            <a:ext cx="3924300" cy="4175760"/>
            <a:chOff x="5220080" y="1196809"/>
            <a:chExt cx="3924300" cy="417576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2848" y="3645026"/>
              <a:ext cx="1081087" cy="1727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1903" y="1708530"/>
              <a:ext cx="2845816" cy="1917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0080" y="1196809"/>
              <a:ext cx="1111923" cy="110760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37326" y="3502914"/>
            <a:ext cx="1003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AIDS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24022" y="4005059"/>
            <a:ext cx="2932430" cy="2560955"/>
            <a:chOff x="3224022" y="4005059"/>
            <a:chExt cx="2932430" cy="256095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4447" y="4005059"/>
              <a:ext cx="2571750" cy="2286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24022" y="5570334"/>
              <a:ext cx="1079500" cy="99536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240148" y="6168948"/>
            <a:ext cx="10204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gripe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4595274" y="6623636"/>
            <a:ext cx="8464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383438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865" y="510616"/>
            <a:ext cx="3066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342938"/>
            <a:ext cx="2893060" cy="2122170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Ciclo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lítico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Ciclo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lisogênico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“dormência”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7008" y="115862"/>
            <a:ext cx="7937500" cy="6339205"/>
            <a:chOff x="1207008" y="115862"/>
            <a:chExt cx="7937500" cy="63392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5450" y="115862"/>
              <a:ext cx="1098550" cy="10808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2838" y="1162049"/>
              <a:ext cx="2179574" cy="52927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008" y="4201668"/>
              <a:ext cx="1011936" cy="499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2431" y="4201668"/>
              <a:ext cx="1028700" cy="4998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27582" y="4254207"/>
            <a:ext cx="5760720" cy="83121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Ciclo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lítico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(ciclo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rápido)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novos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vírus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produzidos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após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infecção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célula.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595274" y="6623636"/>
            <a:ext cx="8464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383438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865" y="510616"/>
            <a:ext cx="3066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342938"/>
            <a:ext cx="2893060" cy="2122170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Ciclo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lítico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Ciclo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lisogênico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“dormência”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11954" y="115862"/>
            <a:ext cx="4932045" cy="5401945"/>
            <a:chOff x="4211954" y="115862"/>
            <a:chExt cx="4932045" cy="54019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5450" y="115862"/>
              <a:ext cx="1098550" cy="10808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54" y="548767"/>
              <a:ext cx="3676904" cy="496849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57300" y="5568696"/>
            <a:ext cx="2242185" cy="500380"/>
            <a:chOff x="1257300" y="5568696"/>
            <a:chExt cx="2242185" cy="5003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300" y="5568696"/>
              <a:ext cx="1010412" cy="499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9863" y="5568696"/>
              <a:ext cx="1539239" cy="4998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99591" y="5622340"/>
            <a:ext cx="7993380" cy="83121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Ciclo</a:t>
            </a:r>
            <a:r>
              <a:rPr sz="2400" b="1" spc="2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lisogênio</a:t>
            </a:r>
            <a:r>
              <a:rPr sz="2400" b="1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(ciclo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longo)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vírus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passam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uma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fase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de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latência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produzirem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novos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vírus.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07044"/>
            <a:ext cx="2803525" cy="33521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Vírus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i="1" dirty="0">
                <a:latin typeface="Calibri"/>
                <a:cs typeface="Calibri"/>
              </a:rPr>
              <a:t>Latim: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veneno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7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Viroses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28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Transmissão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25" dirty="0">
                <a:latin typeface="Calibri"/>
                <a:cs typeface="Calibri"/>
              </a:rPr>
              <a:t>Ar</a:t>
            </a:r>
            <a:endParaRPr sz="24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Secreções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3545" y="4906517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Vetores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472" y="5463540"/>
            <a:ext cx="1373124" cy="4998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7582" y="5517235"/>
            <a:ext cx="8136890" cy="831215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215"/>
              </a:spcBef>
              <a:tabLst>
                <a:tab pos="1219200" algn="l"/>
                <a:tab pos="1807845" algn="l"/>
                <a:tab pos="3388360" algn="l"/>
                <a:tab pos="4023995" algn="l"/>
                <a:tab pos="4653280" algn="l"/>
                <a:tab pos="5758815" algn="l"/>
                <a:tab pos="6901815" algn="l"/>
                <a:tab pos="7572375" algn="l"/>
              </a:tabLst>
            </a:pPr>
            <a:r>
              <a:rPr sz="2400" b="1" spc="-10" dirty="0">
                <a:latin typeface="Calibri"/>
                <a:cs typeface="Calibri"/>
              </a:rPr>
              <a:t>Vetores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são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organismos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que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não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causam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doença,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mas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que </a:t>
            </a:r>
            <a:r>
              <a:rPr sz="2400" spc="-10" dirty="0">
                <a:latin typeface="Calibri"/>
                <a:cs typeface="Calibri"/>
              </a:rPr>
              <a:t>transmitem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doença.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75086" y="3076183"/>
            <a:ext cx="2660015" cy="1980564"/>
            <a:chOff x="6275086" y="3076183"/>
            <a:chExt cx="2660015" cy="198056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5086" y="3076183"/>
              <a:ext cx="2659736" cy="19800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952" y="3140963"/>
              <a:ext cx="2507233" cy="18402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07963" y="4981143"/>
            <a:ext cx="10814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Aedes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aegypti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0058" y="5190871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45720" y="0"/>
                </a:moveTo>
                <a:lnTo>
                  <a:pt x="0" y="0"/>
                </a:lnTo>
                <a:lnTo>
                  <a:pt x="0" y="12191"/>
                </a:lnTo>
                <a:lnTo>
                  <a:pt x="45720" y="12191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7891" y="1556766"/>
            <a:ext cx="2495041" cy="252031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277" y="2348992"/>
              <a:ext cx="1903856" cy="18506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43255" cy="6858000"/>
            </a:xfrm>
            <a:custGeom>
              <a:avLst/>
              <a:gdLst/>
              <a:ahLst/>
              <a:cxnLst/>
              <a:rect l="l" t="t" r="r" b="b"/>
              <a:pathLst>
                <a:path w="643255" h="6858000">
                  <a:moveTo>
                    <a:pt x="6429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912" y="6858000"/>
                  </a:lnTo>
                  <a:lnTo>
                    <a:pt x="642912" y="0"/>
                  </a:lnTo>
                  <a:close/>
                </a:path>
              </a:pathLst>
            </a:custGeom>
            <a:solidFill>
              <a:srgbClr val="50B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14" y="497104"/>
              <a:ext cx="7761002" cy="2756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4349" y="25"/>
              <a:ext cx="8429625" cy="285750"/>
            </a:xfrm>
            <a:custGeom>
              <a:avLst/>
              <a:gdLst/>
              <a:ahLst/>
              <a:cxnLst/>
              <a:rect l="l" t="t" r="r" b="b"/>
              <a:pathLst>
                <a:path w="8429625" h="285750">
                  <a:moveTo>
                    <a:pt x="8429625" y="0"/>
                  </a:moveTo>
                  <a:lnTo>
                    <a:pt x="0" y="0"/>
                  </a:lnTo>
                  <a:lnTo>
                    <a:pt x="0" y="285724"/>
                  </a:lnTo>
                  <a:lnTo>
                    <a:pt x="8429625" y="285724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368808"/>
              <a:ext cx="7743444" cy="97993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65" y="1507044"/>
            <a:ext cx="4136390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50" dirty="0">
                <a:latin typeface="Calibri"/>
                <a:cs typeface="Calibri"/>
              </a:rPr>
              <a:t>HEPATITE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VIRAL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dirty="0">
                <a:latin typeface="Calibri"/>
                <a:cs typeface="Calibri"/>
              </a:rPr>
              <a:t>Hepatite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47331" y="115862"/>
            <a:ext cx="2296795" cy="3832860"/>
            <a:chOff x="6847331" y="115862"/>
            <a:chExt cx="2296795" cy="38328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5449" y="115862"/>
              <a:ext cx="1098550" cy="10808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7331" y="1613916"/>
              <a:ext cx="2127504" cy="2334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7765" y="1700783"/>
              <a:ext cx="1872233" cy="187223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83555" y="3575050"/>
            <a:ext cx="3137535" cy="90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70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Hepatite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Hepatite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48856" y="4134611"/>
            <a:ext cx="2007235" cy="2315210"/>
            <a:chOff x="6848856" y="4134611"/>
            <a:chExt cx="2007235" cy="23152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8856" y="4134611"/>
              <a:ext cx="2007107" cy="23149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3547" y="4221060"/>
              <a:ext cx="1728216" cy="18722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28180" y="6076899"/>
            <a:ext cx="1201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Hepatite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1525" y="3219450"/>
            <a:ext cx="4133850" cy="2695575"/>
            <a:chOff x="771525" y="3219450"/>
            <a:chExt cx="4133850" cy="269557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150" y="3371850"/>
              <a:ext cx="3790950" cy="24955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525" y="3219450"/>
              <a:ext cx="4133850" cy="269557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22680" y="5807761"/>
            <a:ext cx="268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Fígado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humano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aspecto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saudável.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07044"/>
            <a:ext cx="2959735" cy="1571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50" dirty="0">
                <a:latin typeface="Calibri"/>
                <a:cs typeface="Calibri"/>
              </a:rPr>
              <a:t>HEPATITE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VIRAL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Hepatite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“benigna”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93241" y="3375659"/>
            <a:ext cx="4981575" cy="1339850"/>
            <a:chOff x="893241" y="3375659"/>
            <a:chExt cx="4981575" cy="1339850"/>
          </a:xfrm>
        </p:grpSpPr>
        <p:sp>
          <p:nvSpPr>
            <p:cNvPr id="8" name="object 8"/>
            <p:cNvSpPr/>
            <p:nvPr/>
          </p:nvSpPr>
          <p:spPr>
            <a:xfrm>
              <a:off x="899591" y="3428999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241" y="3867149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241" y="3422649"/>
              <a:ext cx="4981575" cy="1292860"/>
            </a:xfrm>
            <a:custGeom>
              <a:avLst/>
              <a:gdLst/>
              <a:ahLst/>
              <a:cxnLst/>
              <a:rect l="l" t="t" r="r" b="b"/>
              <a:pathLst>
                <a:path w="4981575" h="1292860">
                  <a:moveTo>
                    <a:pt x="6350" y="0"/>
                  </a:moveTo>
                  <a:lnTo>
                    <a:pt x="6350" y="1292860"/>
                  </a:lnTo>
                </a:path>
                <a:path w="4981575" h="1292860">
                  <a:moveTo>
                    <a:pt x="4974920" y="0"/>
                  </a:moveTo>
                  <a:lnTo>
                    <a:pt x="4974920" y="1292860"/>
                  </a:lnTo>
                </a:path>
                <a:path w="4981575" h="1292860">
                  <a:moveTo>
                    <a:pt x="0" y="6350"/>
                  </a:moveTo>
                  <a:lnTo>
                    <a:pt x="4981270" y="6350"/>
                  </a:lnTo>
                </a:path>
                <a:path w="4981575" h="1292860">
                  <a:moveTo>
                    <a:pt x="0" y="1286510"/>
                  </a:moveTo>
                  <a:lnTo>
                    <a:pt x="4981270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2" y="3375659"/>
              <a:ext cx="2840736" cy="4998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05941" y="3443096"/>
            <a:ext cx="495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941" y="3905250"/>
            <a:ext cx="4956175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 marR="78105">
              <a:lnSpc>
                <a:spcPct val="100000"/>
              </a:lnSpc>
              <a:spcBef>
                <a:spcPts val="60"/>
              </a:spcBef>
              <a:tabLst>
                <a:tab pos="1307465" algn="l"/>
                <a:tab pos="2152015" algn="l"/>
                <a:tab pos="3202305" algn="l"/>
                <a:tab pos="4148454" algn="l"/>
              </a:tabLst>
            </a:pPr>
            <a:r>
              <a:rPr sz="2400" spc="-10" dirty="0">
                <a:latin typeface="Calibri"/>
                <a:cs typeface="Calibri"/>
              </a:rPr>
              <a:t>Icterícia.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Urina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escura.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Dores </a:t>
            </a:r>
            <a:r>
              <a:rPr sz="2400" dirty="0">
                <a:latin typeface="Calibri"/>
                <a:cs typeface="Calibri"/>
              </a:rPr>
              <a:t>musculares.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Náuseas.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3241" y="4943855"/>
            <a:ext cx="5053330" cy="1339850"/>
            <a:chOff x="893241" y="4943855"/>
            <a:chExt cx="5053330" cy="1339850"/>
          </a:xfrm>
        </p:grpSpPr>
        <p:sp>
          <p:nvSpPr>
            <p:cNvPr id="15" name="object 15"/>
            <p:cNvSpPr/>
            <p:nvPr/>
          </p:nvSpPr>
          <p:spPr>
            <a:xfrm>
              <a:off x="899591" y="4997195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5040503" y="457199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5435345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099"/>
                  </a:moveTo>
                  <a:lnTo>
                    <a:pt x="5053279" y="38099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3241" y="4990845"/>
              <a:ext cx="5053330" cy="1292860"/>
            </a:xfrm>
            <a:custGeom>
              <a:avLst/>
              <a:gdLst/>
              <a:ahLst/>
              <a:cxnLst/>
              <a:rect l="l" t="t" r="r" b="b"/>
              <a:pathLst>
                <a:path w="5053330" h="1292860">
                  <a:moveTo>
                    <a:pt x="6350" y="0"/>
                  </a:moveTo>
                  <a:lnTo>
                    <a:pt x="6350" y="1292859"/>
                  </a:lnTo>
                </a:path>
                <a:path w="5053330" h="1292860">
                  <a:moveTo>
                    <a:pt x="5046929" y="0"/>
                  </a:moveTo>
                  <a:lnTo>
                    <a:pt x="5046929" y="1292859"/>
                  </a:lnTo>
                </a:path>
                <a:path w="5053330" h="1292860">
                  <a:moveTo>
                    <a:pt x="0" y="6349"/>
                  </a:moveTo>
                  <a:lnTo>
                    <a:pt x="5053279" y="6349"/>
                  </a:lnTo>
                </a:path>
                <a:path w="5053330" h="1292860">
                  <a:moveTo>
                    <a:pt x="0" y="1286509"/>
                  </a:moveTo>
                  <a:lnTo>
                    <a:pt x="5053279" y="12865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8523" y="4943855"/>
              <a:ext cx="1531620" cy="4998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5941" y="5011673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941" y="5473446"/>
            <a:ext cx="5027930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Água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alimentos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contaminados.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Saliva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fezes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doentes.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783" y="1522857"/>
            <a:ext cx="2160397" cy="161810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972517" y="4153665"/>
            <a:ext cx="1874520" cy="2210435"/>
            <a:chOff x="6972517" y="4153665"/>
            <a:chExt cx="1874520" cy="221043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2517" y="4153665"/>
              <a:ext cx="1873934" cy="22101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3547" y="4221060"/>
              <a:ext cx="1728216" cy="187223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028180" y="6076899"/>
            <a:ext cx="1201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Hepatite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73516" y="1922492"/>
            <a:ext cx="2875280" cy="2159000"/>
            <a:chOff x="6073516" y="1922492"/>
            <a:chExt cx="2875280" cy="215900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3516" y="1922492"/>
              <a:ext cx="2875036" cy="21584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198" y="1988820"/>
              <a:ext cx="2709291" cy="201625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716139" y="1649983"/>
            <a:ext cx="1085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Icterícia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ocular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68808"/>
            <a:ext cx="7743444" cy="979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Doenças</a:t>
            </a:r>
            <a:r>
              <a:rPr spc="-110" dirty="0"/>
              <a:t> </a:t>
            </a:r>
            <a:r>
              <a:rPr dirty="0"/>
              <a:t>causadas</a:t>
            </a:r>
            <a:r>
              <a:rPr spc="-105" dirty="0"/>
              <a:t> </a:t>
            </a:r>
            <a:r>
              <a:rPr dirty="0"/>
              <a:t>por</a:t>
            </a:r>
            <a:r>
              <a:rPr spc="-90" dirty="0"/>
              <a:t> </a:t>
            </a:r>
            <a:r>
              <a:rPr spc="-10" dirty="0"/>
              <a:t>vírus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5106" y="5587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Trebuchet MS"/>
                <a:cs typeface="Trebuchet MS"/>
              </a:rPr>
              <a:t>Vírus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65" y="1507044"/>
            <a:ext cx="3150870" cy="1571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i="1" spc="-50" dirty="0">
                <a:latin typeface="Calibri"/>
                <a:cs typeface="Calibri"/>
              </a:rPr>
              <a:t>HEPATITE</a:t>
            </a:r>
            <a:r>
              <a:rPr sz="3200" i="1" spc="-12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VIRAL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Hepatite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Cirrose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câncer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450" y="115862"/>
            <a:ext cx="1098550" cy="108085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93241" y="3392423"/>
            <a:ext cx="4981575" cy="1339215"/>
            <a:chOff x="893241" y="3392423"/>
            <a:chExt cx="4981575" cy="1339215"/>
          </a:xfrm>
        </p:grpSpPr>
        <p:sp>
          <p:nvSpPr>
            <p:cNvPr id="8" name="object 8"/>
            <p:cNvSpPr/>
            <p:nvPr/>
          </p:nvSpPr>
          <p:spPr>
            <a:xfrm>
              <a:off x="899591" y="3445001"/>
              <a:ext cx="4968875" cy="457200"/>
            </a:xfrm>
            <a:custGeom>
              <a:avLst/>
              <a:gdLst/>
              <a:ahLst/>
              <a:cxnLst/>
              <a:rect l="l" t="t" r="r" b="b"/>
              <a:pathLst>
                <a:path w="4968875" h="457200">
                  <a:moveTo>
                    <a:pt x="496849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968494" y="457200"/>
                  </a:lnTo>
                  <a:lnTo>
                    <a:pt x="4968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241" y="3883151"/>
              <a:ext cx="4981575" cy="38100"/>
            </a:xfrm>
            <a:custGeom>
              <a:avLst/>
              <a:gdLst/>
              <a:ahLst/>
              <a:cxnLst/>
              <a:rect l="l" t="t" r="r" b="b"/>
              <a:pathLst>
                <a:path w="4981575" h="38100">
                  <a:moveTo>
                    <a:pt x="0" y="38100"/>
                  </a:moveTo>
                  <a:lnTo>
                    <a:pt x="4981270" y="38100"/>
                  </a:lnTo>
                  <a:lnTo>
                    <a:pt x="498127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241" y="3438651"/>
              <a:ext cx="4981575" cy="1292860"/>
            </a:xfrm>
            <a:custGeom>
              <a:avLst/>
              <a:gdLst/>
              <a:ahLst/>
              <a:cxnLst/>
              <a:rect l="l" t="t" r="r" b="b"/>
              <a:pathLst>
                <a:path w="4981575" h="1292860">
                  <a:moveTo>
                    <a:pt x="6350" y="0"/>
                  </a:moveTo>
                  <a:lnTo>
                    <a:pt x="6350" y="1292860"/>
                  </a:lnTo>
                </a:path>
                <a:path w="4981575" h="1292860">
                  <a:moveTo>
                    <a:pt x="4974920" y="0"/>
                  </a:moveTo>
                  <a:lnTo>
                    <a:pt x="4974920" y="1292860"/>
                  </a:lnTo>
                </a:path>
                <a:path w="4981575" h="1292860">
                  <a:moveTo>
                    <a:pt x="0" y="6350"/>
                  </a:moveTo>
                  <a:lnTo>
                    <a:pt x="4981270" y="6350"/>
                  </a:lnTo>
                </a:path>
                <a:path w="4981575" h="1292860">
                  <a:moveTo>
                    <a:pt x="0" y="1286510"/>
                  </a:moveTo>
                  <a:lnTo>
                    <a:pt x="4981270" y="128651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2" y="3392423"/>
              <a:ext cx="2840736" cy="4998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05941" y="3458971"/>
            <a:ext cx="495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sintomas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941" y="3921252"/>
            <a:ext cx="4956175" cy="79756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7620" rIns="0" bIns="0" rtlCol="0">
            <a:spAutoFit/>
          </a:bodyPr>
          <a:lstStyle/>
          <a:p>
            <a:pPr marL="85090" marR="78105">
              <a:lnSpc>
                <a:spcPct val="100000"/>
              </a:lnSpc>
              <a:spcBef>
                <a:spcPts val="60"/>
              </a:spcBef>
              <a:tabLst>
                <a:tab pos="1307465" algn="l"/>
                <a:tab pos="2152015" algn="l"/>
                <a:tab pos="3202305" algn="l"/>
                <a:tab pos="4148454" algn="l"/>
              </a:tabLst>
            </a:pPr>
            <a:r>
              <a:rPr sz="2400" spc="-10" dirty="0">
                <a:latin typeface="Calibri"/>
                <a:cs typeface="Calibri"/>
              </a:rPr>
              <a:t>Icterícia.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Urina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escura.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Febre.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Dores </a:t>
            </a:r>
            <a:r>
              <a:rPr sz="2400" dirty="0">
                <a:latin typeface="Calibri"/>
                <a:cs typeface="Calibri"/>
              </a:rPr>
              <a:t>musculares.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Náuseas.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3241" y="4981955"/>
            <a:ext cx="5053330" cy="974090"/>
            <a:chOff x="893241" y="4981955"/>
            <a:chExt cx="5053330" cy="974090"/>
          </a:xfrm>
        </p:grpSpPr>
        <p:sp>
          <p:nvSpPr>
            <p:cNvPr id="15" name="object 15"/>
            <p:cNvSpPr/>
            <p:nvPr/>
          </p:nvSpPr>
          <p:spPr>
            <a:xfrm>
              <a:off x="899591" y="5034914"/>
              <a:ext cx="5040630" cy="457200"/>
            </a:xfrm>
            <a:custGeom>
              <a:avLst/>
              <a:gdLst/>
              <a:ahLst/>
              <a:cxnLst/>
              <a:rect l="l" t="t" r="r" b="b"/>
              <a:pathLst>
                <a:path w="5040630" h="457200">
                  <a:moveTo>
                    <a:pt x="504050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040503" y="457200"/>
                  </a:lnTo>
                  <a:lnTo>
                    <a:pt x="5040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241" y="5473064"/>
              <a:ext cx="5053330" cy="38100"/>
            </a:xfrm>
            <a:custGeom>
              <a:avLst/>
              <a:gdLst/>
              <a:ahLst/>
              <a:cxnLst/>
              <a:rect l="l" t="t" r="r" b="b"/>
              <a:pathLst>
                <a:path w="5053330" h="38100">
                  <a:moveTo>
                    <a:pt x="0" y="38100"/>
                  </a:moveTo>
                  <a:lnTo>
                    <a:pt x="5053279" y="38100"/>
                  </a:lnTo>
                  <a:lnTo>
                    <a:pt x="505327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3241" y="5028564"/>
              <a:ext cx="5053330" cy="927100"/>
            </a:xfrm>
            <a:custGeom>
              <a:avLst/>
              <a:gdLst/>
              <a:ahLst/>
              <a:cxnLst/>
              <a:rect l="l" t="t" r="r" b="b"/>
              <a:pathLst>
                <a:path w="5053330" h="927100">
                  <a:moveTo>
                    <a:pt x="6350" y="0"/>
                  </a:moveTo>
                  <a:lnTo>
                    <a:pt x="6350" y="927061"/>
                  </a:lnTo>
                </a:path>
                <a:path w="5053330" h="927100">
                  <a:moveTo>
                    <a:pt x="5046929" y="0"/>
                  </a:moveTo>
                  <a:lnTo>
                    <a:pt x="5046929" y="927061"/>
                  </a:lnTo>
                </a:path>
                <a:path w="5053330" h="927100">
                  <a:moveTo>
                    <a:pt x="0" y="6350"/>
                  </a:moveTo>
                  <a:lnTo>
                    <a:pt x="5053279" y="6350"/>
                  </a:lnTo>
                </a:path>
                <a:path w="5053330" h="927100">
                  <a:moveTo>
                    <a:pt x="0" y="920711"/>
                  </a:moveTo>
                  <a:lnTo>
                    <a:pt x="5053279" y="92071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8523" y="4981955"/>
              <a:ext cx="1531620" cy="4998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5941" y="5049392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Contágio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941" y="5511165"/>
            <a:ext cx="5027930" cy="431800"/>
          </a:xfrm>
          <a:prstGeom prst="rect">
            <a:avLst/>
          </a:prstGeom>
          <a:solidFill>
            <a:srgbClr val="DEE7D1"/>
          </a:solidFill>
        </p:spPr>
        <p:txBody>
          <a:bodyPr vert="horz" wrap="square" lIns="0" tIns="82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5"/>
              </a:spcBef>
            </a:pPr>
            <a:r>
              <a:rPr sz="2400" dirty="0">
                <a:latin typeface="Calibri"/>
                <a:cs typeface="Calibri"/>
              </a:rPr>
              <a:t>Sangue.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Relações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sexuais.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Intrauterina.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2510" y="1484883"/>
            <a:ext cx="1903856" cy="185064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56297" y="3378530"/>
            <a:ext cx="1195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Vírus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Hepatite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2045" y="1484757"/>
            <a:ext cx="1578100" cy="17932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2179" y="4291444"/>
            <a:ext cx="3059810" cy="2203069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20" dirty="0"/>
              <a:t>Ciências</a:t>
            </a:r>
            <a:r>
              <a:rPr spc="215" dirty="0"/>
              <a:t> </a:t>
            </a:r>
            <a:r>
              <a:rPr i="0" spc="215" dirty="0">
                <a:latin typeface="Trebuchet MS"/>
                <a:cs typeface="Trebuchet MS"/>
              </a:rPr>
              <a:t>–</a:t>
            </a:r>
            <a:r>
              <a:rPr i="0" spc="210" dirty="0">
                <a:latin typeface="Trebuchet MS"/>
                <a:cs typeface="Trebuchet MS"/>
              </a:rPr>
              <a:t> </a:t>
            </a:r>
            <a:r>
              <a:rPr dirty="0"/>
              <a:t>7º</a:t>
            </a:r>
            <a:r>
              <a:rPr spc="204" dirty="0"/>
              <a:t> </a:t>
            </a:r>
            <a:r>
              <a:rPr dirty="0"/>
              <a:t>ano</a:t>
            </a:r>
            <a:r>
              <a:rPr spc="215" dirty="0"/>
              <a:t> </a:t>
            </a:r>
            <a:r>
              <a:rPr dirty="0"/>
              <a:t>Ens.</a:t>
            </a:r>
            <a:r>
              <a:rPr spc="225" dirty="0"/>
              <a:t> </a:t>
            </a:r>
            <a:r>
              <a:rPr spc="-10" dirty="0"/>
              <a:t>Fundamental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713</Words>
  <Application>Microsoft Office PowerPoint</Application>
  <PresentationFormat>Apresentação na tela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MT</vt:lpstr>
      <vt:lpstr>Calibri</vt:lpstr>
      <vt:lpstr>Trebuchet MS</vt:lpstr>
      <vt:lpstr>Wingdings</vt:lpstr>
      <vt:lpstr>Office Theme</vt:lpstr>
      <vt:lpstr>Vírus</vt:lpstr>
      <vt:lpstr>Vírus</vt:lpstr>
      <vt:lpstr>Vírus</vt:lpstr>
      <vt:lpstr>Reprodução</vt:lpstr>
      <vt:lpstr>Reprodução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Doenças causadas por vírus</vt:lpstr>
      <vt:lpstr>Defesa contra viroses</vt:lpstr>
      <vt:lpstr>Defesa contra viroses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Rebeca</dc:creator>
  <cp:lastModifiedBy>Coordenacao fund II e Ens. Médio</cp:lastModifiedBy>
  <cp:revision>1</cp:revision>
  <dcterms:created xsi:type="dcterms:W3CDTF">2025-05-21T13:32:52Z</dcterms:created>
  <dcterms:modified xsi:type="dcterms:W3CDTF">2025-05-21T16:45:44Z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2025-05-21T00:00:00Z</vt:filetime>
  </property>
  <property fmtid="{D5CDD505-2E9C-101B-9397-08002B2CF9AE}" pid="5" name="Producer">
    <vt:lpwstr>Microsoft® Office PowerPoint® 2007</vt:lpwstr>
  </property>
</Properties>
</file>