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8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</p:sldIdLst>
  <p:sldSz cx="12192000" cy="6858000"/>
  <p:notesSz cx="12192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167639"/>
            <a:ext cx="11694160" cy="70865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54000" y="167639"/>
            <a:ext cx="11694160" cy="70865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05759" y="285750"/>
            <a:ext cx="5380481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E7E6E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9087" y="1179195"/>
            <a:ext cx="11553824" cy="2106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jpg"/><Relationship Id="rId4" Type="http://schemas.openxmlformats.org/officeDocument/2006/relationships/image" Target="../media/image28.jp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24000" y="2286000"/>
            <a:ext cx="8395335" cy="20441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5360" algn="ctr">
              <a:lnSpc>
                <a:spcPct val="100000"/>
              </a:lnSpc>
              <a:spcBef>
                <a:spcPts val="100"/>
              </a:spcBef>
            </a:pPr>
            <a:r>
              <a:rPr sz="6600" b="0" spc="-10" dirty="0">
                <a:solidFill>
                  <a:srgbClr val="000000"/>
                </a:solidFill>
                <a:latin typeface="Arial Black"/>
                <a:cs typeface="Arial Black"/>
              </a:rPr>
              <a:t>ARTRÓPODES </a:t>
            </a:r>
            <a:r>
              <a:rPr sz="6600" b="0" spc="-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br>
              <a:rPr lang="pt-BR" sz="6600" b="0" spc="-20" dirty="0">
                <a:solidFill>
                  <a:srgbClr val="000000"/>
                </a:solidFill>
                <a:latin typeface="Arial Black"/>
                <a:cs typeface="Arial Black"/>
              </a:rPr>
            </a:br>
            <a:r>
              <a:rPr lang="pt-BR" sz="6600" b="0" spc="-20" dirty="0">
                <a:solidFill>
                  <a:srgbClr val="000000"/>
                </a:solidFill>
                <a:latin typeface="Arial Black"/>
                <a:cs typeface="Arial Black"/>
              </a:rPr>
              <a:t>  CAP 9</a:t>
            </a:r>
            <a:endParaRPr sz="6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0160" y="182879"/>
            <a:ext cx="71274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870" y="285750"/>
            <a:ext cx="66319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REPRODUÇÃO</a:t>
            </a:r>
            <a:r>
              <a:rPr spc="25" dirty="0"/>
              <a:t> </a:t>
            </a:r>
            <a:r>
              <a:rPr spc="35" dirty="0"/>
              <a:t>DOS</a:t>
            </a:r>
            <a:r>
              <a:rPr spc="-6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9281160" cy="20834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Arial MT"/>
                <a:cs typeface="Arial MT"/>
              </a:rPr>
              <a:t>Sexuada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Maioria unissexuados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Dimorfismo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sexual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frequente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Fecundação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interna,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apêndices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modificados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funcionando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órgãos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copuladores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Desenvolvimento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direto 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indireto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807696" y="3750552"/>
            <a:ext cx="3216275" cy="2936240"/>
            <a:chOff x="8807696" y="3750552"/>
            <a:chExt cx="3216275" cy="29362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7696" y="3750552"/>
              <a:ext cx="3215913" cy="293600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26500" y="3769359"/>
              <a:ext cx="3129279" cy="28448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825230" y="3768089"/>
              <a:ext cx="3131820" cy="2847340"/>
            </a:xfrm>
            <a:custGeom>
              <a:avLst/>
              <a:gdLst/>
              <a:ahLst/>
              <a:cxnLst/>
              <a:rect l="l" t="t" r="r" b="b"/>
              <a:pathLst>
                <a:path w="3131820" h="2847340">
                  <a:moveTo>
                    <a:pt x="0" y="2847339"/>
                  </a:moveTo>
                  <a:lnTo>
                    <a:pt x="3131820" y="2847339"/>
                  </a:lnTo>
                  <a:lnTo>
                    <a:pt x="3131820" y="0"/>
                  </a:lnTo>
                  <a:lnTo>
                    <a:pt x="0" y="0"/>
                  </a:lnTo>
                  <a:lnTo>
                    <a:pt x="0" y="284733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639559" y="3755643"/>
            <a:ext cx="3866515" cy="2926080"/>
            <a:chOff x="4639559" y="3755643"/>
            <a:chExt cx="3866515" cy="2926080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39559" y="3755643"/>
              <a:ext cx="3866144" cy="29258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58360" y="3774440"/>
              <a:ext cx="3779520" cy="283464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4657090" y="3773170"/>
              <a:ext cx="3782060" cy="2837180"/>
            </a:xfrm>
            <a:custGeom>
              <a:avLst/>
              <a:gdLst/>
              <a:ahLst/>
              <a:cxnLst/>
              <a:rect l="l" t="t" r="r" b="b"/>
              <a:pathLst>
                <a:path w="3782059" h="2837179">
                  <a:moveTo>
                    <a:pt x="0" y="2837179"/>
                  </a:moveTo>
                  <a:lnTo>
                    <a:pt x="3782060" y="2837179"/>
                  </a:lnTo>
                  <a:lnTo>
                    <a:pt x="3782060" y="0"/>
                  </a:lnTo>
                  <a:lnTo>
                    <a:pt x="0" y="0"/>
                  </a:lnTo>
                  <a:lnTo>
                    <a:pt x="0" y="283717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56178" y="3803896"/>
            <a:ext cx="3838575" cy="2905760"/>
            <a:chOff x="456178" y="3803896"/>
            <a:chExt cx="3838575" cy="290576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6178" y="3803896"/>
              <a:ext cx="3838207" cy="290552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4980" y="3822700"/>
              <a:ext cx="3751579" cy="281432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3710" y="3821430"/>
              <a:ext cx="3754120" cy="2816860"/>
            </a:xfrm>
            <a:custGeom>
              <a:avLst/>
              <a:gdLst/>
              <a:ahLst/>
              <a:cxnLst/>
              <a:rect l="l" t="t" r="r" b="b"/>
              <a:pathLst>
                <a:path w="3754120" h="2816859">
                  <a:moveTo>
                    <a:pt x="0" y="2816860"/>
                  </a:moveTo>
                  <a:lnTo>
                    <a:pt x="3754120" y="2816860"/>
                  </a:lnTo>
                  <a:lnTo>
                    <a:pt x="3754120" y="0"/>
                  </a:lnTo>
                  <a:lnTo>
                    <a:pt x="0" y="0"/>
                  </a:lnTo>
                  <a:lnTo>
                    <a:pt x="0" y="281686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50160" y="182879"/>
            <a:ext cx="71274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870" y="285750"/>
            <a:ext cx="66319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" dirty="0"/>
              <a:t>REPRODUÇÃO</a:t>
            </a:r>
            <a:r>
              <a:rPr spc="25" dirty="0"/>
              <a:t> </a:t>
            </a:r>
            <a:r>
              <a:rPr spc="35" dirty="0"/>
              <a:t>DOS</a:t>
            </a:r>
            <a:r>
              <a:rPr spc="-6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179195"/>
            <a:ext cx="2090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dirty="0">
                <a:latin typeface="Arial"/>
                <a:cs typeface="Arial"/>
              </a:rPr>
              <a:t>ME</a:t>
            </a:r>
            <a:r>
              <a:rPr sz="1800" b="1" spc="-165" dirty="0">
                <a:latin typeface="Arial"/>
                <a:cs typeface="Arial"/>
              </a:rPr>
              <a:t>T</a:t>
            </a:r>
            <a:r>
              <a:rPr sz="1800" b="1" spc="-4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MORFOSE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3500" y="1617980"/>
            <a:ext cx="9400540" cy="50012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2828290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Insetos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Crustáceos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Aracnídeos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Quilópodes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diplópodes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960" y="990600"/>
            <a:ext cx="11735435" cy="5401310"/>
            <a:chOff x="60960" y="990600"/>
            <a:chExt cx="11735435" cy="54013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2839" y="990600"/>
              <a:ext cx="3813556" cy="261467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65880" y="1183639"/>
              <a:ext cx="3436620" cy="223774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8719" y="990600"/>
              <a:ext cx="4047235" cy="24597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731760" y="1183639"/>
              <a:ext cx="3670300" cy="208280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26050" y="3569572"/>
              <a:ext cx="3369854" cy="251387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582660" y="3726179"/>
              <a:ext cx="3065779" cy="22098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39260" y="3533165"/>
              <a:ext cx="4110736" cy="268833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32300" y="3726179"/>
              <a:ext cx="3733800" cy="2311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960" y="3533152"/>
              <a:ext cx="3877055" cy="285851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54000" y="3726179"/>
              <a:ext cx="3500120" cy="24815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6936105" cy="331851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INSETOS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É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classe</a:t>
            </a:r>
            <a:r>
              <a:rPr sz="1800" dirty="0">
                <a:latin typeface="Arial MT"/>
                <a:cs typeface="Arial MT"/>
              </a:rPr>
              <a:t> mais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diversificada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planeta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Representantes: </a:t>
            </a:r>
            <a:r>
              <a:rPr sz="1800" dirty="0">
                <a:latin typeface="Arial MT"/>
                <a:cs typeface="Arial MT"/>
              </a:rPr>
              <a:t>moscas,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gafanhotos,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baratas, traças, formigas...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Corpo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dividido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cabeça,</a:t>
            </a:r>
            <a:r>
              <a:rPr sz="1800" dirty="0">
                <a:latin typeface="Arial MT"/>
                <a:cs typeface="Arial MT"/>
              </a:rPr>
              <a:t> tórax</a:t>
            </a:r>
            <a:r>
              <a:rPr sz="1800" spc="-5" dirty="0">
                <a:latin typeface="Arial MT"/>
                <a:cs typeface="Arial MT"/>
              </a:rPr>
              <a:t> e</a:t>
            </a:r>
            <a:r>
              <a:rPr sz="1800" dirty="0">
                <a:latin typeface="Arial MT"/>
                <a:cs typeface="Arial MT"/>
              </a:rPr>
              <a:t> abdome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Apresentam:</a:t>
            </a:r>
            <a:endParaRPr sz="180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spc="-15" dirty="0">
                <a:latin typeface="Arial MT"/>
                <a:cs typeface="Arial MT"/>
              </a:rPr>
              <a:t>Três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pernas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toráxicas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(hexápodes)</a:t>
            </a:r>
            <a:endParaRPr sz="180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antenas</a:t>
            </a:r>
            <a:endParaRPr sz="180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spc="-5" dirty="0">
                <a:latin typeface="Arial MT"/>
                <a:cs typeface="Arial MT"/>
              </a:rPr>
              <a:t>Dois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asas </a:t>
            </a:r>
            <a:r>
              <a:rPr sz="1800" dirty="0">
                <a:latin typeface="Arial MT"/>
                <a:cs typeface="Arial MT"/>
              </a:rPr>
              <a:t>(maioria)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21120" y="2659379"/>
            <a:ext cx="5181600" cy="4003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128260" cy="2494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INSETOS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HABITAT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HÁBITOS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Adaptados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ambientes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terra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firme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Diversas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espécies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vivem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regiões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desérticas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Algumas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larvas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adultos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vivem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 água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doce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abundantes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São 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únicos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invertebrados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capazes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voar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82920" y="2219960"/>
            <a:ext cx="6365239" cy="42392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7616825" cy="372999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INSETOS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" dirty="0">
                <a:latin typeface="Arial"/>
                <a:cs typeface="Arial"/>
              </a:rPr>
              <a:t> IMPORTÂNCIA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ECOLÓGICA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ECONÔMICA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Elementos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fundamentais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nas cadeias </a:t>
            </a:r>
            <a:r>
              <a:rPr sz="1800" dirty="0">
                <a:latin typeface="Arial MT"/>
                <a:cs typeface="Arial MT"/>
              </a:rPr>
              <a:t>alimentares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Fonte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alimento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pássaros,</a:t>
            </a:r>
            <a:r>
              <a:rPr sz="1800" dirty="0">
                <a:latin typeface="Arial MT"/>
                <a:cs typeface="Arial MT"/>
              </a:rPr>
              <a:t> mamíferos,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anfíbios,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répteis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peixes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larvas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alguns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insetos,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contribuem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reciclagem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nutrientes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Causam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prejuízos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pecuária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à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lavoura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Transmitem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doenças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 seres </a:t>
            </a:r>
            <a:r>
              <a:rPr sz="1800" dirty="0">
                <a:latin typeface="Arial MT"/>
                <a:cs typeface="Arial MT"/>
              </a:rPr>
              <a:t>humanos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</a:t>
            </a:r>
            <a:r>
              <a:rPr sz="1800" dirty="0">
                <a:latin typeface="Arial MT"/>
                <a:cs typeface="Arial MT"/>
              </a:rPr>
              <a:t>animais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Abelhas,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vespas</a:t>
            </a:r>
            <a:r>
              <a:rPr sz="1800" dirty="0">
                <a:latin typeface="Arial MT"/>
                <a:cs typeface="Arial MT"/>
              </a:rPr>
              <a:t> e </a:t>
            </a:r>
            <a:r>
              <a:rPr sz="1800" spc="-5" dirty="0">
                <a:latin typeface="Arial MT"/>
                <a:cs typeface="Arial MT"/>
              </a:rPr>
              <a:t>besouros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dirty="0">
                <a:latin typeface="Arial MT"/>
                <a:cs typeface="Arial MT"/>
              </a:rPr>
              <a:t> importantes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agentes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polinizadores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Abelhas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produzem</a:t>
            </a:r>
            <a:r>
              <a:rPr sz="1800" dirty="0">
                <a:latin typeface="Arial MT"/>
                <a:cs typeface="Arial MT"/>
              </a:rPr>
              <a:t> mel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Bicho-da-seda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indústria têxtil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189220" y="868680"/>
            <a:ext cx="7002780" cy="5989320"/>
            <a:chOff x="5189220" y="868680"/>
            <a:chExt cx="7002780" cy="598932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18780" y="868680"/>
              <a:ext cx="4173219" cy="33769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14360" y="1064260"/>
              <a:ext cx="3733800" cy="27990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9220" y="3919249"/>
              <a:ext cx="4215130" cy="29387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84800" y="4114800"/>
              <a:ext cx="3637279" cy="2420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609590" cy="49650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30" dirty="0">
                <a:latin typeface="Arial"/>
                <a:cs typeface="Arial"/>
              </a:rPr>
              <a:t>GAFANHOTO</a:t>
            </a:r>
            <a:r>
              <a:rPr sz="1800" b="1" spc="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EXEMPLO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 </a:t>
            </a:r>
            <a:r>
              <a:rPr sz="1800" b="1" spc="-15" dirty="0">
                <a:latin typeface="Arial"/>
                <a:cs typeface="Arial"/>
              </a:rPr>
              <a:t>INSETO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Cabeça </a:t>
            </a:r>
            <a:r>
              <a:rPr sz="1800" dirty="0">
                <a:latin typeface="Arial MT"/>
                <a:cs typeface="Arial MT"/>
              </a:rPr>
              <a:t>formada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dirty="0">
                <a:latin typeface="Arial MT"/>
                <a:cs typeface="Arial MT"/>
              </a:rPr>
              <a:t> fusão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seis </a:t>
            </a:r>
            <a:r>
              <a:rPr sz="1800" dirty="0">
                <a:latin typeface="Arial MT"/>
                <a:cs typeface="Arial MT"/>
              </a:rPr>
              <a:t>metâmeros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Nela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localizam-se:</a:t>
            </a:r>
            <a:endParaRPr sz="1800">
              <a:latin typeface="Arial MT"/>
              <a:cs typeface="Arial MT"/>
            </a:endParaRPr>
          </a:p>
          <a:p>
            <a:pPr marL="546100" lvl="1" indent="-259079">
              <a:lnSpc>
                <a:spcPct val="100000"/>
              </a:lnSpc>
              <a:spcBef>
                <a:spcPts val="1080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antenas</a:t>
            </a:r>
            <a:endParaRPr sz="1800">
              <a:latin typeface="Arial MT"/>
              <a:cs typeface="Arial MT"/>
            </a:endParaRPr>
          </a:p>
          <a:p>
            <a:pPr marL="546100" lvl="1" indent="-259079">
              <a:lnSpc>
                <a:spcPct val="100000"/>
              </a:lnSpc>
              <a:spcBef>
                <a:spcPts val="1085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olhos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compostos</a:t>
            </a:r>
            <a:endParaRPr sz="1800">
              <a:latin typeface="Arial MT"/>
              <a:cs typeface="Arial MT"/>
            </a:endParaRPr>
          </a:p>
          <a:p>
            <a:pPr marL="546100" lvl="1" indent="-259079">
              <a:lnSpc>
                <a:spcPct val="100000"/>
              </a:lnSpc>
              <a:spcBef>
                <a:spcPts val="1080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15" dirty="0">
                <a:latin typeface="Arial MT"/>
                <a:cs typeface="Arial MT"/>
              </a:rPr>
              <a:t>Três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ocelos</a:t>
            </a:r>
            <a:endParaRPr sz="18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7020" algn="l"/>
                <a:tab pos="733425" algn="l"/>
                <a:tab pos="1409700" algn="l"/>
                <a:tab pos="2263140" algn="l"/>
                <a:tab pos="2672715" algn="l"/>
                <a:tab pos="3561715" algn="l"/>
                <a:tab pos="4986655" algn="l"/>
              </a:tabLst>
            </a:pP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a	par</a:t>
            </a:r>
            <a:r>
              <a:rPr sz="1800" spc="-1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e	i</a:t>
            </a:r>
            <a:r>
              <a:rPr sz="1800" spc="-25" dirty="0">
                <a:latin typeface="Arial MT"/>
                <a:cs typeface="Arial MT"/>
              </a:rPr>
              <a:t>n</a:t>
            </a:r>
            <a:r>
              <a:rPr sz="1800" spc="15" dirty="0">
                <a:latin typeface="Arial MT"/>
                <a:cs typeface="Arial MT"/>
              </a:rPr>
              <a:t>f</a:t>
            </a:r>
            <a:r>
              <a:rPr sz="1800" dirty="0">
                <a:latin typeface="Arial MT"/>
                <a:cs typeface="Arial MT"/>
              </a:rPr>
              <a:t>erior	</a:t>
            </a: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a	</a:t>
            </a:r>
            <a:r>
              <a:rPr sz="1800" spc="-25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ab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ça	loc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li</a:t>
            </a:r>
            <a:r>
              <a:rPr sz="1800" spc="-25" dirty="0">
                <a:latin typeface="Arial MT"/>
                <a:cs typeface="Arial MT"/>
              </a:rPr>
              <a:t>z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-s</a:t>
            </a:r>
            <a:r>
              <a:rPr sz="1800" dirty="0">
                <a:latin typeface="Arial MT"/>
                <a:cs typeface="Arial MT"/>
              </a:rPr>
              <a:t>e	pe</a:t>
            </a:r>
            <a:r>
              <a:rPr sz="1800" spc="-30" dirty="0">
                <a:latin typeface="Arial MT"/>
                <a:cs typeface="Arial MT"/>
              </a:rPr>
              <a:t>ç</a:t>
            </a:r>
            <a:r>
              <a:rPr sz="1800" dirty="0">
                <a:latin typeface="Arial MT"/>
                <a:cs typeface="Arial MT"/>
              </a:rPr>
              <a:t>as</a:t>
            </a:r>
            <a:endParaRPr sz="1800">
              <a:latin typeface="Arial MT"/>
              <a:cs typeface="Arial MT"/>
            </a:endParaRPr>
          </a:p>
          <a:p>
            <a:pPr marL="28702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 MT"/>
                <a:cs typeface="Arial MT"/>
              </a:rPr>
              <a:t>bucais </a:t>
            </a:r>
            <a:r>
              <a:rPr sz="1800" dirty="0">
                <a:latin typeface="Arial MT"/>
                <a:cs typeface="Arial MT"/>
              </a:rPr>
              <a:t>(mandíbulas,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maxilas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etc.)</a:t>
            </a:r>
            <a:endParaRPr sz="18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7020" algn="l"/>
              </a:tabLst>
            </a:pPr>
            <a:r>
              <a:rPr sz="1800" spc="-5" dirty="0">
                <a:latin typeface="Arial MT"/>
                <a:cs typeface="Arial MT"/>
              </a:rPr>
              <a:t>Tórax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formado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</a:t>
            </a:r>
            <a:r>
              <a:rPr sz="1800" spc="3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3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metâmeros,</a:t>
            </a:r>
            <a:r>
              <a:rPr sz="1800" spc="37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com</a:t>
            </a:r>
            <a:r>
              <a:rPr sz="1800" spc="38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um</a:t>
            </a:r>
            <a:r>
              <a:rPr sz="1800" spc="3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endParaRPr sz="1800">
              <a:latin typeface="Arial MT"/>
              <a:cs typeface="Arial MT"/>
            </a:endParaRPr>
          </a:p>
          <a:p>
            <a:pPr marL="28702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Arial MT"/>
                <a:cs typeface="Arial MT"/>
              </a:rPr>
              <a:t>asas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cada</a:t>
            </a:r>
            <a:endParaRPr sz="18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7020" algn="l"/>
              </a:tabLst>
            </a:pPr>
            <a:r>
              <a:rPr sz="1800" dirty="0">
                <a:latin typeface="Arial MT"/>
                <a:cs typeface="Arial MT"/>
              </a:rPr>
              <a:t>Abdome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composto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 </a:t>
            </a:r>
            <a:r>
              <a:rPr sz="1800" spc="-75" dirty="0">
                <a:latin typeface="Arial MT"/>
                <a:cs typeface="Arial MT"/>
              </a:rPr>
              <a:t>11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metâmeros</a:t>
            </a:r>
            <a:endParaRPr sz="180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7020" algn="l"/>
              </a:tabLst>
            </a:pPr>
            <a:r>
              <a:rPr sz="1800" spc="-5" dirty="0">
                <a:latin typeface="Arial MT"/>
                <a:cs typeface="Arial MT"/>
              </a:rPr>
              <a:t>Os </a:t>
            </a:r>
            <a:r>
              <a:rPr sz="1800" dirty="0">
                <a:latin typeface="Arial MT"/>
                <a:cs typeface="Arial MT"/>
              </a:rPr>
              <a:t>últimos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metâmeros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adaptados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reprodução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62220" y="1480819"/>
            <a:ext cx="6273800" cy="25476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6064250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SUBFILO</a:t>
            </a:r>
            <a:r>
              <a:rPr sz="1800" b="1" dirty="0">
                <a:latin typeface="Arial"/>
                <a:cs typeface="Arial"/>
              </a:rPr>
              <a:t> DOS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CRUSTÁCEOS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HABITAT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 HÁBITOS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Arial MT"/>
                <a:cs typeface="Arial MT"/>
              </a:rPr>
              <a:t>Vivem</a:t>
            </a:r>
            <a:r>
              <a:rPr sz="1800" spc="-5" dirty="0">
                <a:latin typeface="Arial MT"/>
                <a:cs typeface="Arial MT"/>
              </a:rPr>
              <a:t> em </a:t>
            </a:r>
            <a:r>
              <a:rPr sz="1800" dirty="0">
                <a:latin typeface="Arial MT"/>
                <a:cs typeface="Arial MT"/>
              </a:rPr>
              <a:t>ambientes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aquáticos,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marinhos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 água</a:t>
            </a:r>
            <a:r>
              <a:rPr sz="1800" spc="-10" dirty="0">
                <a:latin typeface="Arial MT"/>
                <a:cs typeface="Arial MT"/>
              </a:rPr>
              <a:t> doce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Arial MT"/>
                <a:cs typeface="Arial MT"/>
              </a:rPr>
              <a:t>Tatuzinho-de-jardim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(terrestre)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Espécies sésseis </a:t>
            </a:r>
            <a:r>
              <a:rPr sz="1800" dirty="0">
                <a:latin typeface="Arial MT"/>
                <a:cs typeface="Arial MT"/>
              </a:rPr>
              <a:t>(cracas) </a:t>
            </a:r>
            <a:r>
              <a:rPr sz="1800" spc="-5" dirty="0">
                <a:latin typeface="Arial MT"/>
                <a:cs typeface="Arial MT"/>
              </a:rPr>
              <a:t>e de vida livre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28898" y="2910705"/>
            <a:ext cx="4883785" cy="3783965"/>
            <a:chOff x="728898" y="2910705"/>
            <a:chExt cx="4883785" cy="37839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8898" y="2910705"/>
              <a:ext cx="4883313" cy="378359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8839" y="3060699"/>
              <a:ext cx="4396740" cy="3296920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21780" y="3060700"/>
            <a:ext cx="4437380" cy="3327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8645525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SUBFILO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DOS</a:t>
            </a:r>
            <a:r>
              <a:rPr sz="1800" b="1" spc="-5" dirty="0">
                <a:latin typeface="Arial"/>
                <a:cs typeface="Arial"/>
              </a:rPr>
              <a:t> CRUSTÁCEOS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5" dirty="0">
                <a:latin typeface="Arial"/>
                <a:cs typeface="Arial"/>
              </a:rPr>
              <a:t> IMPORTÂNCIA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DOSCRUSTÁCEOS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Desempenham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importante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papel na cadeia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alimentar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Camarões,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lagostas,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siris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caranguejos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largamente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empregados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culinária.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1819" y="2727960"/>
            <a:ext cx="5006339" cy="32893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683000" y="3469640"/>
            <a:ext cx="3106420" cy="20701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4939" y="4505959"/>
            <a:ext cx="3314700" cy="22072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980693"/>
            <a:ext cx="7352665" cy="3772828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5" dirty="0">
                <a:latin typeface="Arial"/>
                <a:cs typeface="Arial"/>
              </a:rPr>
              <a:t>CAMARÃO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EXEMPLO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CRUSTÁCEO</a:t>
            </a:r>
            <a:endParaRPr sz="1800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Corpo dividido em</a:t>
            </a:r>
            <a:r>
              <a:rPr sz="1800" dirty="0">
                <a:latin typeface="Arial MT"/>
                <a:cs typeface="Arial MT"/>
              </a:rPr>
              <a:t> cefalotórax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abdome</a:t>
            </a: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Cabeça resulta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dirty="0">
                <a:latin typeface="Arial MT"/>
                <a:cs typeface="Arial MT"/>
              </a:rPr>
              <a:t> diferenciação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metâmeros</a:t>
            </a: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Apresentam:</a:t>
            </a:r>
          </a:p>
          <a:p>
            <a:pPr marL="546100" lvl="1" indent="-259079">
              <a:lnSpc>
                <a:spcPct val="100000"/>
              </a:lnSpc>
              <a:spcBef>
                <a:spcPts val="1085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5" dirty="0">
                <a:latin typeface="Arial MT"/>
                <a:cs typeface="Arial MT"/>
              </a:rPr>
              <a:t>Dois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pares 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antenas</a:t>
            </a:r>
            <a:r>
              <a:rPr sz="1800" dirty="0">
                <a:latin typeface="Arial MT"/>
                <a:cs typeface="Arial MT"/>
              </a:rPr>
              <a:t> com função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equilíbrio</a:t>
            </a:r>
            <a:endParaRPr sz="1800" dirty="0">
              <a:latin typeface="Arial MT"/>
              <a:cs typeface="Arial MT"/>
            </a:endParaRPr>
          </a:p>
          <a:p>
            <a:pPr marL="546100" lvl="1" indent="-259079">
              <a:lnSpc>
                <a:spcPct val="100000"/>
              </a:lnSpc>
              <a:spcBef>
                <a:spcPts val="1080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mandíbulas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dirty="0">
                <a:latin typeface="Arial MT"/>
                <a:cs typeface="Arial MT"/>
              </a:rPr>
              <a:t> mastigação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trituração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alimentos</a:t>
            </a:r>
          </a:p>
          <a:p>
            <a:pPr marL="546100" lvl="1" indent="-259079">
              <a:lnSpc>
                <a:spcPct val="100000"/>
              </a:lnSpc>
              <a:spcBef>
                <a:spcPts val="1080"/>
              </a:spcBef>
              <a:buChar char="•"/>
              <a:tabLst>
                <a:tab pos="545465" algn="l"/>
                <a:tab pos="546100" algn="l"/>
              </a:tabLst>
            </a:pP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maxilas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manipulam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alimento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encaminham</a:t>
            </a:r>
            <a:endParaRPr sz="1800" dirty="0">
              <a:latin typeface="Arial MT"/>
              <a:cs typeface="Arial MT"/>
            </a:endParaRPr>
          </a:p>
          <a:p>
            <a:pPr marL="54610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boca</a:t>
            </a:r>
            <a:endParaRPr sz="1800" dirty="0">
              <a:latin typeface="Arial MT"/>
              <a:cs typeface="Arial MT"/>
            </a:endParaRPr>
          </a:p>
          <a:p>
            <a:pPr marL="287020" indent="-2743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7020" algn="l"/>
              </a:tabLst>
            </a:pPr>
            <a:r>
              <a:rPr sz="1800" dirty="0" err="1">
                <a:latin typeface="Arial MT"/>
                <a:cs typeface="Arial MT"/>
              </a:rPr>
              <a:t>Abdome</a:t>
            </a:r>
            <a:r>
              <a:rPr lang="pt-BR" dirty="0">
                <a:latin typeface="Arial MT"/>
                <a:cs typeface="Arial MT"/>
              </a:rPr>
              <a:t>m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formado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por </a:t>
            </a:r>
            <a:r>
              <a:rPr sz="1800" dirty="0">
                <a:latin typeface="Arial MT"/>
                <a:cs typeface="Arial MT"/>
              </a:rPr>
              <a:t>seis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metâmeros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96480" y="1064260"/>
            <a:ext cx="4551680" cy="33299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5479" y="182879"/>
            <a:ext cx="584733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00" dirty="0"/>
              <a:t> </a:t>
            </a:r>
            <a:r>
              <a:rPr spc="30" dirty="0"/>
              <a:t>GERAIS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3886835" cy="372999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 algn="just">
              <a:lnSpc>
                <a:spcPct val="100000"/>
              </a:lnSpc>
              <a:spcBef>
                <a:spcPts val="11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56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grego</a:t>
            </a:r>
            <a:r>
              <a:rPr sz="1800" spc="570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athros</a:t>
            </a:r>
            <a:r>
              <a:rPr sz="1800" i="1" spc="57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5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articulação</a:t>
            </a:r>
            <a:r>
              <a:rPr sz="1800" spc="5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+</a:t>
            </a:r>
            <a:endParaRPr sz="1800">
              <a:latin typeface="Arial MT"/>
              <a:cs typeface="Arial MT"/>
            </a:endParaRPr>
          </a:p>
          <a:p>
            <a:pPr marL="299720">
              <a:lnSpc>
                <a:spcPct val="100000"/>
              </a:lnSpc>
              <a:spcBef>
                <a:spcPts val="1080"/>
              </a:spcBef>
            </a:pPr>
            <a:r>
              <a:rPr sz="1800" i="1" spc="-5" dirty="0">
                <a:latin typeface="Arial"/>
                <a:cs typeface="Arial"/>
              </a:rPr>
              <a:t>podos</a:t>
            </a:r>
            <a:r>
              <a:rPr sz="1800" i="1" spc="-3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patas;</a:t>
            </a:r>
            <a:endParaRPr sz="1800">
              <a:latin typeface="Arial MT"/>
              <a:cs typeface="Arial MT"/>
            </a:endParaRPr>
          </a:p>
          <a:p>
            <a:pPr marL="299720" indent="-287020" algn="just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Patas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articuladas;</a:t>
            </a:r>
            <a:endParaRPr sz="1800">
              <a:latin typeface="Arial MT"/>
              <a:cs typeface="Arial MT"/>
            </a:endParaRPr>
          </a:p>
          <a:p>
            <a:pPr marL="299720" indent="-287020" algn="just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Corpo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segmentado;</a:t>
            </a:r>
            <a:endParaRPr sz="1800">
              <a:latin typeface="Arial MT"/>
              <a:cs typeface="Arial MT"/>
            </a:endParaRPr>
          </a:p>
          <a:p>
            <a:pPr marL="299720" marR="5080" indent="-287020" algn="just">
              <a:lnSpc>
                <a:spcPct val="150000"/>
              </a:lnSpc>
              <a:spcBef>
                <a:spcPts val="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Corpo revestido por exoesqueleto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quitina;</a:t>
            </a:r>
            <a:endParaRPr sz="1800">
              <a:latin typeface="Arial MT"/>
              <a:cs typeface="Arial MT"/>
            </a:endParaRPr>
          </a:p>
          <a:p>
            <a:pPr marL="299720" marR="6350" indent="-287020" algn="just">
              <a:lnSpc>
                <a:spcPct val="15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Filo mais </a:t>
            </a:r>
            <a:r>
              <a:rPr sz="1800" spc="-5" dirty="0">
                <a:latin typeface="Arial MT"/>
                <a:cs typeface="Arial MT"/>
              </a:rPr>
              <a:t>diversificado do planeta </a:t>
            </a:r>
            <a:r>
              <a:rPr sz="1800" dirty="0">
                <a:latin typeface="Arial MT"/>
                <a:cs typeface="Arial MT"/>
              </a:rPr>
              <a:t>–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1 </a:t>
            </a:r>
            <a:r>
              <a:rPr sz="1800" dirty="0">
                <a:latin typeface="Arial MT"/>
                <a:cs typeface="Arial MT"/>
              </a:rPr>
              <a:t>milhão </a:t>
            </a:r>
            <a:r>
              <a:rPr sz="1800" spc="-5" dirty="0">
                <a:latin typeface="Arial MT"/>
                <a:cs typeface="Arial MT"/>
              </a:rPr>
              <a:t>de espécies </a:t>
            </a:r>
            <a:r>
              <a:rPr sz="1800" dirty="0">
                <a:latin typeface="Arial MT"/>
                <a:cs typeface="Arial MT"/>
              </a:rPr>
              <a:t>catalogadas,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900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mil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insetos.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19040" y="1361439"/>
            <a:ext cx="6858000" cy="518033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940425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ARACNÍDEOS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5" dirty="0">
                <a:latin typeface="Arial"/>
                <a:cs typeface="Arial"/>
              </a:rPr>
              <a:t>HABITAT</a:t>
            </a:r>
            <a:r>
              <a:rPr sz="1800" b="1" spc="8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HÁBITOS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Adaptados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terra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firme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Produzem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peçonhas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poderosas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(escorpiões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aranhas)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80880" y="2519692"/>
            <a:ext cx="11811635" cy="4098290"/>
            <a:chOff x="380880" y="2519692"/>
            <a:chExt cx="11811635" cy="40982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880" y="2565315"/>
              <a:ext cx="6201649" cy="397143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860" y="2715259"/>
              <a:ext cx="5715000" cy="34848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6359" y="2519692"/>
              <a:ext cx="5755639" cy="409829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1939" y="2715259"/>
              <a:ext cx="5316220" cy="35204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3961129" cy="1260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marR="7620" indent="-287020">
              <a:lnSpc>
                <a:spcPct val="15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  <a:tab pos="1450340" algn="l"/>
                <a:tab pos="2334260" algn="l"/>
                <a:tab pos="3627120" algn="l"/>
              </a:tabLst>
            </a:pPr>
            <a:r>
              <a:rPr sz="1800" b="1" spc="-25" dirty="0">
                <a:latin typeface="Arial"/>
                <a:cs typeface="Arial"/>
              </a:rPr>
              <a:t>A</a:t>
            </a:r>
            <a:r>
              <a:rPr sz="1800" b="1" spc="10" dirty="0">
                <a:latin typeface="Arial"/>
                <a:cs typeface="Arial"/>
              </a:rPr>
              <a:t>R</a:t>
            </a:r>
            <a:r>
              <a:rPr sz="1800" b="1" spc="-25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N</a:t>
            </a:r>
            <a:r>
              <a:rPr sz="1800" b="1" spc="10" dirty="0">
                <a:latin typeface="Arial"/>
                <a:cs typeface="Arial"/>
              </a:rPr>
              <a:t>H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	COMO	EX</a:t>
            </a:r>
            <a:r>
              <a:rPr sz="1800" b="1" spc="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MPLO	</a:t>
            </a:r>
            <a:r>
              <a:rPr sz="1800" b="1" spc="-5" dirty="0">
                <a:latin typeface="Arial"/>
                <a:cs typeface="Arial"/>
              </a:rPr>
              <a:t>DE  </a:t>
            </a:r>
            <a:r>
              <a:rPr sz="1800" b="1" spc="-10" dirty="0">
                <a:latin typeface="Arial"/>
                <a:cs typeface="Arial"/>
              </a:rPr>
              <a:t>QUELICERADO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  <a:tab pos="1094740" algn="l"/>
                <a:tab pos="2042160" algn="l"/>
                <a:tab pos="2532380" algn="l"/>
                <a:tab pos="3820795" algn="l"/>
              </a:tabLst>
            </a:pPr>
            <a:r>
              <a:rPr sz="1800" spc="-5" dirty="0">
                <a:latin typeface="Arial MT"/>
                <a:cs typeface="Arial MT"/>
              </a:rPr>
              <a:t>Corpo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dividido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3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c</a:t>
            </a:r>
            <a:r>
              <a:rPr sz="1800" spc="-3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falotórax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692" y="2276601"/>
            <a:ext cx="2726690" cy="126047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180"/>
              </a:spcBef>
            </a:pPr>
            <a:r>
              <a:rPr sz="1800" dirty="0">
                <a:latin typeface="Arial MT"/>
                <a:cs typeface="Arial MT"/>
              </a:rPr>
              <a:t>abdome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Quatro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pernas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Arial MT"/>
                <a:cs typeface="Arial MT"/>
              </a:rPr>
              <a:t>Apêndices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50183" y="3237229"/>
            <a:ext cx="1042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anteriores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0712" y="3648392"/>
            <a:ext cx="36709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04339" algn="l"/>
                <a:tab pos="2217420" algn="l"/>
                <a:tab pos="3416935" algn="l"/>
              </a:tabLst>
            </a:pPr>
            <a:r>
              <a:rPr sz="1800" dirty="0">
                <a:latin typeface="Arial MT"/>
                <a:cs typeface="Arial MT"/>
              </a:rPr>
              <a:t>es</a:t>
            </a:r>
            <a:r>
              <a:rPr sz="1800" spc="-10" dirty="0">
                <a:latin typeface="Arial MT"/>
                <a:cs typeface="Arial MT"/>
              </a:rPr>
              <a:t>p</a:t>
            </a:r>
            <a:r>
              <a:rPr sz="1800" dirty="0">
                <a:latin typeface="Arial MT"/>
                <a:cs typeface="Arial MT"/>
              </a:rPr>
              <a:t>eci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li</a:t>
            </a:r>
            <a:r>
              <a:rPr sz="1800" spc="-25" dirty="0">
                <a:latin typeface="Arial MT"/>
                <a:cs typeface="Arial MT"/>
              </a:rPr>
              <a:t>z</a:t>
            </a:r>
            <a:r>
              <a:rPr sz="1800" dirty="0">
                <a:latin typeface="Arial MT"/>
                <a:cs typeface="Arial MT"/>
              </a:rPr>
              <a:t>ad</a:t>
            </a:r>
            <a:r>
              <a:rPr sz="1800" spc="-10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s	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m	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2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nipular	</a:t>
            </a:r>
            <a:r>
              <a:rPr sz="1800" spc="-5" dirty="0">
                <a:latin typeface="Arial MT"/>
                <a:cs typeface="Arial MT"/>
              </a:rPr>
              <a:t>os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0842" y="3948747"/>
            <a:ext cx="2612390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175"/>
              </a:spcBef>
            </a:pPr>
            <a:r>
              <a:rPr sz="1800" dirty="0">
                <a:latin typeface="Arial MT"/>
                <a:cs typeface="Arial MT"/>
              </a:rPr>
              <a:t>alimentos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(pedipalpos)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25" dirty="0">
                <a:latin typeface="Arial MT"/>
                <a:cs typeface="Arial MT"/>
              </a:rPr>
              <a:t>Terrestres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Representantes: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97783" y="4883784"/>
            <a:ext cx="1194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escorpiões,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0712" y="5295265"/>
            <a:ext cx="29343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aranhas,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carrapatos,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ácaros.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21981" y="1567317"/>
            <a:ext cx="7078858" cy="412221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179195"/>
            <a:ext cx="11546840" cy="2964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ts val="214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QUILÓPODES</a:t>
            </a:r>
            <a:endParaRPr sz="1800" dirty="0">
              <a:latin typeface="Arial"/>
              <a:cs typeface="Arial"/>
            </a:endParaRPr>
          </a:p>
          <a:p>
            <a:pPr marL="373380" indent="-360680">
              <a:lnSpc>
                <a:spcPts val="1920"/>
              </a:lnSpc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Conhecidos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lacraias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centopéias,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os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quilópodes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animais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terrestres</a:t>
            </a:r>
            <a:r>
              <a:rPr sz="1800" spc="29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agressivos.</a:t>
            </a:r>
            <a:r>
              <a:rPr sz="1800" spc="3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Seu</a:t>
            </a:r>
            <a:r>
              <a:rPr sz="1800" spc="2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veneno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</a:t>
            </a:r>
            <a:endParaRPr sz="1800" dirty="0">
              <a:latin typeface="Arial MT"/>
              <a:cs typeface="Arial MT"/>
            </a:endParaRPr>
          </a:p>
          <a:p>
            <a:pPr marL="373380">
              <a:lnSpc>
                <a:spcPts val="1939"/>
              </a:lnSpc>
            </a:pPr>
            <a:r>
              <a:rPr sz="1800" dirty="0">
                <a:latin typeface="Arial MT"/>
                <a:cs typeface="Arial MT"/>
              </a:rPr>
              <a:t>muito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doloroso.</a:t>
            </a:r>
            <a:endParaRPr sz="1800" dirty="0">
              <a:latin typeface="Arial MT"/>
              <a:cs typeface="Arial MT"/>
            </a:endParaRPr>
          </a:p>
          <a:p>
            <a:pPr marL="373380" marR="7620" indent="-360680">
              <a:lnSpc>
                <a:spcPts val="1739"/>
              </a:lnSpc>
              <a:spcBef>
                <a:spcPts val="171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dirty="0">
                <a:latin typeface="Arial MT"/>
                <a:cs typeface="Arial MT"/>
              </a:rPr>
              <a:t>Têm</a:t>
            </a:r>
            <a:r>
              <a:rPr sz="1800" spc="1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corpo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longo,</a:t>
            </a:r>
            <a:r>
              <a:rPr sz="1800" spc="14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cilíndrico</a:t>
            </a:r>
            <a:r>
              <a:rPr lang="pt-BR" spc="-5" dirty="0">
                <a:latin typeface="Arial MT"/>
                <a:cs typeface="Arial MT"/>
              </a:rPr>
              <a:t> e </a:t>
            </a:r>
            <a:r>
              <a:rPr sz="1800" spc="-5" dirty="0" err="1">
                <a:latin typeface="Arial MT"/>
                <a:cs typeface="Arial MT"/>
              </a:rPr>
              <a:t>numeroso</a:t>
            </a:r>
            <a:r>
              <a:rPr lang="pt-BR" spc="-5" dirty="0">
                <a:latin typeface="Arial MT"/>
                <a:cs typeface="Arial MT"/>
              </a:rPr>
              <a:t> em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anéis,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nos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quais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 prendem 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patas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articuladas </a:t>
            </a:r>
            <a:r>
              <a:rPr sz="1800" dirty="0">
                <a:latin typeface="Arial MT"/>
                <a:cs typeface="Arial MT"/>
              </a:rPr>
              <a:t>(um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cada </a:t>
            </a:r>
            <a:r>
              <a:rPr sz="1800" dirty="0">
                <a:latin typeface="Arial MT"/>
                <a:cs typeface="Arial MT"/>
              </a:rPr>
              <a:t>segmento).</a:t>
            </a:r>
          </a:p>
          <a:p>
            <a:pPr marL="373380" indent="-360680">
              <a:lnSpc>
                <a:spcPct val="100000"/>
              </a:lnSpc>
              <a:spcBef>
                <a:spcPts val="129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divisão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 corpo</a:t>
            </a:r>
            <a:r>
              <a:rPr sz="1800" dirty="0">
                <a:latin typeface="Arial MT"/>
                <a:cs typeface="Arial MT"/>
              </a:rPr>
              <a:t> é simples,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compreendendo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apenas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 </a:t>
            </a:r>
            <a:r>
              <a:rPr sz="1800" spc="-5" dirty="0">
                <a:latin typeface="Arial MT"/>
                <a:cs typeface="Arial MT"/>
              </a:rPr>
              <a:t>cabeça </a:t>
            </a:r>
            <a:r>
              <a:rPr sz="1800" dirty="0">
                <a:latin typeface="Arial MT"/>
                <a:cs typeface="Arial MT"/>
              </a:rPr>
              <a:t>e o </a:t>
            </a:r>
            <a:r>
              <a:rPr sz="1800" spc="-5" dirty="0">
                <a:latin typeface="Arial MT"/>
                <a:cs typeface="Arial MT"/>
              </a:rPr>
              <a:t>tronco.</a:t>
            </a:r>
            <a:endParaRPr sz="1800" dirty="0">
              <a:latin typeface="Arial MT"/>
              <a:cs typeface="Arial MT"/>
            </a:endParaRPr>
          </a:p>
          <a:p>
            <a:pPr marL="373380" marR="10160" indent="-360680">
              <a:lnSpc>
                <a:spcPts val="1739"/>
              </a:lnSpc>
              <a:spcBef>
                <a:spcPts val="171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Além</a:t>
            </a:r>
            <a:r>
              <a:rPr sz="1800" spc="1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antenas,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cabeça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dotada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peças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bucais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adaptada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inoculação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peçonha</a:t>
            </a:r>
            <a:r>
              <a:rPr sz="1800" spc="1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30" dirty="0">
                <a:latin typeface="Arial MT"/>
                <a:cs typeface="Arial MT"/>
              </a:rPr>
              <a:t>um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 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olhos </a:t>
            </a:r>
            <a:r>
              <a:rPr sz="1800" dirty="0">
                <a:latin typeface="Arial MT"/>
                <a:cs typeface="Arial MT"/>
              </a:rPr>
              <a:t>simples.</a:t>
            </a:r>
          </a:p>
          <a:p>
            <a:pPr marL="373380" indent="-36068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 err="1">
                <a:latin typeface="Arial MT"/>
                <a:cs typeface="Arial MT"/>
              </a:rPr>
              <a:t>Carnívoros</a:t>
            </a:r>
            <a:r>
              <a:rPr sz="1800" spc="-5" dirty="0">
                <a:latin typeface="Arial MT"/>
                <a:cs typeface="Arial MT"/>
              </a:rPr>
              <a:t>,</a:t>
            </a:r>
            <a:r>
              <a:rPr sz="1800" dirty="0">
                <a:latin typeface="Arial MT"/>
                <a:cs typeface="Arial MT"/>
              </a:rPr>
              <a:t> alimentam-se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insetos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diversos.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1600" y="4138013"/>
            <a:ext cx="3126739" cy="23621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179195"/>
            <a:ext cx="8973185" cy="320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ts val="214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DIPLÓPODES</a:t>
            </a:r>
            <a:endParaRPr sz="1800">
              <a:latin typeface="Arial"/>
              <a:cs typeface="Arial"/>
            </a:endParaRPr>
          </a:p>
          <a:p>
            <a:pPr marL="373380" indent="-360680">
              <a:lnSpc>
                <a:spcPts val="2140"/>
              </a:lnSpc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Conhecidos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como </a:t>
            </a:r>
            <a:r>
              <a:rPr sz="1800" spc="-5" dirty="0">
                <a:latin typeface="Arial MT"/>
                <a:cs typeface="Arial MT"/>
              </a:rPr>
              <a:t>gongolôs,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embuás </a:t>
            </a:r>
            <a:r>
              <a:rPr sz="1800" spc="-5" dirty="0">
                <a:latin typeface="Arial MT"/>
                <a:cs typeface="Arial MT"/>
              </a:rPr>
              <a:t>ou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piolhos-de-cobra,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artrópodes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terrestres.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 corpo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dividido em</a:t>
            </a:r>
            <a:r>
              <a:rPr sz="1800" dirty="0">
                <a:latin typeface="Arial MT"/>
                <a:cs typeface="Arial MT"/>
              </a:rPr>
              <a:t> cabeça,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pequeno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tórax</a:t>
            </a:r>
            <a:r>
              <a:rPr sz="1800" dirty="0">
                <a:latin typeface="Arial MT"/>
                <a:cs typeface="Arial MT"/>
              </a:rPr>
              <a:t> e </a:t>
            </a: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abdome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longo.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Além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antenas,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cabeça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é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dotada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peças bucais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dois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ocelos.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28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Possuem </a:t>
            </a:r>
            <a:r>
              <a:rPr sz="1800" dirty="0">
                <a:latin typeface="Arial MT"/>
                <a:cs typeface="Arial MT"/>
              </a:rPr>
              <a:t>dois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pares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patas em cada anel.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305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Organismos</a:t>
            </a:r>
            <a:r>
              <a:rPr sz="1800" spc="-4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dióicos.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todos</a:t>
            </a:r>
            <a:r>
              <a:rPr sz="1800" dirty="0">
                <a:latin typeface="Arial MT"/>
                <a:cs typeface="Arial MT"/>
              </a:rPr>
              <a:t> inofensivos,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já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não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possuem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glândulas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secretoras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peçonha.</a:t>
            </a:r>
            <a:endParaRPr sz="1800">
              <a:latin typeface="Arial MT"/>
              <a:cs typeface="Arial MT"/>
            </a:endParaRPr>
          </a:p>
          <a:p>
            <a:pPr marL="373380" indent="-360680">
              <a:lnSpc>
                <a:spcPct val="100000"/>
              </a:lnSpc>
              <a:spcBef>
                <a:spcPts val="1300"/>
              </a:spcBef>
              <a:buFont typeface="Wingdings"/>
              <a:buChar char=""/>
              <a:tabLst>
                <a:tab pos="372745" algn="l"/>
                <a:tab pos="373380" algn="l"/>
              </a:tabLst>
            </a:pPr>
            <a:r>
              <a:rPr sz="1800" spc="-10" dirty="0">
                <a:latin typeface="Arial MT"/>
                <a:cs typeface="Arial MT"/>
              </a:rPr>
              <a:t>Vivem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buracos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solo.</a:t>
            </a:r>
            <a:r>
              <a:rPr sz="1800" dirty="0">
                <a:latin typeface="Arial MT"/>
                <a:cs typeface="Arial MT"/>
              </a:rPr>
              <a:t> Enroscam-se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quando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agredidos.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8600" y="4163059"/>
            <a:ext cx="4099559" cy="251714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9039" y="182879"/>
            <a:ext cx="7269733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179195"/>
            <a:ext cx="60032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DIFERENÇAS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ENTRE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QUILÓPODES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DIPLÓPODES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83408" y="1879516"/>
            <a:ext cx="3284854" cy="409702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39800">
              <a:lnSpc>
                <a:spcPct val="100000"/>
              </a:lnSpc>
              <a:spcBef>
                <a:spcPts val="625"/>
              </a:spcBef>
            </a:pPr>
            <a:r>
              <a:rPr sz="2000" b="1" dirty="0">
                <a:latin typeface="Arial"/>
                <a:cs typeface="Arial"/>
              </a:rPr>
              <a:t>Quilópodes</a:t>
            </a:r>
            <a:endParaRPr sz="2000">
              <a:latin typeface="Arial"/>
              <a:cs typeface="Arial"/>
            </a:endParaRPr>
          </a:p>
          <a:p>
            <a:pPr marL="241300" marR="6350" indent="-228600">
              <a:lnSpc>
                <a:spcPct val="8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  <a:tab pos="1899920" algn="l"/>
              </a:tabLst>
            </a:pPr>
            <a:r>
              <a:rPr sz="2000" spc="-5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p</a:t>
            </a:r>
            <a:r>
              <a:rPr sz="2000" spc="-5" dirty="0">
                <a:latin typeface="Arial MT"/>
                <a:cs typeface="Arial MT"/>
              </a:rPr>
              <a:t>res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2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t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m	</a:t>
            </a:r>
            <a:r>
              <a:rPr sz="2000" spc="10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20" dirty="0">
                <a:latin typeface="Arial MT"/>
                <a:cs typeface="Arial MT"/>
              </a:rPr>
              <a:t>v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m</a:t>
            </a:r>
            <a:r>
              <a:rPr sz="2000" spc="-2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nt</a:t>
            </a:r>
            <a:r>
              <a:rPr sz="2000" spc="10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s  rápidos;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São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carnívoros;</a:t>
            </a:r>
            <a:endParaRPr sz="2000">
              <a:latin typeface="Arial MT"/>
              <a:cs typeface="Arial MT"/>
            </a:endParaRPr>
          </a:p>
          <a:p>
            <a:pPr marL="241300" marR="6985" indent="-228600">
              <a:lnSpc>
                <a:spcPct val="8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  <a:tab pos="904240" algn="l"/>
                <a:tab pos="1409700" algn="l"/>
                <a:tab pos="1930400" algn="l"/>
                <a:tab pos="2367280" algn="l"/>
              </a:tabLst>
            </a:pPr>
            <a:r>
              <a:rPr sz="2000" spc="15" dirty="0">
                <a:latin typeface="Arial MT"/>
                <a:cs typeface="Arial MT"/>
              </a:rPr>
              <a:t>T</a:t>
            </a:r>
            <a:r>
              <a:rPr sz="2000" spc="-20" dirty="0">
                <a:latin typeface="Arial MT"/>
                <a:cs typeface="Arial MT"/>
              </a:rPr>
              <a:t>ê</a:t>
            </a:r>
            <a:r>
              <a:rPr sz="2000" dirty="0">
                <a:latin typeface="Arial MT"/>
                <a:cs typeface="Arial MT"/>
              </a:rPr>
              <a:t>m	</a:t>
            </a:r>
            <a:r>
              <a:rPr sz="2000" spc="-15" dirty="0">
                <a:latin typeface="Arial MT"/>
                <a:cs typeface="Arial MT"/>
              </a:rPr>
              <a:t>u</a:t>
            </a:r>
            <a:r>
              <a:rPr sz="2000" spc="-5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	pa</a:t>
            </a:r>
            <a:r>
              <a:rPr sz="2000" spc="-5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	d</a:t>
            </a:r>
            <a:r>
              <a:rPr sz="2000" spc="-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	a</a:t>
            </a:r>
            <a:r>
              <a:rPr sz="2000" spc="-20" dirty="0">
                <a:latin typeface="Arial MT"/>
                <a:cs typeface="Arial MT"/>
              </a:rPr>
              <a:t>nt</a:t>
            </a:r>
            <a:r>
              <a:rPr sz="2000" dirty="0">
                <a:latin typeface="Arial MT"/>
                <a:cs typeface="Arial MT"/>
              </a:rPr>
              <a:t>enas  longas;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 MT"/>
                <a:cs typeface="Arial MT"/>
              </a:rPr>
              <a:t>Produzem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veneno;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Dotados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patas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longas;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Incapazes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enrolar-se;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 MT"/>
                <a:cs typeface="Arial MT"/>
              </a:rPr>
              <a:t>Corpo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mais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5" dirty="0">
                <a:latin typeface="Arial MT"/>
                <a:cs typeface="Arial MT"/>
              </a:rPr>
              <a:t>achatado;</a:t>
            </a:r>
            <a:endParaRPr sz="2000">
              <a:latin typeface="Arial MT"/>
              <a:cs typeface="Arial MT"/>
            </a:endParaRPr>
          </a:p>
          <a:p>
            <a:pPr marL="241300" marR="5080" indent="-228600">
              <a:lnSpc>
                <a:spcPts val="1920"/>
              </a:lnSpc>
              <a:spcBef>
                <a:spcPts val="985"/>
              </a:spcBef>
              <a:buChar char="•"/>
              <a:tabLst>
                <a:tab pos="240665" algn="l"/>
                <a:tab pos="241300" algn="l"/>
                <a:tab pos="1544320" algn="l"/>
                <a:tab pos="2987040" algn="l"/>
              </a:tabLst>
            </a:pPr>
            <a:r>
              <a:rPr sz="2000" spc="-5" dirty="0">
                <a:latin typeface="Arial MT"/>
                <a:cs typeface="Arial MT"/>
              </a:rPr>
              <a:t>Me</a:t>
            </a:r>
            <a:r>
              <a:rPr sz="2000" dirty="0">
                <a:latin typeface="Arial MT"/>
                <a:cs typeface="Arial MT"/>
              </a:rPr>
              <a:t>nor	n</a:t>
            </a:r>
            <a:r>
              <a:rPr sz="2000" spc="-20" dirty="0">
                <a:latin typeface="Arial MT"/>
                <a:cs typeface="Arial MT"/>
              </a:rPr>
              <a:t>ú</a:t>
            </a:r>
            <a:r>
              <a:rPr sz="2000" spc="10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30" dirty="0">
                <a:latin typeface="Arial MT"/>
                <a:cs typeface="Arial MT"/>
              </a:rPr>
              <a:t>r</a:t>
            </a:r>
            <a:r>
              <a:rPr sz="2000" spc="-5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	de  segmentos.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1090" y="1879516"/>
            <a:ext cx="3284854" cy="434086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946785">
              <a:lnSpc>
                <a:spcPct val="100000"/>
              </a:lnSpc>
              <a:spcBef>
                <a:spcPts val="625"/>
              </a:spcBef>
            </a:pPr>
            <a:r>
              <a:rPr sz="2000" b="1" spc="-5" dirty="0">
                <a:latin typeface="Arial"/>
                <a:cs typeface="Arial"/>
              </a:rPr>
              <a:t>Diplópodes</a:t>
            </a:r>
            <a:endParaRPr sz="2000">
              <a:latin typeface="Arial"/>
              <a:cs typeface="Arial"/>
            </a:endParaRPr>
          </a:p>
          <a:p>
            <a:pPr marL="241300" marR="6350" indent="-228600">
              <a:lnSpc>
                <a:spcPct val="8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  <a:tab pos="1899920" algn="l"/>
              </a:tabLst>
            </a:pPr>
            <a:r>
              <a:rPr sz="2000" spc="-5" dirty="0">
                <a:latin typeface="Arial MT"/>
                <a:cs typeface="Arial MT"/>
              </a:rPr>
              <a:t>A</a:t>
            </a:r>
            <a:r>
              <a:rPr sz="2000" spc="5" dirty="0">
                <a:latin typeface="Arial MT"/>
                <a:cs typeface="Arial MT"/>
              </a:rPr>
              <a:t>p</a:t>
            </a:r>
            <a:r>
              <a:rPr sz="2000" spc="-5" dirty="0">
                <a:latin typeface="Arial MT"/>
                <a:cs typeface="Arial MT"/>
              </a:rPr>
              <a:t>res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20" dirty="0">
                <a:latin typeface="Arial MT"/>
                <a:cs typeface="Arial MT"/>
              </a:rPr>
              <a:t>n</a:t>
            </a:r>
            <a:r>
              <a:rPr sz="2000" dirty="0">
                <a:latin typeface="Arial MT"/>
                <a:cs typeface="Arial MT"/>
              </a:rPr>
              <a:t>t</a:t>
            </a:r>
            <a:r>
              <a:rPr sz="2000" spc="-10" dirty="0">
                <a:latin typeface="Arial MT"/>
                <a:cs typeface="Arial MT"/>
              </a:rPr>
              <a:t>a</a:t>
            </a:r>
            <a:r>
              <a:rPr sz="2000" dirty="0">
                <a:latin typeface="Arial MT"/>
                <a:cs typeface="Arial MT"/>
              </a:rPr>
              <a:t>m	</a:t>
            </a:r>
            <a:r>
              <a:rPr sz="2000" spc="10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o</a:t>
            </a:r>
            <a:r>
              <a:rPr sz="2000" spc="-20" dirty="0">
                <a:latin typeface="Arial MT"/>
                <a:cs typeface="Arial MT"/>
              </a:rPr>
              <a:t>v</a:t>
            </a:r>
            <a:r>
              <a:rPr sz="2000" spc="-5" dirty="0">
                <a:latin typeface="Arial MT"/>
                <a:cs typeface="Arial MT"/>
              </a:rPr>
              <a:t>i</a:t>
            </a:r>
            <a:r>
              <a:rPr sz="2000" dirty="0">
                <a:latin typeface="Arial MT"/>
                <a:cs typeface="Arial MT"/>
              </a:rPr>
              <a:t>m</a:t>
            </a:r>
            <a:r>
              <a:rPr sz="2000" spc="-20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nt</a:t>
            </a:r>
            <a:r>
              <a:rPr sz="2000" spc="10" dirty="0">
                <a:latin typeface="Arial MT"/>
                <a:cs typeface="Arial MT"/>
              </a:rPr>
              <a:t>o</a:t>
            </a:r>
            <a:r>
              <a:rPr sz="2000" dirty="0">
                <a:latin typeface="Arial MT"/>
                <a:cs typeface="Arial MT"/>
              </a:rPr>
              <a:t>s  lentos;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São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herbívoros;</a:t>
            </a:r>
            <a:endParaRPr sz="2000">
              <a:latin typeface="Arial MT"/>
              <a:cs typeface="Arial MT"/>
            </a:endParaRPr>
          </a:p>
          <a:p>
            <a:pPr marL="241300" marR="6985" indent="-228600">
              <a:lnSpc>
                <a:spcPct val="80000"/>
              </a:lnSpc>
              <a:spcBef>
                <a:spcPts val="1000"/>
              </a:spcBef>
              <a:buChar char="•"/>
              <a:tabLst>
                <a:tab pos="240665" algn="l"/>
                <a:tab pos="241300" algn="l"/>
                <a:tab pos="903605" algn="l"/>
                <a:tab pos="1409700" algn="l"/>
                <a:tab pos="1930400" algn="l"/>
                <a:tab pos="2367280" algn="l"/>
              </a:tabLst>
            </a:pPr>
            <a:r>
              <a:rPr sz="2000" spc="15" dirty="0">
                <a:latin typeface="Arial MT"/>
                <a:cs typeface="Arial MT"/>
              </a:rPr>
              <a:t>T</a:t>
            </a:r>
            <a:r>
              <a:rPr sz="2000" spc="-20" dirty="0">
                <a:latin typeface="Arial MT"/>
                <a:cs typeface="Arial MT"/>
              </a:rPr>
              <a:t>ê</a:t>
            </a:r>
            <a:r>
              <a:rPr sz="2000" dirty="0">
                <a:latin typeface="Arial MT"/>
                <a:cs typeface="Arial MT"/>
              </a:rPr>
              <a:t>m	</a:t>
            </a:r>
            <a:r>
              <a:rPr sz="2000" spc="-20" dirty="0">
                <a:latin typeface="Arial MT"/>
                <a:cs typeface="Arial MT"/>
              </a:rPr>
              <a:t>u</a:t>
            </a:r>
            <a:r>
              <a:rPr sz="2000" spc="-5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	pa</a:t>
            </a:r>
            <a:r>
              <a:rPr sz="2000" spc="-5" dirty="0">
                <a:latin typeface="Arial MT"/>
                <a:cs typeface="Arial MT"/>
              </a:rPr>
              <a:t>r</a:t>
            </a:r>
            <a:r>
              <a:rPr sz="2000" dirty="0">
                <a:latin typeface="Arial MT"/>
                <a:cs typeface="Arial MT"/>
              </a:rPr>
              <a:t>	d</a:t>
            </a:r>
            <a:r>
              <a:rPr sz="2000" spc="-5" dirty="0">
                <a:latin typeface="Arial MT"/>
                <a:cs typeface="Arial MT"/>
              </a:rPr>
              <a:t>e</a:t>
            </a:r>
            <a:r>
              <a:rPr sz="2000" dirty="0">
                <a:latin typeface="Arial MT"/>
                <a:cs typeface="Arial MT"/>
              </a:rPr>
              <a:t>	a</a:t>
            </a:r>
            <a:r>
              <a:rPr sz="2000" spc="-20" dirty="0">
                <a:latin typeface="Arial MT"/>
                <a:cs typeface="Arial MT"/>
              </a:rPr>
              <a:t>nt</a:t>
            </a:r>
            <a:r>
              <a:rPr sz="2000" dirty="0">
                <a:latin typeface="Arial MT"/>
                <a:cs typeface="Arial MT"/>
              </a:rPr>
              <a:t>enas  curtas;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 MT"/>
                <a:cs typeface="Arial MT"/>
              </a:rPr>
              <a:t>Não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produzem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veneno;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5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dirty="0">
                <a:latin typeface="Arial MT"/>
                <a:cs typeface="Arial MT"/>
              </a:rPr>
              <a:t>Dotados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patas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curtas;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ts val="216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 MT"/>
                <a:cs typeface="Arial MT"/>
              </a:rPr>
              <a:t>Capazes</a:t>
            </a:r>
            <a:r>
              <a:rPr sz="2000" spc="9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</a:t>
            </a:r>
            <a:r>
              <a:rPr sz="2000" spc="6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enrolar-se</a:t>
            </a:r>
            <a:r>
              <a:rPr sz="2000" spc="80" dirty="0">
                <a:latin typeface="Arial MT"/>
                <a:cs typeface="Arial MT"/>
              </a:rPr>
              <a:t> </a:t>
            </a:r>
            <a:r>
              <a:rPr sz="2000" spc="-15" dirty="0">
                <a:latin typeface="Arial MT"/>
                <a:cs typeface="Arial MT"/>
              </a:rPr>
              <a:t>em</a:t>
            </a:r>
            <a:endParaRPr sz="2000">
              <a:latin typeface="Arial MT"/>
              <a:cs typeface="Arial MT"/>
            </a:endParaRPr>
          </a:p>
          <a:p>
            <a:pPr marL="241300">
              <a:lnSpc>
                <a:spcPts val="2160"/>
              </a:lnSpc>
            </a:pPr>
            <a:r>
              <a:rPr sz="2000" dirty="0">
                <a:latin typeface="Arial MT"/>
                <a:cs typeface="Arial MT"/>
              </a:rPr>
              <a:t>espiral;</a:t>
            </a:r>
            <a:endParaRPr sz="2000">
              <a:latin typeface="Arial MT"/>
              <a:cs typeface="Arial MT"/>
            </a:endParaRPr>
          </a:p>
          <a:p>
            <a:pPr marL="241300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240665" algn="l"/>
                <a:tab pos="241300" algn="l"/>
              </a:tabLst>
            </a:pPr>
            <a:r>
              <a:rPr sz="2000" spc="-5" dirty="0">
                <a:latin typeface="Arial MT"/>
                <a:cs typeface="Arial MT"/>
              </a:rPr>
              <a:t>Corpo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mais</a:t>
            </a:r>
            <a:r>
              <a:rPr sz="2000" spc="-2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circular;</a:t>
            </a:r>
            <a:endParaRPr sz="2000">
              <a:latin typeface="Arial MT"/>
              <a:cs typeface="Arial MT"/>
            </a:endParaRPr>
          </a:p>
          <a:p>
            <a:pPr marL="241300" marR="5080" indent="-228600">
              <a:lnSpc>
                <a:spcPts val="1920"/>
              </a:lnSpc>
              <a:spcBef>
                <a:spcPts val="985"/>
              </a:spcBef>
              <a:buChar char="•"/>
              <a:tabLst>
                <a:tab pos="240665" algn="l"/>
                <a:tab pos="241300" algn="l"/>
                <a:tab pos="1501140" algn="l"/>
                <a:tab pos="2987040" algn="l"/>
              </a:tabLst>
            </a:pPr>
            <a:r>
              <a:rPr sz="2000" spc="-5" dirty="0">
                <a:latin typeface="Arial MT"/>
                <a:cs typeface="Arial MT"/>
              </a:rPr>
              <a:t>Maio</a:t>
            </a:r>
            <a:r>
              <a:rPr sz="2000" dirty="0">
                <a:latin typeface="Arial MT"/>
                <a:cs typeface="Arial MT"/>
              </a:rPr>
              <a:t>r	n</a:t>
            </a:r>
            <a:r>
              <a:rPr sz="2000" spc="-20" dirty="0">
                <a:latin typeface="Arial MT"/>
                <a:cs typeface="Arial MT"/>
              </a:rPr>
              <a:t>ú</a:t>
            </a:r>
            <a:r>
              <a:rPr sz="2000" spc="10" dirty="0">
                <a:latin typeface="Arial MT"/>
                <a:cs typeface="Arial MT"/>
              </a:rPr>
              <a:t>m</a:t>
            </a:r>
            <a:r>
              <a:rPr sz="2000" dirty="0">
                <a:latin typeface="Arial MT"/>
                <a:cs typeface="Arial MT"/>
              </a:rPr>
              <a:t>e</a:t>
            </a:r>
            <a:r>
              <a:rPr sz="2000" spc="-5" dirty="0">
                <a:latin typeface="Arial MT"/>
                <a:cs typeface="Arial MT"/>
              </a:rPr>
              <a:t>ro</a:t>
            </a:r>
            <a:r>
              <a:rPr sz="2000" dirty="0">
                <a:latin typeface="Arial MT"/>
                <a:cs typeface="Arial MT"/>
              </a:rPr>
              <a:t>	de  segmentos.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86619" y="1790700"/>
            <a:ext cx="1948179" cy="433578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7020" y="1861820"/>
            <a:ext cx="1948180" cy="409701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4000" y="167639"/>
            <a:ext cx="11694160" cy="864235"/>
            <a:chOff x="254000" y="167639"/>
            <a:chExt cx="11694160" cy="8642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000" y="167639"/>
              <a:ext cx="11694160" cy="70865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9039" y="182879"/>
              <a:ext cx="7269733" cy="8486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6751" y="285750"/>
            <a:ext cx="67735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CLASIFICAÇÃO</a:t>
            </a:r>
            <a:r>
              <a:rPr spc="125" dirty="0"/>
              <a:t> </a:t>
            </a:r>
            <a:r>
              <a:rPr spc="35" dirty="0"/>
              <a:t>DOS</a:t>
            </a:r>
            <a:r>
              <a:rPr spc="-70" dirty="0"/>
              <a:t> </a:t>
            </a:r>
            <a:r>
              <a:rPr spc="40" dirty="0"/>
              <a:t>ARTRÓPODES</a:t>
            </a: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6260" y="1059180"/>
            <a:ext cx="8605520" cy="562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5479" y="182879"/>
            <a:ext cx="584733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00" dirty="0"/>
              <a:t> </a:t>
            </a:r>
            <a:r>
              <a:rPr spc="30" dirty="0"/>
              <a:t>GERAIS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060950" cy="29070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SUCESSO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DA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“ESTRATÉGIA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ARTRÓPODE”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Arial MT"/>
                <a:cs typeface="Arial MT"/>
              </a:rPr>
              <a:t>Exoesqueleto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spc="-5" dirty="0">
                <a:latin typeface="Arial MT"/>
                <a:cs typeface="Arial MT"/>
              </a:rPr>
              <a:t>Protege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 corpo do </a:t>
            </a:r>
            <a:r>
              <a:rPr sz="1800" dirty="0">
                <a:latin typeface="Arial MT"/>
                <a:cs typeface="Arial MT"/>
              </a:rPr>
              <a:t>animal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dirty="0">
                <a:latin typeface="Arial MT"/>
                <a:cs typeface="Arial MT"/>
              </a:rPr>
              <a:t>Armadura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articulada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5"/>
              </a:spcBef>
              <a:buChar char="•"/>
              <a:tabLst>
                <a:tab pos="462280" algn="l"/>
              </a:tabLst>
            </a:pPr>
            <a:r>
              <a:rPr sz="1800" dirty="0">
                <a:latin typeface="Arial MT"/>
                <a:cs typeface="Arial MT"/>
              </a:rPr>
              <a:t>Movimentação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eficiente</a:t>
            </a:r>
            <a:endParaRPr sz="1800">
              <a:latin typeface="Arial MT"/>
              <a:cs typeface="Arial MT"/>
            </a:endParaRPr>
          </a:p>
          <a:p>
            <a:pPr marL="281940" indent="-26924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1940" algn="l"/>
              </a:tabLst>
            </a:pPr>
            <a:r>
              <a:rPr sz="1800" spc="-5" dirty="0">
                <a:latin typeface="Arial MT"/>
                <a:cs typeface="Arial MT"/>
              </a:rPr>
              <a:t>Respiração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aérea</a:t>
            </a:r>
            <a:endParaRPr sz="1800">
              <a:latin typeface="Arial MT"/>
              <a:cs typeface="Arial MT"/>
            </a:endParaRPr>
          </a:p>
          <a:p>
            <a:pPr marL="281940" indent="-26924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81940" algn="l"/>
              </a:tabLst>
            </a:pPr>
            <a:r>
              <a:rPr sz="1800" spc="-5" dirty="0">
                <a:latin typeface="Arial MT"/>
                <a:cs typeface="Arial MT"/>
              </a:rPr>
              <a:t>Capacidade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voar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(insetos)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77660" y="1873496"/>
            <a:ext cx="6553834" cy="4650740"/>
            <a:chOff x="4677660" y="1873496"/>
            <a:chExt cx="6553834" cy="46507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660" y="1873496"/>
              <a:ext cx="6553463" cy="4650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96460" y="1892299"/>
              <a:ext cx="6466840" cy="45593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695190" y="1891029"/>
              <a:ext cx="6469380" cy="4561840"/>
            </a:xfrm>
            <a:custGeom>
              <a:avLst/>
              <a:gdLst/>
              <a:ahLst/>
              <a:cxnLst/>
              <a:rect l="l" t="t" r="r" b="b"/>
              <a:pathLst>
                <a:path w="6469380" h="4561840">
                  <a:moveTo>
                    <a:pt x="0" y="4561840"/>
                  </a:moveTo>
                  <a:lnTo>
                    <a:pt x="6469379" y="4561840"/>
                  </a:lnTo>
                  <a:lnTo>
                    <a:pt x="6469379" y="0"/>
                  </a:lnTo>
                  <a:lnTo>
                    <a:pt x="0" y="0"/>
                  </a:lnTo>
                  <a:lnTo>
                    <a:pt x="0" y="4561840"/>
                  </a:lnTo>
                  <a:close/>
                </a:path>
              </a:pathLst>
            </a:custGeom>
            <a:ln w="317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478780" cy="33547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ORGANIZAÇÃO</a:t>
            </a:r>
            <a:r>
              <a:rPr sz="1800" b="1" spc="7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CORPORAL</a:t>
            </a:r>
            <a:r>
              <a:rPr sz="1800" b="1" spc="-5" dirty="0">
                <a:latin typeface="Arial"/>
                <a:cs typeface="Arial"/>
              </a:rPr>
              <a:t> BÁSICA</a:t>
            </a:r>
            <a:endParaRPr sz="1800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 err="1">
                <a:latin typeface="Arial MT"/>
                <a:cs typeface="Arial MT"/>
              </a:rPr>
              <a:t>Simetria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bilateral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Sistema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digestório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completo</a:t>
            </a: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Corpo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segmentado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(metameria)</a:t>
            </a:r>
          </a:p>
          <a:p>
            <a:pPr marL="462280" lvl="1" indent="-180340">
              <a:lnSpc>
                <a:spcPct val="100000"/>
              </a:lnSpc>
              <a:spcBef>
                <a:spcPts val="1085"/>
              </a:spcBef>
              <a:buChar char="•"/>
              <a:tabLst>
                <a:tab pos="462280" algn="l"/>
              </a:tabLst>
            </a:pPr>
            <a:r>
              <a:rPr sz="1800" spc="-5" dirty="0" err="1">
                <a:latin typeface="Arial MT"/>
                <a:cs typeface="Arial MT"/>
              </a:rPr>
              <a:t>Cabeça</a:t>
            </a:r>
            <a:r>
              <a:rPr sz="1800" spc="-5" dirty="0">
                <a:latin typeface="Arial MT"/>
                <a:cs typeface="Arial MT"/>
              </a:rPr>
              <a:t>, </a:t>
            </a:r>
            <a:r>
              <a:rPr sz="1800" dirty="0">
                <a:latin typeface="Arial MT"/>
                <a:cs typeface="Arial MT"/>
              </a:rPr>
              <a:t>tórax,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abdome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(insetos)</a:t>
            </a:r>
            <a:endParaRPr sz="1800" dirty="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dirty="0">
                <a:latin typeface="Arial MT"/>
                <a:cs typeface="Arial MT"/>
              </a:rPr>
              <a:t>Cefalotórax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abdome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</a:t>
            </a:r>
            <a:r>
              <a:rPr sz="1800" dirty="0" err="1">
                <a:latin typeface="Arial MT"/>
                <a:cs typeface="Arial MT"/>
              </a:rPr>
              <a:t>crustáceos</a:t>
            </a:r>
            <a:r>
              <a:rPr sz="1800" dirty="0">
                <a:latin typeface="Arial MT"/>
                <a:cs typeface="Arial MT"/>
              </a:rPr>
              <a:t>)</a:t>
            </a:r>
            <a:endParaRPr lang="pt-BR" dirty="0">
              <a:latin typeface="Arial MT"/>
              <a:cs typeface="Arial MT"/>
            </a:endParaRPr>
          </a:p>
          <a:p>
            <a:pPr marL="110490" indent="-285750">
              <a:spcBef>
                <a:spcPts val="1080"/>
              </a:spcBef>
              <a:buFont typeface="Wingdings" panose="05000000000000000000" pitchFamily="2" charset="2"/>
              <a:buChar char="ü"/>
              <a:tabLst>
                <a:tab pos="462280" algn="l"/>
              </a:tabLst>
            </a:pPr>
            <a:r>
              <a:rPr lang="pt-BR" dirty="0">
                <a:latin typeface="Arial MT"/>
                <a:cs typeface="Arial MT"/>
              </a:rPr>
              <a:t>Sistema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dirty="0">
                <a:latin typeface="Arial MT"/>
                <a:cs typeface="Arial MT"/>
              </a:rPr>
              <a:t>muscular</a:t>
            </a:r>
            <a:r>
              <a:rPr lang="pt-BR" spc="-25" dirty="0">
                <a:latin typeface="Arial MT"/>
                <a:cs typeface="Arial MT"/>
              </a:rPr>
              <a:t> </a:t>
            </a:r>
            <a:r>
              <a:rPr lang="pt-BR" spc="-5" dirty="0">
                <a:latin typeface="Arial MT"/>
                <a:cs typeface="Arial MT"/>
              </a:rPr>
              <a:t>bem desenvolvido</a:t>
            </a:r>
            <a:endParaRPr lang="pt-BR" dirty="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endParaRPr sz="1800" dirty="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953000" y="1290319"/>
            <a:ext cx="6670040" cy="5280660"/>
            <a:chOff x="4953000" y="1290319"/>
            <a:chExt cx="6670040" cy="5280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094137" y="1290319"/>
              <a:ext cx="4528902" cy="295023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53000" y="4257040"/>
              <a:ext cx="4643120" cy="23139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7141845" cy="2494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APÊNDICES</a:t>
            </a:r>
            <a:r>
              <a:rPr sz="1800" b="1" spc="-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ARTICULADOS</a:t>
            </a:r>
            <a:endParaRPr sz="1800">
              <a:latin typeface="Arial"/>
              <a:cs typeface="Arial"/>
            </a:endParaRPr>
          </a:p>
          <a:p>
            <a:pPr marL="299720" marR="5080" indent="-287020">
              <a:lnSpc>
                <a:spcPts val="3240"/>
              </a:lnSpc>
              <a:spcBef>
                <a:spcPts val="285"/>
              </a:spcBef>
              <a:buFont typeface="Wingdings"/>
              <a:buChar char=""/>
              <a:tabLst>
                <a:tab pos="299720" algn="l"/>
                <a:tab pos="1107440" algn="l"/>
                <a:tab pos="1889760" algn="l"/>
                <a:tab pos="2558415" algn="l"/>
                <a:tab pos="3637915" algn="l"/>
                <a:tab pos="4686935" algn="l"/>
                <a:tab pos="5809615" algn="l"/>
                <a:tab pos="6874509" algn="l"/>
              </a:tabLst>
            </a:pPr>
            <a:r>
              <a:rPr sz="1800" spc="-5" dirty="0">
                <a:latin typeface="Arial MT"/>
                <a:cs typeface="Arial MT"/>
              </a:rPr>
              <a:t>Anda</a:t>
            </a:r>
            <a:r>
              <a:rPr sz="1800" spc="-105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,	</a:t>
            </a:r>
            <a:r>
              <a:rPr sz="1800" spc="-5" dirty="0">
                <a:latin typeface="Arial MT"/>
                <a:cs typeface="Arial MT"/>
              </a:rPr>
              <a:t>nada</a:t>
            </a:r>
            <a:r>
              <a:rPr sz="1800" spc="-105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,	</a:t>
            </a:r>
            <a:r>
              <a:rPr sz="1800" spc="-10" dirty="0">
                <a:latin typeface="Arial MT"/>
                <a:cs typeface="Arial MT"/>
              </a:rPr>
              <a:t>obte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al</a:t>
            </a:r>
            <a:r>
              <a:rPr sz="1800" spc="10" dirty="0">
                <a:latin typeface="Arial MT"/>
                <a:cs typeface="Arial MT"/>
              </a:rPr>
              <a:t>i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ento,	</a:t>
            </a:r>
            <a:r>
              <a:rPr sz="1800" spc="-5" dirty="0">
                <a:latin typeface="Arial MT"/>
                <a:cs typeface="Arial MT"/>
              </a:rPr>
              <a:t>perceber</a:t>
            </a:r>
            <a:r>
              <a:rPr sz="1800" dirty="0">
                <a:latin typeface="Arial MT"/>
                <a:cs typeface="Arial MT"/>
              </a:rPr>
              <a:t>	est</a:t>
            </a:r>
            <a:r>
              <a:rPr sz="1800" spc="-25" dirty="0">
                <a:latin typeface="Arial MT"/>
                <a:cs typeface="Arial MT"/>
              </a:rPr>
              <a:t>í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30" dirty="0">
                <a:latin typeface="Arial MT"/>
                <a:cs typeface="Arial MT"/>
              </a:rPr>
              <a:t>u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dirty="0">
                <a:latin typeface="Arial MT"/>
                <a:cs typeface="Arial MT"/>
              </a:rPr>
              <a:t>	quí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icos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ou  </a:t>
            </a:r>
            <a:r>
              <a:rPr sz="1800" dirty="0">
                <a:latin typeface="Arial MT"/>
                <a:cs typeface="Arial MT"/>
              </a:rPr>
              <a:t>mecânico,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copular,</a:t>
            </a:r>
            <a:r>
              <a:rPr sz="1800" spc="-5" dirty="0">
                <a:latin typeface="Arial MT"/>
                <a:cs typeface="Arial MT"/>
              </a:rPr>
              <a:t> etc.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79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Apêndices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cabeça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adaptaram-se: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5"/>
              </a:spcBef>
              <a:buChar char="•"/>
              <a:tabLst>
                <a:tab pos="462280" algn="l"/>
              </a:tabLst>
            </a:pPr>
            <a:r>
              <a:rPr sz="1800" dirty="0">
                <a:latin typeface="Arial MT"/>
                <a:cs typeface="Arial MT"/>
              </a:rPr>
              <a:t>Alimentação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(mandíbulas,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maxilas,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quelíceras)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spc="-5" dirty="0">
                <a:latin typeface="Arial MT"/>
                <a:cs typeface="Arial MT"/>
              </a:rPr>
              <a:t>Funções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sensoriais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(antenas)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485900" y="939800"/>
            <a:ext cx="10022840" cy="5778500"/>
            <a:chOff x="1485900" y="939800"/>
            <a:chExt cx="10022840" cy="57785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88579" y="939800"/>
              <a:ext cx="3820160" cy="57785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85900" y="3716020"/>
              <a:ext cx="4597400" cy="29565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6333490" cy="372999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10" dirty="0">
                <a:latin typeface="Arial"/>
                <a:cs typeface="Arial"/>
              </a:rPr>
              <a:t>EXOESQUELETO,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MUDA</a:t>
            </a:r>
            <a:r>
              <a:rPr sz="1800" b="1" spc="-7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CRESCIMENTO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CORPORAL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Exoesqueleto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quitina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Sustentação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proteção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corpo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Base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inserção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musculatura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5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Impede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 desidratação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(terrestres)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Impede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 </a:t>
            </a:r>
            <a:r>
              <a:rPr sz="1800" dirty="0">
                <a:latin typeface="Arial MT"/>
                <a:cs typeface="Arial MT"/>
              </a:rPr>
              <a:t>crescimento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corporal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Muda ou ecdise (várias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vezes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ao longo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 vida 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animal)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spc="-5" dirty="0">
                <a:latin typeface="Arial MT"/>
                <a:cs typeface="Arial MT"/>
              </a:rPr>
              <a:t>Novo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exoesqueleto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flexível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crescimento</a:t>
            </a:r>
            <a:endParaRPr sz="1800">
              <a:latin typeface="Arial MT"/>
              <a:cs typeface="Arial MT"/>
            </a:endParaRPr>
          </a:p>
          <a:p>
            <a:pPr marL="46228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62280" algn="l"/>
              </a:tabLst>
            </a:pPr>
            <a:r>
              <a:rPr sz="1800" spc="-5" dirty="0">
                <a:latin typeface="Arial MT"/>
                <a:cs typeface="Arial MT"/>
              </a:rPr>
              <a:t>Em poucas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horas endurece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</a:t>
            </a:r>
            <a:r>
              <a:rPr sz="1800" spc="-5" dirty="0">
                <a:latin typeface="Arial MT"/>
                <a:cs typeface="Arial MT"/>
              </a:rPr>
              <a:t> crescer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20840" y="1343660"/>
            <a:ext cx="5186680" cy="5311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8378825" cy="1264449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25" dirty="0">
                <a:latin typeface="Arial"/>
                <a:cs typeface="Arial"/>
              </a:rPr>
              <a:t>AS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25" dirty="0">
                <a:latin typeface="Arial"/>
                <a:cs typeface="Arial"/>
              </a:rPr>
              <a:t>ASAS</a:t>
            </a:r>
            <a:r>
              <a:rPr sz="1800" b="1" spc="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INSETOS</a:t>
            </a:r>
            <a:endParaRPr sz="1800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Insetos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únicos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invertebrados</a:t>
            </a:r>
            <a:r>
              <a:rPr sz="1800" spc="-10" dirty="0">
                <a:latin typeface="Arial MT"/>
                <a:cs typeface="Arial MT"/>
              </a:rPr>
              <a:t> capazes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spc="-10" dirty="0">
                <a:latin typeface="Arial MT"/>
                <a:cs typeface="Arial MT"/>
              </a:rPr>
              <a:t> voar</a:t>
            </a:r>
            <a:endParaRPr sz="1800" dirty="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 err="1">
                <a:latin typeface="Arial MT"/>
                <a:cs typeface="Arial MT"/>
              </a:rPr>
              <a:t>Movimentam</a:t>
            </a:r>
            <a:r>
              <a:rPr sz="1800" dirty="0">
                <a:latin typeface="Arial MT"/>
                <a:cs typeface="Arial MT"/>
              </a:rPr>
              <a:t>-se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pela</a:t>
            </a:r>
            <a:r>
              <a:rPr sz="1800" dirty="0">
                <a:latin typeface="Arial MT"/>
                <a:cs typeface="Arial MT"/>
              </a:rPr>
              <a:t> atuação</a:t>
            </a:r>
            <a:r>
              <a:rPr sz="1800" spc="-5" dirty="0">
                <a:latin typeface="Arial MT"/>
                <a:cs typeface="Arial MT"/>
              </a:rPr>
              <a:t> conjunta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exoesqueleto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 dos</a:t>
            </a:r>
            <a:r>
              <a:rPr sz="1800" dirty="0">
                <a:latin typeface="Arial MT"/>
                <a:cs typeface="Arial MT"/>
              </a:rPr>
              <a:t> músculos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 err="1">
                <a:latin typeface="Arial MT"/>
                <a:cs typeface="Arial MT"/>
              </a:rPr>
              <a:t>voo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67200" y="2355088"/>
            <a:ext cx="3893820" cy="4521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560" y="182879"/>
            <a:ext cx="7584694" cy="84861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3692" y="1042035"/>
            <a:ext cx="5089525" cy="208343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DIGESTÃO</a:t>
            </a:r>
            <a:endParaRPr sz="180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Arial MT"/>
                <a:cs typeface="Arial MT"/>
              </a:rPr>
              <a:t>Sistema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digestório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completo;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Arial MT"/>
                <a:cs typeface="Arial MT"/>
              </a:rPr>
              <a:t>Digestão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extracelular;</a:t>
            </a:r>
            <a:endParaRPr sz="1800">
              <a:latin typeface="Arial MT"/>
              <a:cs typeface="Arial MT"/>
            </a:endParaRPr>
          </a:p>
          <a:p>
            <a:pPr marL="299720" marR="5080" indent="-287020">
              <a:lnSpc>
                <a:spcPts val="3240"/>
              </a:lnSpc>
              <a:spcBef>
                <a:spcPts val="105"/>
              </a:spcBef>
              <a:buFont typeface="Wingdings"/>
              <a:buChar char=""/>
              <a:tabLst>
                <a:tab pos="299720" algn="l"/>
                <a:tab pos="1270000" algn="l"/>
                <a:tab pos="1480820" algn="l"/>
                <a:tab pos="1551940" algn="l"/>
                <a:tab pos="2494280" algn="l"/>
                <a:tab pos="2725420" algn="l"/>
                <a:tab pos="3119120" algn="l"/>
                <a:tab pos="3752215" algn="l"/>
                <a:tab pos="4173854" algn="l"/>
                <a:tab pos="4288155" algn="l"/>
              </a:tabLst>
            </a:pPr>
            <a:r>
              <a:rPr sz="1800" spc="-5" dirty="0">
                <a:latin typeface="Arial MT"/>
                <a:cs typeface="Arial MT"/>
              </a:rPr>
              <a:t>Nutrientes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absorvidos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d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cavidade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intestinal  atingem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		sist</a:t>
            </a:r>
            <a:r>
              <a:rPr sz="1800" spc="-25" dirty="0">
                <a:latin typeface="Arial MT"/>
                <a:cs typeface="Arial MT"/>
              </a:rPr>
              <a:t>e</a:t>
            </a:r>
            <a:r>
              <a:rPr sz="1800" spc="15" dirty="0">
                <a:latin typeface="Arial MT"/>
                <a:cs typeface="Arial MT"/>
              </a:rPr>
              <a:t>m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cir</a:t>
            </a:r>
            <a:r>
              <a:rPr sz="1800" spc="-20" dirty="0">
                <a:latin typeface="Arial MT"/>
                <a:cs typeface="Arial MT"/>
              </a:rPr>
              <a:t>c</a:t>
            </a:r>
            <a:r>
              <a:rPr sz="1800" spc="-5" dirty="0">
                <a:latin typeface="Arial MT"/>
                <a:cs typeface="Arial MT"/>
              </a:rPr>
              <a:t>ulatório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qu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		</a:t>
            </a:r>
            <a:r>
              <a:rPr sz="1800" spc="-5" dirty="0">
                <a:latin typeface="Arial MT"/>
                <a:cs typeface="Arial MT"/>
              </a:rPr>
              <a:t>distribui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3692" y="3100577"/>
            <a:ext cx="1659255" cy="1259840"/>
          </a:xfrm>
          <a:prstGeom prst="rect">
            <a:avLst/>
          </a:prstGeom>
        </p:spPr>
        <p:txBody>
          <a:bodyPr vert="horz" wrap="square" lIns="0" tIns="149225" rIns="0" bIns="0" rtlCol="0">
            <a:spAutoFit/>
          </a:bodyPr>
          <a:lstStyle/>
          <a:p>
            <a:pPr marL="299720">
              <a:lnSpc>
                <a:spcPct val="100000"/>
              </a:lnSpc>
              <a:spcBef>
                <a:spcPts val="1175"/>
              </a:spcBef>
            </a:pPr>
            <a:r>
              <a:rPr sz="1800" spc="-5" dirty="0">
                <a:latin typeface="Arial MT"/>
                <a:cs typeface="Arial MT"/>
              </a:rPr>
              <a:t>para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corpo;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  <a:tab pos="1183640" algn="l"/>
              </a:tabLst>
            </a:pPr>
            <a:r>
              <a:rPr sz="1800" spc="-5" dirty="0">
                <a:latin typeface="Arial MT"/>
                <a:cs typeface="Arial MT"/>
              </a:rPr>
              <a:t>Restos	não</a:t>
            </a:r>
            <a:endParaRPr sz="1800">
              <a:latin typeface="Arial MT"/>
              <a:cs typeface="Arial MT"/>
            </a:endParaRPr>
          </a:p>
          <a:p>
            <a:pPr marL="29972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Arial MT"/>
                <a:cs typeface="Arial MT"/>
              </a:rPr>
              <a:t>ânus;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58670" y="3648392"/>
            <a:ext cx="336740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2520" algn="l"/>
                <a:tab pos="1653539" algn="l"/>
                <a:tab pos="2921000" algn="l"/>
              </a:tabLst>
            </a:pPr>
            <a:r>
              <a:rPr sz="1800" dirty="0">
                <a:latin typeface="Arial MT"/>
                <a:cs typeface="Arial MT"/>
              </a:rPr>
              <a:t>dig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ridos	</a:t>
            </a:r>
            <a:r>
              <a:rPr sz="1800" spc="-5" dirty="0">
                <a:latin typeface="Arial MT"/>
                <a:cs typeface="Arial MT"/>
              </a:rPr>
              <a:t>sã</a:t>
            </a:r>
            <a:r>
              <a:rPr sz="1800" dirty="0">
                <a:latin typeface="Arial MT"/>
                <a:cs typeface="Arial MT"/>
              </a:rPr>
              <a:t>o	eli</a:t>
            </a:r>
            <a:r>
              <a:rPr sz="1800" spc="10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ina</a:t>
            </a:r>
            <a:r>
              <a:rPr sz="1800" spc="-10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os	pelo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692" y="4333937"/>
            <a:ext cx="5091430" cy="208470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5"/>
              </a:spcBef>
              <a:buFont typeface="Wingdings"/>
              <a:buChar char=""/>
              <a:tabLst>
                <a:tab pos="299720" algn="l"/>
                <a:tab pos="1295400" algn="l"/>
                <a:tab pos="2377440" algn="l"/>
                <a:tab pos="3700779" algn="l"/>
                <a:tab pos="4948555" algn="l"/>
              </a:tabLst>
            </a:pPr>
            <a:r>
              <a:rPr sz="1800" dirty="0">
                <a:latin typeface="Arial MT"/>
                <a:cs typeface="Arial MT"/>
              </a:rPr>
              <a:t>Exis</a:t>
            </a:r>
            <a:r>
              <a:rPr sz="1800" spc="-1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em	es</a:t>
            </a:r>
            <a:r>
              <a:rPr sz="1800" spc="-10" dirty="0">
                <a:latin typeface="Arial MT"/>
                <a:cs typeface="Arial MT"/>
              </a:rPr>
              <a:t>p</a:t>
            </a:r>
            <a:r>
              <a:rPr sz="1800" dirty="0">
                <a:latin typeface="Arial MT"/>
                <a:cs typeface="Arial MT"/>
              </a:rPr>
              <a:t>éci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s	her</a:t>
            </a:r>
            <a:r>
              <a:rPr sz="1800" spc="-10" dirty="0">
                <a:latin typeface="Arial MT"/>
                <a:cs typeface="Arial MT"/>
              </a:rPr>
              <a:t>b</a:t>
            </a:r>
            <a:r>
              <a:rPr sz="1800" dirty="0">
                <a:latin typeface="Arial MT"/>
                <a:cs typeface="Arial MT"/>
              </a:rPr>
              <a:t>ívor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s,	car</a:t>
            </a:r>
            <a:r>
              <a:rPr sz="1800" spc="-10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ívor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s	e</a:t>
            </a:r>
            <a:endParaRPr sz="1800">
              <a:latin typeface="Arial MT"/>
              <a:cs typeface="Arial MT"/>
            </a:endParaRPr>
          </a:p>
          <a:p>
            <a:pPr marL="299720">
              <a:lnSpc>
                <a:spcPct val="100000"/>
              </a:lnSpc>
              <a:spcBef>
                <a:spcPts val="1085"/>
              </a:spcBef>
            </a:pPr>
            <a:r>
              <a:rPr sz="1800" spc="-5" dirty="0">
                <a:latin typeface="Arial MT"/>
                <a:cs typeface="Arial MT"/>
              </a:rPr>
              <a:t>parasitas;</a:t>
            </a:r>
            <a:endParaRPr sz="1800">
              <a:latin typeface="Arial MT"/>
              <a:cs typeface="Arial MT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  <a:tab pos="1193800" algn="l"/>
                <a:tab pos="1691639" algn="l"/>
                <a:tab pos="2914015" algn="l"/>
                <a:tab pos="3843020" algn="l"/>
                <a:tab pos="4293235" algn="l"/>
              </a:tabLst>
            </a:pPr>
            <a:r>
              <a:rPr sz="1800" dirty="0">
                <a:latin typeface="Arial MT"/>
                <a:cs typeface="Arial MT"/>
              </a:rPr>
              <a:t>A </a:t>
            </a:r>
            <a:r>
              <a:rPr sz="1800" spc="-8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boc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do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artrópodes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situ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-se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posiç</a:t>
            </a:r>
            <a:r>
              <a:rPr sz="1800" spc="-30" dirty="0">
                <a:latin typeface="Arial MT"/>
                <a:cs typeface="Arial MT"/>
              </a:rPr>
              <a:t>ã</a:t>
            </a:r>
            <a:r>
              <a:rPr sz="1800" spc="-5" dirty="0">
                <a:latin typeface="Arial MT"/>
                <a:cs typeface="Arial MT"/>
              </a:rPr>
              <a:t>o</a:t>
            </a:r>
            <a:endParaRPr sz="1800">
              <a:latin typeface="Arial MT"/>
              <a:cs typeface="Arial MT"/>
            </a:endParaRPr>
          </a:p>
          <a:p>
            <a:pPr marL="299720" marR="5080">
              <a:lnSpc>
                <a:spcPct val="150000"/>
              </a:lnSpc>
              <a:tabLst>
                <a:tab pos="1264920" algn="l"/>
                <a:tab pos="1915160" algn="l"/>
                <a:tab pos="3169920" algn="l"/>
                <a:tab pos="3766820" algn="l"/>
                <a:tab pos="4824095" algn="l"/>
              </a:tabLst>
            </a:pPr>
            <a:r>
              <a:rPr sz="1800" spc="-5" dirty="0">
                <a:latin typeface="Arial MT"/>
                <a:cs typeface="Arial MT"/>
              </a:rPr>
              <a:t>ventral,	com	apêndic</a:t>
            </a:r>
            <a:r>
              <a:rPr sz="1800" spc="-3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s	</a:t>
            </a:r>
            <a:r>
              <a:rPr sz="1800" spc="-10" dirty="0">
                <a:latin typeface="Arial MT"/>
                <a:cs typeface="Arial MT"/>
              </a:rPr>
              <a:t>qu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5" dirty="0">
                <a:latin typeface="Arial MT"/>
                <a:cs typeface="Arial MT"/>
              </a:rPr>
              <a:t>auxiliam</a:t>
            </a:r>
            <a:r>
              <a:rPr sz="1800" dirty="0">
                <a:latin typeface="Arial MT"/>
                <a:cs typeface="Arial MT"/>
              </a:rPr>
              <a:t>	</a:t>
            </a:r>
            <a:r>
              <a:rPr sz="1800" spc="-10" dirty="0">
                <a:latin typeface="Arial MT"/>
                <a:cs typeface="Arial MT"/>
              </a:rPr>
              <a:t>na  </a:t>
            </a:r>
            <a:r>
              <a:rPr sz="1800" dirty="0">
                <a:latin typeface="Arial MT"/>
                <a:cs typeface="Arial MT"/>
              </a:rPr>
              <a:t>alimentação.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551422" y="1616958"/>
            <a:ext cx="6504940" cy="4386580"/>
            <a:chOff x="5551422" y="1616958"/>
            <a:chExt cx="6504940" cy="43865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51422" y="1616958"/>
              <a:ext cx="6504689" cy="438633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70220" y="1635759"/>
              <a:ext cx="6413500" cy="42951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568950" y="1634489"/>
              <a:ext cx="6416040" cy="4297680"/>
            </a:xfrm>
            <a:custGeom>
              <a:avLst/>
              <a:gdLst/>
              <a:ahLst/>
              <a:cxnLst/>
              <a:rect l="l" t="t" r="r" b="b"/>
              <a:pathLst>
                <a:path w="6416040" h="4297680">
                  <a:moveTo>
                    <a:pt x="0" y="4297680"/>
                  </a:moveTo>
                  <a:lnTo>
                    <a:pt x="6416040" y="4297680"/>
                  </a:lnTo>
                  <a:lnTo>
                    <a:pt x="6416040" y="0"/>
                  </a:lnTo>
                  <a:lnTo>
                    <a:pt x="0" y="0"/>
                  </a:lnTo>
                  <a:lnTo>
                    <a:pt x="0" y="4297680"/>
                  </a:lnTo>
                  <a:close/>
                </a:path>
              </a:pathLst>
            </a:custGeom>
            <a:ln w="3175">
              <a:solidFill>
                <a:srgbClr val="53823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9270" y="285750"/>
            <a:ext cx="708723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35" dirty="0"/>
              <a:t>CARACTERÍSTICAS</a:t>
            </a:r>
            <a:r>
              <a:rPr spc="110" dirty="0"/>
              <a:t> </a:t>
            </a:r>
            <a:r>
              <a:rPr spc="40" dirty="0"/>
              <a:t>MORFOLÓGICAS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33692" y="1042035"/>
            <a:ext cx="4204970" cy="335476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180"/>
              </a:spcBef>
              <a:buFont typeface="Wingdings"/>
              <a:buChar char=""/>
              <a:tabLst>
                <a:tab pos="299720" algn="l"/>
              </a:tabLst>
            </a:pPr>
            <a:r>
              <a:rPr sz="1800" b="1" spc="-5" dirty="0">
                <a:latin typeface="Arial"/>
                <a:cs typeface="Arial"/>
              </a:rPr>
              <a:t>SISTEMA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NERVOSO 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SENSORIAL</a:t>
            </a:r>
            <a:endParaRPr sz="1800" dirty="0">
              <a:latin typeface="Arial"/>
              <a:cs typeface="Arial"/>
            </a:endParaRPr>
          </a:p>
          <a:p>
            <a:pPr marL="299720" indent="-287020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99720" algn="l"/>
                <a:tab pos="1369060" algn="l"/>
                <a:tab pos="3162935" algn="l"/>
              </a:tabLst>
            </a:pPr>
            <a:r>
              <a:rPr sz="1800" spc="-5" dirty="0" err="1">
                <a:latin typeface="Arial MT"/>
                <a:cs typeface="Arial MT"/>
              </a:rPr>
              <a:t>Há</a:t>
            </a:r>
            <a:r>
              <a:rPr sz="1800" spc="-5" dirty="0">
                <a:latin typeface="Arial MT"/>
                <a:cs typeface="Arial MT"/>
              </a:rPr>
              <a:t>	</a:t>
            </a:r>
            <a:r>
              <a:rPr sz="1800" dirty="0">
                <a:latin typeface="Arial MT"/>
                <a:cs typeface="Arial MT"/>
              </a:rPr>
              <a:t>estruturas	</a:t>
            </a:r>
            <a:r>
              <a:rPr sz="1800" spc="-5" dirty="0">
                <a:latin typeface="Arial MT"/>
                <a:cs typeface="Arial MT"/>
              </a:rPr>
              <a:t>sensoriais</a:t>
            </a:r>
            <a:endParaRPr sz="1800" dirty="0">
              <a:latin typeface="Arial MT"/>
              <a:cs typeface="Arial MT"/>
            </a:endParaRPr>
          </a:p>
          <a:p>
            <a:pPr marL="299720">
              <a:lnSpc>
                <a:spcPct val="100000"/>
              </a:lnSpc>
              <a:spcBef>
                <a:spcPts val="1080"/>
              </a:spcBef>
            </a:pPr>
            <a:r>
              <a:rPr sz="1800" spc="-5" dirty="0">
                <a:latin typeface="Arial MT"/>
                <a:cs typeface="Arial MT"/>
              </a:rPr>
              <a:t>especializadas</a:t>
            </a:r>
            <a:endParaRPr sz="1800" dirty="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spc="-5" dirty="0">
                <a:latin typeface="Arial MT"/>
                <a:cs typeface="Arial MT"/>
              </a:rPr>
              <a:t>Captação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dos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sentidos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spc="3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estímulos</a:t>
            </a:r>
          </a:p>
          <a:p>
            <a:pPr marL="4572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 MT"/>
                <a:cs typeface="Arial MT"/>
              </a:rPr>
              <a:t>mecânicos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(tato)</a:t>
            </a:r>
            <a:endParaRPr sz="1800" dirty="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5"/>
              </a:spcBef>
              <a:buChar char="•"/>
              <a:tabLst>
                <a:tab pos="457200" algn="l"/>
              </a:tabLst>
            </a:pPr>
            <a:r>
              <a:rPr sz="1800" dirty="0">
                <a:latin typeface="Arial MT"/>
                <a:cs typeface="Arial MT"/>
              </a:rPr>
              <a:t>Químico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(olfato,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paladar)</a:t>
            </a:r>
            <a:endParaRPr sz="1800" dirty="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spc="-5" dirty="0">
                <a:latin typeface="Arial MT"/>
                <a:cs typeface="Arial MT"/>
              </a:rPr>
              <a:t>Sonoros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(audição)</a:t>
            </a:r>
            <a:endParaRPr sz="1800" dirty="0">
              <a:latin typeface="Arial MT"/>
              <a:cs typeface="Arial MT"/>
            </a:endParaRPr>
          </a:p>
          <a:p>
            <a:pPr marL="457200" lvl="1" indent="-180340">
              <a:lnSpc>
                <a:spcPct val="100000"/>
              </a:lnSpc>
              <a:spcBef>
                <a:spcPts val="1080"/>
              </a:spcBef>
              <a:buChar char="•"/>
              <a:tabLst>
                <a:tab pos="457200" algn="l"/>
              </a:tabLst>
            </a:pPr>
            <a:r>
              <a:rPr sz="1800" dirty="0">
                <a:latin typeface="Arial MT"/>
                <a:cs typeface="Arial MT"/>
              </a:rPr>
              <a:t>Luminosos</a:t>
            </a:r>
            <a:r>
              <a:rPr sz="1800" spc="-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(visão)</a:t>
            </a:r>
            <a:endParaRPr sz="1800" dirty="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259319" y="1107439"/>
            <a:ext cx="4559300" cy="262381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577965" y="942721"/>
            <a:ext cx="150622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Crustáceos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-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Olhos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compostos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77965" y="1369695"/>
            <a:ext cx="26714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-</a:t>
            </a:r>
            <a:r>
              <a:rPr sz="1400" spc="-5" dirty="0">
                <a:latin typeface="Arial MT"/>
                <a:cs typeface="Arial MT"/>
              </a:rPr>
              <a:t> Estatocisto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–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órgão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equilíbrio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0520" y="3375659"/>
            <a:ext cx="5222239" cy="338582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1102</Words>
  <Application>Microsoft Office PowerPoint</Application>
  <PresentationFormat>Widescreen</PresentationFormat>
  <Paragraphs>196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1" baseType="lpstr">
      <vt:lpstr>Arial</vt:lpstr>
      <vt:lpstr>Arial Black</vt:lpstr>
      <vt:lpstr>Arial MT</vt:lpstr>
      <vt:lpstr>Calibri</vt:lpstr>
      <vt:lpstr>Wingdings</vt:lpstr>
      <vt:lpstr>Office Theme</vt:lpstr>
      <vt:lpstr>ARTRÓPODES     CAP 9</vt:lpstr>
      <vt:lpstr>CARACTERÍSTICAS GERAIS</vt:lpstr>
      <vt:lpstr>CARACTERÍSTICAS GERAIS</vt:lpstr>
      <vt:lpstr>CARACTERÍSTICAS MORFOLÓGICAS</vt:lpstr>
      <vt:lpstr>CARACTERÍSTICAS MORFOLÓGICAS</vt:lpstr>
      <vt:lpstr>CARACTERÍSTICAS MORFOLÓGICAS</vt:lpstr>
      <vt:lpstr>CARACTERÍSTICAS MORFOLÓGICAS</vt:lpstr>
      <vt:lpstr>CARACTERÍSTICAS MORFOLÓGICAS</vt:lpstr>
      <vt:lpstr>CARACTERÍSTICAS MORFOLÓGICAS</vt:lpstr>
      <vt:lpstr>REPRODUÇÃO DOS ARTRÓPODES</vt:lpstr>
      <vt:lpstr>REPRODUÇÃO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  <vt:lpstr>CLASIFICAÇÃO DOS ARTRÓPODES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Usúario</dc:creator>
  <cp:lastModifiedBy>Coordenacao fund II e Ens. Médio</cp:lastModifiedBy>
  <cp:revision>1</cp:revision>
  <dcterms:created xsi:type="dcterms:W3CDTF">2024-06-27T02:44:30Z</dcterms:created>
  <dcterms:modified xsi:type="dcterms:W3CDTF">2025-06-04T12:24:21Z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2024-06-27T00:00:00Z</vt:filetime>
  </property>
</Properties>
</file>