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emf" ContentType="image/x-emf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58" r:id="rId5"/>
    <p:sldId id="259" r:id="rId6"/>
    <p:sldId id="261" r:id="rId7"/>
    <p:sldId id="262" r:id="rId8"/>
    <p:sldId id="265" r:id="rId9"/>
    <p:sldId id="263" r:id="rId10"/>
    <p:sldId id="264" r:id="rId11"/>
    <p:sldId id="267" r:id="rId12"/>
    <p:sldId id="257" r:id="rId13"/>
    <p:sldId id="271" r:id="rId14"/>
    <p:sldId id="272" r:id="rId15"/>
    <p:sldId id="270" r:id="rId16"/>
    <p:sldId id="275" r:id="rId17"/>
    <p:sldId id="276" r:id="rId18"/>
    <p:sldId id="277" r:id="rId19"/>
    <p:sldId id="273" r:id="rId20"/>
    <p:sldId id="274" r:id="rId21"/>
    <p:sldId id="286" r:id="rId22"/>
    <p:sldId id="290" r:id="rId23"/>
    <p:sldId id="291" r:id="rId24"/>
    <p:sldId id="299" r:id="rId25"/>
    <p:sldId id="300" r:id="rId26"/>
    <p:sldId id="315" r:id="rId27"/>
    <p:sldId id="301" r:id="rId28"/>
    <p:sldId id="302" r:id="rId29"/>
    <p:sldId id="303" r:id="rId30"/>
    <p:sldId id="331" r:id="rId31"/>
    <p:sldId id="332" r:id="rId32"/>
    <p:sldId id="304" r:id="rId33"/>
    <p:sldId id="317" r:id="rId34"/>
    <p:sldId id="318" r:id="rId35"/>
    <p:sldId id="319" r:id="rId36"/>
    <p:sldId id="320" r:id="rId37"/>
    <p:sldId id="316" r:id="rId38"/>
    <p:sldId id="321" r:id="rId39"/>
    <p:sldId id="322" r:id="rId40"/>
    <p:sldId id="326" r:id="rId41"/>
    <p:sldId id="323" r:id="rId42"/>
    <p:sldId id="325" r:id="rId43"/>
    <p:sldId id="324" r:id="rId44"/>
    <p:sldId id="328" r:id="rId45"/>
    <p:sldId id="329" r:id="rId46"/>
    <p:sldId id="327" r:id="rId47"/>
    <p:sldId id="330" r:id="rId4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9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1" Type="http://schemas.openxmlformats.org/officeDocument/2006/relationships/tableStyles" Target="tableStyles.xml"/><Relationship Id="rId50" Type="http://schemas.openxmlformats.org/officeDocument/2006/relationships/viewProps" Target="viewProps.xml"/><Relationship Id="rId5" Type="http://schemas.openxmlformats.org/officeDocument/2006/relationships/slide" Target="slides/slide3.xml"/><Relationship Id="rId49" Type="http://schemas.openxmlformats.org/officeDocument/2006/relationships/presProps" Target="presProps.xml"/><Relationship Id="rId48" Type="http://schemas.openxmlformats.org/officeDocument/2006/relationships/slide" Target="slides/slide46.xml"/><Relationship Id="rId47" Type="http://schemas.openxmlformats.org/officeDocument/2006/relationships/slide" Target="slides/slide45.xml"/><Relationship Id="rId46" Type="http://schemas.openxmlformats.org/officeDocument/2006/relationships/slide" Target="slides/slide44.xml"/><Relationship Id="rId45" Type="http://schemas.openxmlformats.org/officeDocument/2006/relationships/slide" Target="slides/slide43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ângulo retângulo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ítulo 8"/>
          <p:cNvSpPr>
            <a:spLocks noGrp="1"/>
          </p:cNvSpPr>
          <p:nvPr>
            <p:ph type="ctrTitle" hasCustomPrompt="1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 hasCustomPrompt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135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grpSp>
        <p:nvGrpSpPr>
          <p:cNvPr id="2" name="Grupo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orma livre 6"/>
            <p:cNvSpPr/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orma livre 7"/>
            <p:cNvSpPr/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orma livre 10"/>
            <p:cNvSpPr/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ector Reto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A1B33F1-6506-4C47-85A3-9D281405140A}" type="datetimeFigureOut">
              <a:rPr lang="pt-BR" smtClean="0"/>
            </a:fld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F61BD9-2439-47DA-B6D7-4E09BA1BC8C7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  <a:endParaRPr lang="pt-BR" smtClean="0"/>
          </a:p>
          <a:p>
            <a:pPr lvl="1" eaLnBrk="1" latinLnBrk="0" hangingPunct="1"/>
            <a:r>
              <a:rPr lang="pt-BR" smtClean="0"/>
              <a:t>Segundo nível</a:t>
            </a:r>
            <a:endParaRPr lang="pt-BR" smtClean="0"/>
          </a:p>
          <a:p>
            <a:pPr lvl="2" eaLnBrk="1" latinLnBrk="0" hangingPunct="1"/>
            <a:r>
              <a:rPr lang="pt-BR" smtClean="0"/>
              <a:t>Terceiro nível</a:t>
            </a:r>
            <a:endParaRPr lang="pt-BR" smtClean="0"/>
          </a:p>
          <a:p>
            <a:pPr lvl="3" eaLnBrk="1" latinLnBrk="0" hangingPunct="1"/>
            <a:r>
              <a:rPr lang="pt-BR" smtClean="0"/>
              <a:t>Quarto nível</a:t>
            </a:r>
            <a:endParaRPr lang="pt-BR" smtClean="0"/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33F1-6506-4C47-85A3-9D281405140A}" type="datetimeFigureOut">
              <a:rPr lang="pt-BR" smtClean="0"/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61BD9-2439-47DA-B6D7-4E09BA1BC8C7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 hasCustomPrompt="1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  <a:endParaRPr lang="pt-BR" smtClean="0"/>
          </a:p>
          <a:p>
            <a:pPr lvl="1" eaLnBrk="1" latinLnBrk="0" hangingPunct="1"/>
            <a:r>
              <a:rPr lang="pt-BR" smtClean="0"/>
              <a:t>Segundo nível</a:t>
            </a:r>
            <a:endParaRPr lang="pt-BR" smtClean="0"/>
          </a:p>
          <a:p>
            <a:pPr lvl="2" eaLnBrk="1" latinLnBrk="0" hangingPunct="1"/>
            <a:r>
              <a:rPr lang="pt-BR" smtClean="0"/>
              <a:t>Terceiro nível</a:t>
            </a:r>
            <a:endParaRPr lang="pt-BR" smtClean="0"/>
          </a:p>
          <a:p>
            <a:pPr lvl="3" eaLnBrk="1" latinLnBrk="0" hangingPunct="1"/>
            <a:r>
              <a:rPr lang="pt-BR" smtClean="0"/>
              <a:t>Quarto nível</a:t>
            </a:r>
            <a:endParaRPr lang="pt-BR" smtClean="0"/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33F1-6506-4C47-85A3-9D281405140A}" type="datetimeFigureOut">
              <a:rPr lang="pt-BR" smtClean="0"/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61BD9-2439-47DA-B6D7-4E09BA1BC8C7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  <a:endParaRPr lang="pt-BR" smtClean="0"/>
          </a:p>
          <a:p>
            <a:pPr lvl="1" eaLnBrk="1" latinLnBrk="0" hangingPunct="1"/>
            <a:r>
              <a:rPr lang="pt-BR" smtClean="0"/>
              <a:t>Segundo nível</a:t>
            </a:r>
            <a:endParaRPr lang="pt-BR" smtClean="0"/>
          </a:p>
          <a:p>
            <a:pPr lvl="2" eaLnBrk="1" latinLnBrk="0" hangingPunct="1"/>
            <a:r>
              <a:rPr lang="pt-BR" smtClean="0"/>
              <a:t>Terceiro nível</a:t>
            </a:r>
            <a:endParaRPr lang="pt-BR" smtClean="0"/>
          </a:p>
          <a:p>
            <a:pPr lvl="3" eaLnBrk="1" latinLnBrk="0" hangingPunct="1"/>
            <a:r>
              <a:rPr lang="pt-BR" smtClean="0"/>
              <a:t>Quarto nível</a:t>
            </a:r>
            <a:endParaRPr lang="pt-BR" smtClean="0"/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33F1-6506-4C47-85A3-9D281405140A}" type="datetimeFigureOut">
              <a:rPr lang="pt-BR" smtClean="0"/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61BD9-2439-47DA-B6D7-4E09BA1BC8C7}" type="slidenum">
              <a:rPr lang="pt-BR" smtClean="0"/>
            </a:fld>
            <a:endParaRPr lang="pt-BR"/>
          </a:p>
        </p:txBody>
      </p:sp>
      <p:sp>
        <p:nvSpPr>
          <p:cNvPr id="7" name="Título 6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  <a:endParaRPr kumimoji="0" lang="pt-BR" smtClean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33F1-6506-4C47-85A3-9D281405140A}" type="datetimeFigureOut">
              <a:rPr lang="pt-BR" smtClean="0"/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61BD9-2439-47DA-B6D7-4E09BA1BC8C7}" type="slidenum">
              <a:rPr lang="pt-BR" smtClean="0"/>
            </a:fld>
            <a:endParaRPr lang="pt-BR"/>
          </a:p>
        </p:txBody>
      </p:sp>
      <p:sp>
        <p:nvSpPr>
          <p:cNvPr id="7" name="Divis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Divis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 hasCustomPrompt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  <a:endParaRPr lang="pt-BR" smtClean="0"/>
          </a:p>
          <a:p>
            <a:pPr lvl="1" eaLnBrk="1" latinLnBrk="0" hangingPunct="1"/>
            <a:r>
              <a:rPr lang="pt-BR" smtClean="0"/>
              <a:t>Segundo nível</a:t>
            </a:r>
            <a:endParaRPr lang="pt-BR" smtClean="0"/>
          </a:p>
          <a:p>
            <a:pPr lvl="2" eaLnBrk="1" latinLnBrk="0" hangingPunct="1"/>
            <a:r>
              <a:rPr lang="pt-BR" smtClean="0"/>
              <a:t>Terceiro nível</a:t>
            </a:r>
            <a:endParaRPr lang="pt-BR" smtClean="0"/>
          </a:p>
          <a:p>
            <a:pPr lvl="3" eaLnBrk="1" latinLnBrk="0" hangingPunct="1"/>
            <a:r>
              <a:rPr lang="pt-BR" smtClean="0"/>
              <a:t>Quarto nível</a:t>
            </a:r>
            <a:endParaRPr lang="pt-BR" smtClean="0"/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  <a:endParaRPr lang="pt-BR" smtClean="0"/>
          </a:p>
          <a:p>
            <a:pPr lvl="1" eaLnBrk="1" latinLnBrk="0" hangingPunct="1"/>
            <a:r>
              <a:rPr lang="pt-BR" smtClean="0"/>
              <a:t>Segundo nível</a:t>
            </a:r>
            <a:endParaRPr lang="pt-BR" smtClean="0"/>
          </a:p>
          <a:p>
            <a:pPr lvl="2" eaLnBrk="1" latinLnBrk="0" hangingPunct="1"/>
            <a:r>
              <a:rPr lang="pt-BR" smtClean="0"/>
              <a:t>Terceiro nível</a:t>
            </a:r>
            <a:endParaRPr lang="pt-BR" smtClean="0"/>
          </a:p>
          <a:p>
            <a:pPr lvl="3" eaLnBrk="1" latinLnBrk="0" hangingPunct="1"/>
            <a:r>
              <a:rPr lang="pt-BR" smtClean="0"/>
              <a:t>Quarto nível</a:t>
            </a:r>
            <a:endParaRPr lang="pt-BR" smtClean="0"/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33F1-6506-4C47-85A3-9D281405140A}" type="datetimeFigureOut">
              <a:rPr lang="pt-BR" smtClean="0"/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61BD9-2439-47DA-B6D7-4E09BA1BC8C7}" type="slidenum">
              <a:rPr lang="pt-BR" smtClean="0"/>
            </a:fld>
            <a:endParaRPr lang="pt-BR"/>
          </a:p>
        </p:txBody>
      </p:sp>
      <p:sp>
        <p:nvSpPr>
          <p:cNvPr id="8" name="Título 7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  <a:endParaRPr kumimoji="0" lang="pt-BR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 hasCustomPrompt="1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  <a:endParaRPr kumimoji="0" lang="pt-BR" smtClean="0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 hasCustomPrompt="1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  <a:endParaRPr lang="pt-BR" smtClean="0"/>
          </a:p>
          <a:p>
            <a:pPr lvl="1" eaLnBrk="1" latinLnBrk="0" hangingPunct="1"/>
            <a:r>
              <a:rPr lang="pt-BR" smtClean="0"/>
              <a:t>Segundo nível</a:t>
            </a:r>
            <a:endParaRPr lang="pt-BR" smtClean="0"/>
          </a:p>
          <a:p>
            <a:pPr lvl="2" eaLnBrk="1" latinLnBrk="0" hangingPunct="1"/>
            <a:r>
              <a:rPr lang="pt-BR" smtClean="0"/>
              <a:t>Terceiro nível</a:t>
            </a:r>
            <a:endParaRPr lang="pt-BR" smtClean="0"/>
          </a:p>
          <a:p>
            <a:pPr lvl="3" eaLnBrk="1" latinLnBrk="0" hangingPunct="1"/>
            <a:r>
              <a:rPr lang="pt-BR" smtClean="0"/>
              <a:t>Quarto nível</a:t>
            </a:r>
            <a:endParaRPr lang="pt-BR" smtClean="0"/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 hasCustomPrompt="1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  <a:endParaRPr lang="pt-BR" smtClean="0"/>
          </a:p>
          <a:p>
            <a:pPr lvl="1" eaLnBrk="1" latinLnBrk="0" hangingPunct="1"/>
            <a:r>
              <a:rPr lang="pt-BR" smtClean="0"/>
              <a:t>Segundo nível</a:t>
            </a:r>
            <a:endParaRPr lang="pt-BR" smtClean="0"/>
          </a:p>
          <a:p>
            <a:pPr lvl="2" eaLnBrk="1" latinLnBrk="0" hangingPunct="1"/>
            <a:r>
              <a:rPr lang="pt-BR" smtClean="0"/>
              <a:t>Terceiro nível</a:t>
            </a:r>
            <a:endParaRPr lang="pt-BR" smtClean="0"/>
          </a:p>
          <a:p>
            <a:pPr lvl="3" eaLnBrk="1" latinLnBrk="0" hangingPunct="1"/>
            <a:r>
              <a:rPr lang="pt-BR" smtClean="0"/>
              <a:t>Quarto nível</a:t>
            </a:r>
            <a:endParaRPr lang="pt-BR" smtClean="0"/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33F1-6506-4C47-85A3-9D281405140A}" type="datetimeFigureOut">
              <a:rPr lang="pt-BR" smtClean="0"/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61BD9-2439-47DA-B6D7-4E09BA1BC8C7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33F1-6506-4C47-85A3-9D281405140A}" type="datetimeFigureOut">
              <a:rPr lang="pt-BR" smtClean="0"/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61BD9-2439-47DA-B6D7-4E09BA1BC8C7}" type="slidenum">
              <a:rPr lang="pt-BR" smtClean="0"/>
            </a:fld>
            <a:endParaRPr lang="pt-BR"/>
          </a:p>
        </p:txBody>
      </p:sp>
      <p:sp>
        <p:nvSpPr>
          <p:cNvPr id="6" name="Título 5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33F1-6506-4C47-85A3-9D281405140A}" type="datetimeFigureOut">
              <a:rPr lang="pt-BR" smtClean="0"/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61BD9-2439-47DA-B6D7-4E09BA1BC8C7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 hasCustomPrompt="1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  <a:endParaRPr kumimoji="0" lang="pt-BR" smtClean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 hasCustomPrompt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  <a:endParaRPr lang="pt-BR" smtClean="0"/>
          </a:p>
          <a:p>
            <a:pPr lvl="1" eaLnBrk="1" latinLnBrk="0" hangingPunct="1"/>
            <a:r>
              <a:rPr lang="pt-BR" smtClean="0"/>
              <a:t>Segundo nível</a:t>
            </a:r>
            <a:endParaRPr lang="pt-BR" smtClean="0"/>
          </a:p>
          <a:p>
            <a:pPr lvl="2" eaLnBrk="1" latinLnBrk="0" hangingPunct="1"/>
            <a:r>
              <a:rPr lang="pt-BR" smtClean="0"/>
              <a:t>Terceiro nível</a:t>
            </a:r>
            <a:endParaRPr lang="pt-BR" smtClean="0"/>
          </a:p>
          <a:p>
            <a:pPr lvl="3" eaLnBrk="1" latinLnBrk="0" hangingPunct="1"/>
            <a:r>
              <a:rPr lang="pt-BR" smtClean="0"/>
              <a:t>Quarto nível</a:t>
            </a:r>
            <a:endParaRPr lang="pt-BR" smtClean="0"/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EA1B33F1-6506-4C47-85A3-9D281405140A}" type="datetimeFigureOut">
              <a:rPr lang="pt-BR" smtClean="0"/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61BD9-2439-47DA-B6D7-4E09BA1BC8C7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415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  <a:endParaRPr kumimoji="0" lang="pt-BR" smtClean="0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A1B33F1-6506-4C47-85A3-9D281405140A}" type="datetimeFigureOut">
              <a:rPr lang="pt-BR" smtClean="0"/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F61BD9-2439-47DA-B6D7-4E09BA1BC8C7}" type="slidenum">
              <a:rPr lang="pt-BR" smtClean="0"/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8" name="Forma livre 7"/>
          <p:cNvSpPr/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orma livre 8"/>
          <p:cNvSpPr/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Triângulo retângulo 9"/>
          <p:cNvSpPr/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Conector Reto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ivis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Divis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a livre 12"/>
          <p:cNvSpPr/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orma livre 11"/>
          <p:cNvSpPr/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Triângulo retângulo 13"/>
          <p:cNvSpPr/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Conector Reto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  <a:endParaRPr kumimoji="0" lang="pt-BR" smtClean="0"/>
          </a:p>
          <a:p>
            <a:pPr lvl="1" eaLnBrk="1" latinLnBrk="0" hangingPunct="1"/>
            <a:r>
              <a:rPr kumimoji="0" lang="pt-BR" smtClean="0"/>
              <a:t>Segundo nível</a:t>
            </a:r>
            <a:endParaRPr kumimoji="0" lang="pt-BR" smtClean="0"/>
          </a:p>
          <a:p>
            <a:pPr lvl="2" eaLnBrk="1" latinLnBrk="0" hangingPunct="1"/>
            <a:r>
              <a:rPr kumimoji="0" lang="pt-BR" smtClean="0"/>
              <a:t>Terceiro nível</a:t>
            </a:r>
            <a:endParaRPr kumimoji="0" lang="pt-BR" smtClean="0"/>
          </a:p>
          <a:p>
            <a:pPr lvl="3" eaLnBrk="1" latinLnBrk="0" hangingPunct="1"/>
            <a:r>
              <a:rPr kumimoji="0" lang="pt-BR" smtClean="0"/>
              <a:t>Quarto nível</a:t>
            </a:r>
            <a:endParaRPr kumimoji="0" lang="pt-BR" smtClean="0"/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fld id="{EA1B33F1-6506-4C47-85A3-9D281405140A}" type="datetimeFigureOut">
              <a:rPr lang="pt-BR" smtClean="0"/>
            </a:fld>
            <a:endParaRPr lang="pt-BR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1AF61BD9-2439-47DA-B6D7-4E09BA1BC8C7}" type="slidenum">
              <a:rPr lang="pt-BR" smtClean="0"/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65760" indent="-255905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 panose="05040102010807070707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665" indent="-228600" algn="l" rtl="0" eaLnBrk="1" latinLnBrk="0" hangingPunct="1">
        <a:spcBef>
          <a:spcPts val="325"/>
        </a:spcBef>
        <a:buClr>
          <a:schemeClr val="accent1"/>
        </a:buClr>
        <a:buFont typeface="Verdana" panose="020B0604030504040204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790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 panose="05020102010507070707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 panose="05020102010507070707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 panose="05020102010507070707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 panose="05020102010507070707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 panose="05020102010507070707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 panose="05020102010507070707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 panose="05020102010507070707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8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2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3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image" Target="../media/image26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1" Type="http://schemas.openxmlformats.org/officeDocument/2006/relationships/image" Target="../media/image2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1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2.GIF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5.png"/><Relationship Id="rId1" Type="http://schemas.openxmlformats.org/officeDocument/2006/relationships/image" Target="../media/image34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1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2.vml"/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5.png"/><Relationship Id="rId1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3.vml"/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6.png"/><Relationship Id="rId1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9512" y="1752601"/>
            <a:ext cx="8568952" cy="1829761"/>
          </a:xfrm>
        </p:spPr>
        <p:txBody>
          <a:bodyPr>
            <a:normAutofit/>
          </a:bodyPr>
          <a:lstStyle/>
          <a:p>
            <a:r>
              <a:rPr lang="pt-BR" dirty="0" smtClean="0"/>
              <a:t>Exame de Qualificação</a:t>
            </a:r>
            <a:br>
              <a:rPr lang="pt-BR" dirty="0" smtClean="0"/>
            </a:br>
            <a:r>
              <a:rPr lang="pt-BR" dirty="0" smtClean="0"/>
              <a:t>UERJ</a:t>
            </a:r>
            <a:r>
              <a:rPr lang="pt-BR" dirty="0" smtClean="0"/>
              <a:t>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pt-BR" dirty="0"/>
              <a:t>Etileno</a:t>
            </a:r>
            <a:endParaRPr lang="pt-BR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28596" y="1071546"/>
            <a:ext cx="8421688" cy="2411419"/>
          </a:xfrm>
          <a:prstGeom prst="rect">
            <a:avLst/>
          </a:prstGeom>
        </p:spPr>
        <p:txBody>
          <a:bodyPr/>
          <a:lstStyle/>
          <a:p>
            <a:pPr marL="365760" marR="0" lvl="0" indent="-255905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 panose="05040102010807070707"/>
              <a:buChar char=""/>
              <a:defRPr/>
            </a:pPr>
            <a:r>
              <a:rPr kumimoji="0" lang="pt-BR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Produzido pelos </a:t>
            </a:r>
            <a:r>
              <a:rPr kumimoji="0" lang="pt-BR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frutos, </a:t>
            </a:r>
            <a:r>
              <a:rPr kumimoji="0" lang="pt-BR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nódulos foliares e tecidos velhos.</a:t>
            </a:r>
            <a:endParaRPr kumimoji="0" lang="pt-BR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5905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 panose="05040102010807070707"/>
              <a:buChar char=""/>
              <a:defRPr/>
            </a:pPr>
            <a:r>
              <a:rPr kumimoji="0" lang="pt-BR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Promove o amadurecimento dos frutos; reduz o efeito da auxina; abscisão das folhas no outono.</a:t>
            </a:r>
            <a:endParaRPr kumimoji="0" lang="pt-BR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3554" name="Picture 2" descr="http://4.bp.blogspot.com/-r7aC3KyGnVo/Tgd0w9FkSsI/AAAAAAAAAcY/vEq3OTpYMKo/s1600/ill162+%255B640x480%255D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571604" y="3286124"/>
            <a:ext cx="6932320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571472" y="57148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pt-BR" dirty="0" smtClean="0"/>
              <a:t>	1- (UERJ-13) Em algumas plantas transgênicas, é possível bloquear a produção de um determinado fito-hormônio  capaz de acelerar a maturação dos frutos. </a:t>
            </a:r>
            <a:endParaRPr lang="pt-BR" dirty="0" smtClean="0"/>
          </a:p>
          <a:p>
            <a:pPr>
              <a:buNone/>
            </a:pPr>
            <a:r>
              <a:rPr lang="pt-BR" dirty="0" smtClean="0"/>
              <a:t>	Com o objetivo de transportar frutos transgênicos por longas distâncias, sem grandes danos, o fito-hormônio cuja produção deve ser bloqueada é denominado:</a:t>
            </a:r>
            <a:endParaRPr lang="pt-BR" dirty="0" smtClean="0"/>
          </a:p>
          <a:p>
            <a:pPr>
              <a:buNone/>
            </a:pPr>
            <a:r>
              <a:rPr lang="pt-BR" dirty="0" smtClean="0"/>
              <a:t>	(A) etileno</a:t>
            </a:r>
            <a:endParaRPr lang="pt-BR" dirty="0" smtClean="0"/>
          </a:p>
          <a:p>
            <a:pPr>
              <a:buNone/>
            </a:pPr>
            <a:r>
              <a:rPr lang="pt-BR" dirty="0" smtClean="0"/>
              <a:t>	(B) </a:t>
            </a:r>
            <a:r>
              <a:rPr lang="pt-BR" dirty="0" err="1" smtClean="0"/>
              <a:t>giberelina</a:t>
            </a:r>
            <a:endParaRPr lang="pt-BR" dirty="0" smtClean="0"/>
          </a:p>
          <a:p>
            <a:pPr>
              <a:buNone/>
            </a:pPr>
            <a:r>
              <a:rPr lang="pt-BR" dirty="0" smtClean="0"/>
              <a:t>	(C) ácido </a:t>
            </a:r>
            <a:r>
              <a:rPr lang="pt-BR" dirty="0" err="1" smtClean="0"/>
              <a:t>abscísico</a:t>
            </a:r>
            <a:r>
              <a:rPr lang="pt-BR" dirty="0" smtClean="0"/>
              <a:t>                                      </a:t>
            </a:r>
            <a:endParaRPr lang="pt-BR" dirty="0" smtClean="0"/>
          </a:p>
          <a:p>
            <a:pPr>
              <a:buNone/>
            </a:pPr>
            <a:r>
              <a:rPr lang="pt-BR" dirty="0" smtClean="0"/>
              <a:t>	(D) ácido </a:t>
            </a:r>
            <a:r>
              <a:rPr lang="pt-BR" dirty="0" err="1" smtClean="0"/>
              <a:t>indolacético</a:t>
            </a:r>
            <a:endParaRPr lang="pt-BR" dirty="0" smtClean="0"/>
          </a:p>
          <a:p>
            <a:pPr>
              <a:buNone/>
            </a:pPr>
            <a:endParaRPr lang="pt-BR" dirty="0"/>
          </a:p>
        </p:txBody>
      </p:sp>
      <p:sp>
        <p:nvSpPr>
          <p:cNvPr id="4" name="Elipse 3"/>
          <p:cNvSpPr/>
          <p:nvPr/>
        </p:nvSpPr>
        <p:spPr>
          <a:xfrm>
            <a:off x="1071538" y="3429000"/>
            <a:ext cx="357190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143000"/>
          </a:xfrm>
        </p:spPr>
        <p:txBody>
          <a:bodyPr/>
          <a:lstStyle/>
          <a:p>
            <a:r>
              <a:rPr lang="pt-BR" dirty="0" smtClean="0"/>
              <a:t>Estrutura das proteínas</a:t>
            </a:r>
            <a:endParaRPr lang="pt-BR" dirty="0"/>
          </a:p>
        </p:txBody>
      </p:sp>
      <p:pic>
        <p:nvPicPr>
          <p:cNvPr id="27656" name="Picture 8" descr="http://www.netxplica.com/figuras_netxplica/exanac/biologia/proteinas.estruturas.1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42910" y="928670"/>
            <a:ext cx="8072494" cy="59504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Desnaturação </a:t>
            </a:r>
            <a:r>
              <a:rPr lang="pt-BR" dirty="0" err="1" smtClean="0"/>
              <a:t>proteica</a:t>
            </a:r>
            <a:endParaRPr lang="pt-BR" dirty="0"/>
          </a:p>
        </p:txBody>
      </p:sp>
      <p:pic>
        <p:nvPicPr>
          <p:cNvPr id="30722" name="Picture 2" descr="alisamento de cabelo naturalmente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1214423"/>
            <a:ext cx="4286248" cy="2928936"/>
          </a:xfrm>
          <a:prstGeom prst="rect">
            <a:avLst/>
          </a:prstGeom>
          <a:noFill/>
        </p:spPr>
      </p:pic>
      <p:pic>
        <p:nvPicPr>
          <p:cNvPr id="30724" name="Picture 4" descr="http://3.bp.blogspot.com/_5f8TWVrIi64/SdFbwp2R6ZI/AAAAAAAABSw/vkSQBVvvoYc/s400/ovos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1357298"/>
            <a:ext cx="2643206" cy="2928958"/>
          </a:xfrm>
          <a:prstGeom prst="rect">
            <a:avLst/>
          </a:prstGeom>
          <a:noFill/>
        </p:spPr>
      </p:pic>
      <p:pic>
        <p:nvPicPr>
          <p:cNvPr id="30726" name="Picture 6" descr="http://4.bp.blogspot.com/_Z7Qi_GSjKKw/TK_DBPsUeXI/AAAAAAAAAAs/YEVxrtMtXL8/s1600/Ovo+Fri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60935" y="3786190"/>
            <a:ext cx="2983065" cy="23193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Conteúdo 7"/>
          <p:cNvSpPr>
            <a:spLocks noGrp="1"/>
          </p:cNvSpPr>
          <p:nvPr>
            <p:ph idx="1"/>
          </p:nvPr>
        </p:nvSpPr>
        <p:spPr>
          <a:xfrm>
            <a:off x="571472" y="928670"/>
            <a:ext cx="8229600" cy="4525963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pt-BR" dirty="0" smtClean="0"/>
              <a:t>	</a:t>
            </a:r>
            <a:r>
              <a:rPr lang="pt-BR" dirty="0" smtClean="0"/>
              <a:t>2-(</a:t>
            </a:r>
            <a:r>
              <a:rPr lang="pt-BR" dirty="0" smtClean="0"/>
              <a:t>UERJ-13) Na presença de certos solventes, as proteínas sofrem alterações tanto em sua estrutura espacial  quanto em suas propriedades biológicas. No entanto, com a remoção do solvente, voltam a assumir  sua conformação e propriedades originais.</a:t>
            </a:r>
            <a:endParaRPr lang="pt-BR" dirty="0" smtClean="0"/>
          </a:p>
          <a:p>
            <a:pPr>
              <a:buNone/>
            </a:pPr>
            <a:r>
              <a:rPr lang="pt-BR" dirty="0" smtClean="0"/>
              <a:t>	Essas características mostram que a conformação espacial das proteínas depende do seguinte tipo de </a:t>
            </a:r>
            <a:endParaRPr lang="pt-BR" dirty="0" smtClean="0"/>
          </a:p>
          <a:p>
            <a:pPr>
              <a:buNone/>
            </a:pPr>
            <a:r>
              <a:rPr lang="pt-BR" dirty="0" smtClean="0"/>
              <a:t>	estrutura de suas moléculas:</a:t>
            </a:r>
            <a:endParaRPr lang="pt-BR" dirty="0" smtClean="0"/>
          </a:p>
          <a:p>
            <a:pPr>
              <a:buNone/>
            </a:pPr>
            <a:r>
              <a:rPr lang="pt-BR" dirty="0" smtClean="0"/>
              <a:t>	(A) primária                       </a:t>
            </a:r>
            <a:endParaRPr lang="pt-BR" dirty="0" smtClean="0"/>
          </a:p>
          <a:p>
            <a:pPr>
              <a:buNone/>
            </a:pPr>
            <a:r>
              <a:rPr lang="pt-BR" dirty="0" smtClean="0"/>
              <a:t>	(B) secundária</a:t>
            </a:r>
            <a:endParaRPr lang="pt-BR" dirty="0" smtClean="0"/>
          </a:p>
          <a:p>
            <a:pPr>
              <a:buNone/>
            </a:pPr>
            <a:r>
              <a:rPr lang="pt-BR" dirty="0" smtClean="0"/>
              <a:t>	(C) terciária</a:t>
            </a:r>
            <a:endParaRPr lang="pt-BR" dirty="0" smtClean="0"/>
          </a:p>
          <a:p>
            <a:pPr>
              <a:buNone/>
            </a:pPr>
            <a:r>
              <a:rPr lang="pt-BR" dirty="0" smtClean="0"/>
              <a:t>	(D) quaternária</a:t>
            </a:r>
            <a:endParaRPr lang="pt-BR" dirty="0" smtClean="0"/>
          </a:p>
          <a:p>
            <a:endParaRPr lang="pt-BR" dirty="0"/>
          </a:p>
        </p:txBody>
      </p:sp>
      <p:sp>
        <p:nvSpPr>
          <p:cNvPr id="9" name="Elipse 8"/>
          <p:cNvSpPr/>
          <p:nvPr/>
        </p:nvSpPr>
        <p:spPr>
          <a:xfrm>
            <a:off x="1000100" y="3571876"/>
            <a:ext cx="357190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Ação enzimática</a:t>
            </a:r>
            <a:endParaRPr lang="pt-BR" dirty="0"/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28596" y="1500174"/>
            <a:ext cx="8592242" cy="378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Inibidor competitivo</a:t>
            </a:r>
            <a:endParaRPr lang="pt-BR" dirty="0"/>
          </a:p>
        </p:txBody>
      </p:sp>
      <p:pic>
        <p:nvPicPr>
          <p:cNvPr id="35842" name="Picture 2" descr="http://www.infopedia.pt/mostra_imagem.jsp?recid=2472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357290" y="1214422"/>
            <a:ext cx="6357982" cy="4768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Inibidor não competitivo</a:t>
            </a:r>
            <a:endParaRPr lang="pt-BR" dirty="0"/>
          </a:p>
        </p:txBody>
      </p:sp>
      <p:pic>
        <p:nvPicPr>
          <p:cNvPr id="36866" name="Picture 2" descr="http://www.infopedia.pt/mostra_imagem.jsp?recid=24723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214415" y="1214422"/>
            <a:ext cx="6524668" cy="48935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500034" y="428604"/>
            <a:ext cx="8229600" cy="5143536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pt-BR" dirty="0" smtClean="0"/>
              <a:t>	</a:t>
            </a:r>
            <a:r>
              <a:rPr lang="pt-BR" dirty="0" smtClean="0"/>
              <a:t>3-Existem </a:t>
            </a:r>
            <a:r>
              <a:rPr lang="pt-BR" dirty="0" smtClean="0"/>
              <a:t>dois tipos principais de inibidores da atividade de uma enzima: os competitivos e os não  competitivos. Os primeiros são aqueles que concorrem com o substrato pelo centro ativo da enzima.</a:t>
            </a:r>
            <a:endParaRPr lang="pt-BR" dirty="0" smtClean="0"/>
          </a:p>
          <a:p>
            <a:pPr>
              <a:buNone/>
            </a:pPr>
            <a:r>
              <a:rPr lang="pt-BR" dirty="0" smtClean="0"/>
              <a:t>	Considere um experimento em que se mediu a velocidade de reação de uma enzima em função da </a:t>
            </a:r>
            <a:endParaRPr lang="pt-BR" dirty="0" smtClean="0"/>
          </a:p>
          <a:p>
            <a:pPr>
              <a:buNone/>
            </a:pPr>
            <a:r>
              <a:rPr lang="pt-BR" dirty="0" smtClean="0"/>
              <a:t>	concentração de seu substrato em três condições:</a:t>
            </a:r>
            <a:endParaRPr lang="pt-BR" dirty="0" smtClean="0"/>
          </a:p>
          <a:p>
            <a:pPr>
              <a:buNone/>
            </a:pPr>
            <a:r>
              <a:rPr lang="pt-BR" dirty="0" smtClean="0"/>
              <a:t>	• ausência de inibidores;</a:t>
            </a:r>
            <a:endParaRPr lang="pt-BR" dirty="0" smtClean="0"/>
          </a:p>
          <a:p>
            <a:pPr>
              <a:buNone/>
            </a:pPr>
            <a:r>
              <a:rPr lang="pt-BR" dirty="0" smtClean="0"/>
              <a:t>	• presença de concentrações constantes de um inibidor competitivo;</a:t>
            </a:r>
            <a:endParaRPr lang="pt-BR" dirty="0" smtClean="0"/>
          </a:p>
          <a:p>
            <a:pPr>
              <a:buNone/>
            </a:pPr>
            <a:r>
              <a:rPr lang="pt-BR" dirty="0" smtClean="0"/>
              <a:t>	• presença de concentrações constantes de um inibidor não competitivo.</a:t>
            </a:r>
            <a:endParaRPr lang="pt-BR" dirty="0" smtClean="0"/>
          </a:p>
          <a:p>
            <a:pPr>
              <a:buNone/>
            </a:pPr>
            <a:r>
              <a:rPr lang="pt-BR" dirty="0" smtClean="0"/>
              <a:t>	Os resultados estão representados no gráfico abaixo:</a:t>
            </a:r>
            <a:endParaRPr lang="pt-BR" dirty="0" smtClean="0"/>
          </a:p>
          <a:p>
            <a:pPr>
              <a:buNone/>
            </a:pPr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5"/>
          <p:cNvSpPr>
            <a:spLocks noGrp="1"/>
          </p:cNvSpPr>
          <p:nvPr>
            <p:ph sz="half" idx="2"/>
          </p:nvPr>
        </p:nvSpPr>
        <p:spPr>
          <a:xfrm>
            <a:off x="4648200" y="642918"/>
            <a:ext cx="4352956" cy="536437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pt-BR" dirty="0" smtClean="0"/>
              <a:t>	A curva I corresponde aos resultados obtidos na ausência de inibidores.</a:t>
            </a:r>
            <a:endParaRPr lang="pt-BR" dirty="0" smtClean="0"/>
          </a:p>
          <a:p>
            <a:pPr>
              <a:buNone/>
            </a:pPr>
            <a:r>
              <a:rPr lang="pt-BR" dirty="0" smtClean="0"/>
              <a:t>	As curvas que representam a resposta obtida na presença de um inibidor competitivo e na presença de um não competitivo estão indicadas, respectivamente, pelos seguintes números:</a:t>
            </a:r>
            <a:endParaRPr lang="pt-BR" dirty="0" smtClean="0"/>
          </a:p>
          <a:p>
            <a:pPr>
              <a:buNone/>
            </a:pPr>
            <a:r>
              <a:rPr lang="pt-BR" dirty="0" smtClean="0"/>
              <a:t>	(A) II e IV                              (B) II e III</a:t>
            </a:r>
            <a:endParaRPr lang="pt-BR" dirty="0" smtClean="0"/>
          </a:p>
          <a:p>
            <a:pPr>
              <a:buNone/>
            </a:pPr>
            <a:r>
              <a:rPr lang="pt-BR" dirty="0" smtClean="0"/>
              <a:t>	(C) III e II		   </a:t>
            </a:r>
            <a:endParaRPr lang="pt-BR" dirty="0" smtClean="0"/>
          </a:p>
          <a:p>
            <a:pPr>
              <a:buNone/>
            </a:pPr>
            <a:r>
              <a:rPr lang="pt-BR" dirty="0" smtClean="0"/>
              <a:t>	(D) IV e III</a:t>
            </a:r>
            <a:endParaRPr lang="pt-BR" dirty="0" smtClean="0"/>
          </a:p>
          <a:p>
            <a:endParaRPr lang="pt-BR" dirty="0"/>
          </a:p>
        </p:txBody>
      </p:sp>
      <p:sp>
        <p:nvSpPr>
          <p:cNvPr id="8" name="Elipse 7"/>
          <p:cNvSpPr/>
          <p:nvPr/>
        </p:nvSpPr>
        <p:spPr>
          <a:xfrm>
            <a:off x="5072065" y="4857760"/>
            <a:ext cx="381003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/>
          <p:cNvPicPr/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1628800"/>
            <a:ext cx="4860032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HORMÔNIOS VEGETAIS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500034" y="642918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pt-BR" dirty="0" smtClean="0"/>
              <a:t>	</a:t>
            </a:r>
            <a:r>
              <a:rPr lang="pt-BR" dirty="0" smtClean="0"/>
              <a:t>7-(</a:t>
            </a:r>
            <a:r>
              <a:rPr lang="pt-BR" dirty="0" smtClean="0"/>
              <a:t>UERJ-12) O aumento da poluição atmosférica, especialmente pelo acúmulo de gases do efeito estufa, como o CO2, tem acarretado a elevação da temperatura global. Alguns seres vivos, no entanto,  apresentam um metabolismo capaz de fixar esse gás em matéria orgânica.</a:t>
            </a:r>
            <a:endParaRPr lang="pt-BR" dirty="0" smtClean="0"/>
          </a:p>
          <a:p>
            <a:pPr>
              <a:buNone/>
            </a:pPr>
            <a:r>
              <a:rPr lang="pt-BR" dirty="0" smtClean="0"/>
              <a:t>	Em condições ideais, o grupo de organismos com maior capacidade de fixar CO2 é: </a:t>
            </a:r>
            <a:endParaRPr lang="pt-BR" dirty="0" smtClean="0"/>
          </a:p>
          <a:p>
            <a:pPr>
              <a:buNone/>
            </a:pPr>
            <a:r>
              <a:rPr lang="pt-BR" dirty="0" smtClean="0"/>
              <a:t>	(A) levedo		(B) bactéria</a:t>
            </a:r>
            <a:endParaRPr lang="pt-BR" dirty="0" smtClean="0"/>
          </a:p>
          <a:p>
            <a:pPr>
              <a:buNone/>
            </a:pPr>
            <a:r>
              <a:rPr lang="pt-BR" dirty="0" smtClean="0"/>
              <a:t>	(C) </a:t>
            </a:r>
            <a:r>
              <a:rPr lang="pt-BR" dirty="0" err="1" smtClean="0"/>
              <a:t>zooplâncton</a:t>
            </a:r>
            <a:r>
              <a:rPr lang="pt-BR" dirty="0" smtClean="0"/>
              <a:t>	(D) </a:t>
            </a:r>
            <a:r>
              <a:rPr lang="pt-BR" dirty="0" err="1" smtClean="0"/>
              <a:t>fitoplâncton</a:t>
            </a:r>
            <a:endParaRPr lang="pt-BR" dirty="0" smtClean="0"/>
          </a:p>
          <a:p>
            <a:pPr>
              <a:buNone/>
            </a:pPr>
            <a:endParaRPr lang="pt-BR" dirty="0"/>
          </a:p>
        </p:txBody>
      </p:sp>
      <p:sp>
        <p:nvSpPr>
          <p:cNvPr id="4" name="Elipse 3"/>
          <p:cNvSpPr/>
          <p:nvPr/>
        </p:nvSpPr>
        <p:spPr>
          <a:xfrm>
            <a:off x="4286248" y="4500570"/>
            <a:ext cx="357190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650125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pt-BR" dirty="0" smtClean="0"/>
              <a:t>	</a:t>
            </a:r>
            <a:r>
              <a:rPr lang="pt-BR" dirty="0" smtClean="0"/>
              <a:t>9</a:t>
            </a:r>
            <a:r>
              <a:rPr lang="pt-BR" dirty="0" smtClean="0"/>
              <a:t>-(</a:t>
            </a:r>
            <a:r>
              <a:rPr lang="pt-BR" dirty="0" smtClean="0"/>
              <a:t>UERJ-12) Observe a sequência de bases nitrogenadas que compõem a porção inicial de um RNA mensageiro transcrito em uma determinada proteína de uma célula eucariota:</a:t>
            </a:r>
            <a:endParaRPr lang="pt-BR" dirty="0" smtClean="0"/>
          </a:p>
          <a:p>
            <a:pPr lvl="1">
              <a:buNone/>
            </a:pPr>
            <a:endParaRPr lang="pt-BR" dirty="0" smtClean="0"/>
          </a:p>
          <a:p>
            <a:pPr>
              <a:buNone/>
            </a:pPr>
            <a:r>
              <a:rPr lang="pt-BR" dirty="0" smtClean="0"/>
              <a:t>			AUGGCUAAAUUAGAC..........</a:t>
            </a:r>
            <a:endParaRPr lang="pt-BR" dirty="0" smtClean="0"/>
          </a:p>
          <a:p>
            <a:pPr>
              <a:buNone/>
            </a:pPr>
            <a:r>
              <a:rPr lang="pt-BR" dirty="0" smtClean="0"/>
              <a:t> </a:t>
            </a:r>
            <a:endParaRPr lang="pt-BR" dirty="0" smtClean="0"/>
          </a:p>
          <a:p>
            <a:pPr>
              <a:buNone/>
            </a:pPr>
            <a:r>
              <a:rPr lang="pt-BR" dirty="0" smtClean="0"/>
              <a:t>	Nessa proteína, o aminoácido introduzido pelo códon iniciador foi removido durante o processo de síntese.</a:t>
            </a:r>
            <a:endParaRPr lang="pt-BR" dirty="0" smtClean="0"/>
          </a:p>
          <a:p>
            <a:pPr>
              <a:buNone/>
            </a:pPr>
            <a:r>
              <a:rPr lang="pt-BR" dirty="0" smtClean="0"/>
              <a:t>	Admita que uma mutação tenha atingido o códon correspondente ao aminoácido número 3 da estrutura primária desse </a:t>
            </a:r>
            <a:r>
              <a:rPr lang="pt-BR" dirty="0" err="1" smtClean="0"/>
              <a:t>polipeptídeo</a:t>
            </a:r>
            <a:r>
              <a:rPr lang="pt-BR" dirty="0" smtClean="0"/>
              <a:t>, acarretando a troca de uma base A, na célula original, pela base U, na célula mutante.</a:t>
            </a:r>
            <a:endParaRPr lang="pt-BR" dirty="0" smtClean="0"/>
          </a:p>
          <a:p>
            <a:pPr>
              <a:buNone/>
            </a:pPr>
            <a:r>
              <a:rPr lang="pt-BR" dirty="0" smtClean="0"/>
              <a:t>	A tabela abaixo permite a identificação dos códons dos aminoácidos encontrados tanto na proteína original como na mutante, codificados pelo trecho inicial desse RNA mensageiro:</a:t>
            </a:r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t-BR" dirty="0" smtClean="0"/>
              <a:t>	Agora, a estrutura primária da proteína mutante tem como terceiro aminoácido:</a:t>
            </a:r>
            <a:endParaRPr lang="pt-BR" dirty="0" smtClean="0"/>
          </a:p>
          <a:p>
            <a:pPr>
              <a:buNone/>
            </a:pPr>
            <a:r>
              <a:rPr lang="pt-BR" dirty="0" smtClean="0"/>
              <a:t>	(A) tirosina		(B) leucina</a:t>
            </a:r>
            <a:endParaRPr lang="pt-BR" dirty="0" smtClean="0"/>
          </a:p>
          <a:p>
            <a:pPr>
              <a:buNone/>
            </a:pPr>
            <a:r>
              <a:rPr lang="pt-BR" dirty="0" smtClean="0"/>
              <a:t>	(C) </a:t>
            </a:r>
            <a:r>
              <a:rPr lang="pt-BR" dirty="0" err="1" smtClean="0"/>
              <a:t>triptofano</a:t>
            </a:r>
            <a:r>
              <a:rPr lang="pt-BR" dirty="0" smtClean="0"/>
              <a:t> 		(D) </a:t>
            </a:r>
            <a:r>
              <a:rPr lang="pt-BR" dirty="0" err="1" smtClean="0"/>
              <a:t>fenilalanina</a:t>
            </a:r>
            <a:r>
              <a:rPr lang="pt-BR" dirty="0" smtClean="0"/>
              <a:t>        </a:t>
            </a:r>
            <a:endParaRPr lang="pt-BR" dirty="0" smtClean="0"/>
          </a:p>
          <a:p>
            <a:pPr>
              <a:buNone/>
            </a:pPr>
            <a:endParaRPr lang="pt-BR" dirty="0"/>
          </a:p>
        </p:txBody>
      </p:sp>
      <p:sp>
        <p:nvSpPr>
          <p:cNvPr id="4" name="Elipse 3"/>
          <p:cNvSpPr/>
          <p:nvPr/>
        </p:nvSpPr>
        <p:spPr>
          <a:xfrm>
            <a:off x="4286248" y="2857496"/>
            <a:ext cx="357190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578687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pt-BR" dirty="0" smtClean="0"/>
              <a:t>	</a:t>
            </a:r>
            <a:r>
              <a:rPr lang="pt-BR" dirty="0" smtClean="0"/>
              <a:t>15- </a:t>
            </a:r>
            <a:r>
              <a:rPr lang="pt-BR" dirty="0" smtClean="0"/>
              <a:t>(UERJ-11) O petróleo contém hidrocarbonetos </a:t>
            </a:r>
            <a:r>
              <a:rPr lang="pt-BR" dirty="0" err="1" smtClean="0"/>
              <a:t>policícliclos</a:t>
            </a:r>
            <a:r>
              <a:rPr lang="pt-BR" dirty="0" smtClean="0"/>
              <a:t> aromáticos que, absorvidos por partículas em  suspensão na água do mar, podem acumular-se no sedimento marinho. Quando são absorvidos  por peixes, esses hidrocarbonetos são metabolizados por enzimas oxidases mistas encontradas em seus fígados, formando produtos altamente mutagênicos e carcinogênicos. A concentração dessas enzimas no fígado aumenta em função da dose de hidrocarboneto absorvida pelo animal.</a:t>
            </a:r>
            <a:endParaRPr lang="pt-BR" dirty="0" smtClean="0"/>
          </a:p>
          <a:p>
            <a:pPr>
              <a:buNone/>
            </a:pPr>
            <a:r>
              <a:rPr lang="pt-BR" dirty="0" smtClean="0"/>
              <a:t>	Em um trabalho de monitoramento, quatro gaiolas contendo, cada uma, peixes da mesma espécie e tamanho foram colocadas em pontos diferentes no fundo do mar, próximos ao local de um derramamento de petróleo. Uma semana depois, foi medida a atividade média de uma enzima oxidase mista nos fígados dos peixes de cada gaiola.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sz="half" idx="1"/>
          </p:nvPr>
        </p:nvSpPr>
        <p:spPr>
          <a:xfrm>
            <a:off x="357158" y="642918"/>
            <a:ext cx="4038600" cy="1857388"/>
          </a:xfrm>
        </p:spPr>
        <p:txBody>
          <a:bodyPr/>
          <a:lstStyle/>
          <a:p>
            <a:pPr algn="just"/>
            <a:r>
              <a:rPr lang="pt-BR" sz="2400" dirty="0" smtClean="0"/>
              <a:t>Observe os resultados encontrados na tabela abaixo:</a:t>
            </a:r>
            <a:endParaRPr lang="pt-BR" sz="2400" dirty="0" smtClean="0"/>
          </a:p>
          <a:p>
            <a:pPr>
              <a:buNone/>
            </a:pPr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half" idx="2"/>
          </p:nvPr>
        </p:nvSpPr>
        <p:spPr>
          <a:xfrm>
            <a:off x="4857752" y="357166"/>
            <a:ext cx="4038600" cy="4525963"/>
          </a:xfrm>
        </p:spPr>
        <p:txBody>
          <a:bodyPr/>
          <a:lstStyle/>
          <a:p>
            <a:pPr algn="just"/>
            <a:r>
              <a:rPr lang="pt-BR" sz="2400" dirty="0" smtClean="0"/>
              <a:t>A gaiola colocada no local mais próximo do derramamento de petróleo é a de número:</a:t>
            </a:r>
            <a:endParaRPr lang="pt-BR" sz="2400" dirty="0" smtClean="0"/>
          </a:p>
          <a:p>
            <a:pPr algn="just">
              <a:buNone/>
            </a:pPr>
            <a:r>
              <a:rPr lang="pt-BR" sz="2400" dirty="0" smtClean="0"/>
              <a:t>	(A) 1		</a:t>
            </a:r>
            <a:endParaRPr lang="pt-BR" sz="2400" dirty="0" smtClean="0"/>
          </a:p>
          <a:p>
            <a:pPr algn="just">
              <a:buNone/>
            </a:pPr>
            <a:r>
              <a:rPr lang="pt-BR" sz="2400" dirty="0" smtClean="0"/>
              <a:t>	(B) 2</a:t>
            </a:r>
            <a:endParaRPr lang="pt-BR" sz="2400" dirty="0" smtClean="0"/>
          </a:p>
          <a:p>
            <a:pPr algn="just">
              <a:buNone/>
            </a:pPr>
            <a:r>
              <a:rPr lang="pt-BR" sz="2400" dirty="0" smtClean="0"/>
              <a:t>	(C) 3		</a:t>
            </a:r>
            <a:endParaRPr lang="pt-BR" sz="2400" dirty="0" smtClean="0"/>
          </a:p>
          <a:p>
            <a:pPr algn="just">
              <a:buNone/>
            </a:pPr>
            <a:r>
              <a:rPr lang="pt-BR" sz="2400" dirty="0" smtClean="0"/>
              <a:t>	(D) 4</a:t>
            </a:r>
            <a:endParaRPr lang="pt-BR" sz="2400" dirty="0" smtClean="0"/>
          </a:p>
          <a:p>
            <a:pPr algn="just"/>
            <a:endParaRPr lang="pt-BR" dirty="0"/>
          </a:p>
        </p:txBody>
      </p:sp>
      <p:sp>
        <p:nvSpPr>
          <p:cNvPr id="7" name="Elipse 6"/>
          <p:cNvSpPr/>
          <p:nvPr/>
        </p:nvSpPr>
        <p:spPr>
          <a:xfrm>
            <a:off x="5357818" y="3571876"/>
            <a:ext cx="285752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357158" y="2428868"/>
          <a:ext cx="4714908" cy="2729604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966189"/>
                <a:gridCol w="2748719"/>
              </a:tblGrid>
              <a:tr h="11328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dirty="0"/>
                        <a:t>Número da gaiola</a:t>
                      </a:r>
                      <a:endParaRPr lang="pt-BR" sz="20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/>
                        <a:t>Atividade média da oxidase mista</a:t>
                      </a:r>
                      <a:endParaRPr lang="pt-BR" sz="200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/>
                        <a:t>(unidades/grama de fígado)</a:t>
                      </a:r>
                      <a:endParaRPr lang="pt-BR" sz="20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</a:tr>
              <a:tr h="3776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/>
                        <a:t>1</a:t>
                      </a:r>
                      <a:endParaRPr lang="pt-BR" sz="20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dirty="0"/>
                        <a:t>1,0 x 10 </a:t>
                      </a:r>
                      <a:r>
                        <a:rPr lang="pt-BR" sz="2000" baseline="30000" dirty="0"/>
                        <a:t>-2</a:t>
                      </a:r>
                      <a:endParaRPr lang="pt-BR" sz="20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</a:tr>
              <a:tr h="3776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/>
                        <a:t>2</a:t>
                      </a:r>
                      <a:endParaRPr lang="pt-BR" sz="20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dirty="0"/>
                        <a:t>2,5 x 10 </a:t>
                      </a:r>
                      <a:r>
                        <a:rPr lang="pt-BR" sz="2000" baseline="30000" dirty="0"/>
                        <a:t>-3</a:t>
                      </a:r>
                      <a:endParaRPr lang="pt-BR" sz="20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</a:tr>
              <a:tr h="3776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/>
                        <a:t>3</a:t>
                      </a:r>
                      <a:endParaRPr lang="pt-BR" sz="20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/>
                        <a:t>4,3 x 10 </a:t>
                      </a:r>
                      <a:r>
                        <a:rPr lang="pt-BR" sz="2000" baseline="30000"/>
                        <a:t>-3</a:t>
                      </a:r>
                      <a:endParaRPr lang="pt-BR" sz="20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</a:tr>
              <a:tr h="3776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dirty="0"/>
                        <a:t>4</a:t>
                      </a:r>
                      <a:endParaRPr lang="pt-BR" sz="20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dirty="0"/>
                        <a:t>3,3 x 10 </a:t>
                      </a:r>
                      <a:r>
                        <a:rPr lang="pt-BR" sz="2000" baseline="30000" dirty="0"/>
                        <a:t>-2</a:t>
                      </a:r>
                      <a:endParaRPr lang="pt-BR" sz="20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 descr="http://s3.amazonaws.com/magoo/ABAAABr6QAE-0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38977" y="642918"/>
            <a:ext cx="8506119" cy="5286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8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285720" y="500042"/>
            <a:ext cx="8229600" cy="4525963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pt-BR" dirty="0" smtClean="0"/>
              <a:t>	</a:t>
            </a:r>
            <a:r>
              <a:rPr lang="pt-BR" dirty="0" smtClean="0"/>
              <a:t>16- </a:t>
            </a:r>
            <a:r>
              <a:rPr lang="pt-BR" dirty="0" smtClean="0"/>
              <a:t>(UERJ-11) A influência de fatores ambientais, como a disponibilidade de alimentos, sobre o crescimento dos seres vivos pode ser avaliada experimentalmente. Considere, por exemplo, um </a:t>
            </a:r>
            <a:r>
              <a:rPr lang="pt-BR" dirty="0" err="1" smtClean="0"/>
              <a:t>inóculo</a:t>
            </a:r>
            <a:r>
              <a:rPr lang="pt-BR" dirty="0" smtClean="0"/>
              <a:t> da  bactéria </a:t>
            </a:r>
            <a:r>
              <a:rPr lang="pt-BR" i="1" dirty="0" smtClean="0"/>
              <a:t>E. </a:t>
            </a:r>
            <a:r>
              <a:rPr lang="pt-BR" i="1" dirty="0" err="1" smtClean="0"/>
              <a:t>coli</a:t>
            </a:r>
            <a:r>
              <a:rPr lang="pt-BR" dirty="0" smtClean="0"/>
              <a:t> que foi introduzido em um meio nutritivo adequado. O tempo de geração, ou seja,  o intervalo de tempo necessário para que uma célula se duplique, foi medido durante a fase de crescimento exponencial e durante a fase estacionária.</a:t>
            </a:r>
            <a:endParaRPr lang="pt-BR" dirty="0" smtClean="0"/>
          </a:p>
          <a:p>
            <a:pPr algn="just">
              <a:buNone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357158" y="285728"/>
            <a:ext cx="8229600" cy="590350"/>
          </a:xfrm>
        </p:spPr>
        <p:txBody>
          <a:bodyPr/>
          <a:lstStyle/>
          <a:p>
            <a:r>
              <a:rPr lang="pt-BR" dirty="0" smtClean="0"/>
              <a:t>Observe os gráficos abaixo:</a:t>
            </a:r>
            <a:endParaRPr lang="pt-BR" dirty="0" smtClean="0"/>
          </a:p>
          <a:p>
            <a:pPr>
              <a:buNone/>
            </a:pPr>
            <a:endParaRPr lang="pt-BR" dirty="0"/>
          </a:p>
        </p:txBody>
      </p:sp>
      <p:pic>
        <p:nvPicPr>
          <p:cNvPr id="4" name="Imagem 3"/>
          <p:cNvPicPr/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1000108"/>
            <a:ext cx="4786346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4857752" y="857232"/>
            <a:ext cx="4071966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 smtClean="0"/>
              <a:t>O resultado desse experimento, em relação à influência de fatores ambientais no crescimento </a:t>
            </a:r>
            <a:endParaRPr lang="pt-BR" sz="2800" dirty="0" smtClean="0"/>
          </a:p>
          <a:p>
            <a:pPr algn="just"/>
            <a:r>
              <a:rPr lang="pt-BR" sz="2800" dirty="0" smtClean="0"/>
              <a:t>bacteriano, está representado pelo gráfico de número:</a:t>
            </a:r>
            <a:endParaRPr lang="pt-BR" sz="2800" dirty="0" smtClean="0"/>
          </a:p>
          <a:p>
            <a:pPr algn="just"/>
            <a:r>
              <a:rPr lang="pt-BR" sz="2800" dirty="0" smtClean="0"/>
              <a:t>(A)  I		(B) II</a:t>
            </a:r>
            <a:endParaRPr lang="pt-BR" sz="2800" dirty="0" smtClean="0"/>
          </a:p>
          <a:p>
            <a:pPr algn="just"/>
            <a:r>
              <a:rPr lang="pt-BR" sz="2800" dirty="0" smtClean="0"/>
              <a:t>(C) III		(D) IV</a:t>
            </a:r>
            <a:endParaRPr lang="pt-BR" sz="2800" dirty="0" smtClean="0"/>
          </a:p>
          <a:p>
            <a:pPr algn="just"/>
            <a:endParaRPr lang="pt-BR" dirty="0"/>
          </a:p>
        </p:txBody>
      </p:sp>
      <p:sp>
        <p:nvSpPr>
          <p:cNvPr id="6" name="Elipse 5"/>
          <p:cNvSpPr/>
          <p:nvPr/>
        </p:nvSpPr>
        <p:spPr>
          <a:xfrm>
            <a:off x="6786578" y="4786322"/>
            <a:ext cx="357190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28596" y="214291"/>
            <a:ext cx="8229600" cy="214314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pt-BR" dirty="0" smtClean="0"/>
              <a:t>	</a:t>
            </a:r>
            <a:r>
              <a:rPr lang="pt-BR" dirty="0" smtClean="0"/>
              <a:t>17-</a:t>
            </a:r>
            <a:r>
              <a:rPr lang="pt-BR" dirty="0" smtClean="0"/>
              <a:t>(UERJ-11) Algumas células da pele de uma mesma rã foram retiradas em sua fase girino e, depois, em sua  fase adulta.</a:t>
            </a:r>
            <a:endParaRPr lang="pt-BR" dirty="0" smtClean="0"/>
          </a:p>
          <a:p>
            <a:pPr>
              <a:buNone/>
            </a:pPr>
            <a:r>
              <a:rPr lang="pt-BR" dirty="0" smtClean="0"/>
              <a:t>	Observe a tabela abaixo, na qual são mostradas as combinações possíveis das macromoléculas DNA e RNA mensageiro.</a:t>
            </a:r>
            <a:endParaRPr lang="pt-BR" dirty="0" smtClean="0"/>
          </a:p>
          <a:p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1714480" y="2143116"/>
          <a:ext cx="5572163" cy="178833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747779"/>
                <a:gridCol w="2824384"/>
              </a:tblGrid>
              <a:tr h="39291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dirty="0"/>
                        <a:t>Comparação entre as moléculas</a:t>
                      </a:r>
                      <a:endParaRPr lang="pt-BR" sz="20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 hMerge="1">
                  <a:tcPr/>
                </a:tc>
              </a:tr>
              <a:tr h="3929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/>
                        <a:t>DNA</a:t>
                      </a:r>
                      <a:endParaRPr lang="pt-BR" sz="20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/>
                        <a:t>RNAm</a:t>
                      </a:r>
                      <a:endParaRPr lang="pt-BR" sz="20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</a:tr>
              <a:tr h="3929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/>
                        <a:t>1) mesma molécula</a:t>
                      </a:r>
                      <a:endParaRPr lang="pt-BR" sz="20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dirty="0"/>
                        <a:t>3) mesmos tipos</a:t>
                      </a:r>
                      <a:endParaRPr lang="pt-BR" sz="20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</a:tr>
              <a:tr h="3929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dirty="0"/>
                        <a:t>2) moléculas diferentes</a:t>
                      </a:r>
                      <a:endParaRPr lang="pt-BR" sz="20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dirty="0"/>
                        <a:t>4) tipos diferentes</a:t>
                      </a:r>
                      <a:endParaRPr lang="pt-BR" sz="20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714348" y="3929066"/>
            <a:ext cx="764386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Os resultados referentes à comparação das macromoléculas das células da rã nas fases girino e adulta estão indicados pelos seguintes números:</a:t>
            </a:r>
            <a:endParaRPr lang="pt-BR" sz="2400" dirty="0" smtClean="0"/>
          </a:p>
          <a:p>
            <a:r>
              <a:rPr lang="pt-BR" sz="2400" dirty="0" smtClean="0"/>
              <a:t>(A) 1 e 3 		(B) 1 e 4</a:t>
            </a:r>
            <a:endParaRPr lang="pt-BR" sz="2400" dirty="0" smtClean="0"/>
          </a:p>
          <a:p>
            <a:r>
              <a:rPr lang="pt-BR" sz="2400" dirty="0" smtClean="0"/>
              <a:t>(C) 2 e 3		(D) 2 e 4</a:t>
            </a:r>
            <a:endParaRPr lang="pt-BR" sz="2400" dirty="0" smtClean="0"/>
          </a:p>
          <a:p>
            <a:endParaRPr lang="pt-BR" dirty="0"/>
          </a:p>
        </p:txBody>
      </p:sp>
      <p:sp>
        <p:nvSpPr>
          <p:cNvPr id="6" name="Elipse 5"/>
          <p:cNvSpPr/>
          <p:nvPr/>
        </p:nvSpPr>
        <p:spPr>
          <a:xfrm>
            <a:off x="3500430" y="5429264"/>
            <a:ext cx="357190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/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pt-BR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Chuva ácida</a:t>
            </a:r>
            <a:endParaRPr kumimoji="0" lang="pt-BR" sz="41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8" descr="acid-rain-1a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848100" y="0"/>
            <a:ext cx="52959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1304729"/>
          </a:xfrm>
        </p:spPr>
        <p:txBody>
          <a:bodyPr>
            <a:normAutofit/>
          </a:bodyPr>
          <a:lstStyle/>
          <a:p>
            <a:r>
              <a:rPr lang="pt-BR" dirty="0" smtClean="0"/>
              <a:t>Geotropismo negativo do caule e geotropismo positivo da raiz</a:t>
            </a:r>
            <a:endParaRPr lang="pt-BR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539552" y="2708920"/>
          <a:ext cx="7873683" cy="38576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PI3" r:id="rId1" imgW="2994660" imgH="1467485" progId="">
                  <p:embed/>
                </p:oleObj>
              </mc:Choice>
              <mc:Fallback>
                <p:oleObj name="PI3" r:id="rId1" imgW="2994660" imgH="1467485" progId="">
                  <p:embed/>
                  <p:pic>
                    <p:nvPicPr>
                      <p:cNvPr id="0" name="Imagem 1024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39552" y="2708920"/>
                        <a:ext cx="7873683" cy="385765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>EFEITO DO ÁCIDO INDOLACÉTICO (AIA) ou AUXINAS</a:t>
            </a:r>
            <a:br>
              <a:rPr lang="pt-BR" dirty="0" smtClean="0"/>
            </a:b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acid-rain-2a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042988" y="0"/>
            <a:ext cx="6804025" cy="680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28596" y="571480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pt-BR" dirty="0" smtClean="0"/>
              <a:t>	</a:t>
            </a:r>
            <a:r>
              <a:rPr lang="pt-BR" dirty="0" smtClean="0"/>
              <a:t>18-</a:t>
            </a:r>
            <a:r>
              <a:rPr lang="pt-BR" dirty="0" smtClean="0"/>
              <a:t>(UERJ-11) A chuva ácida é um tipo de poluição causada por contaminantes gerados em processos industriais que, na atmosfera, reagem com o vapor d’água.</a:t>
            </a:r>
            <a:endParaRPr lang="pt-BR" dirty="0" smtClean="0"/>
          </a:p>
          <a:p>
            <a:pPr>
              <a:buNone/>
            </a:pPr>
            <a:r>
              <a:rPr lang="pt-BR" dirty="0" smtClean="0"/>
              <a:t>	Dentre os contaminantes produzidos em uma região industrial, coletaram-se os óxidos SO</a:t>
            </a:r>
            <a:r>
              <a:rPr lang="pt-BR" baseline="-25000" dirty="0" smtClean="0"/>
              <a:t>3</a:t>
            </a:r>
            <a:r>
              <a:rPr lang="pt-BR" dirty="0" smtClean="0"/>
              <a:t>, CO, Na</a:t>
            </a:r>
            <a:r>
              <a:rPr lang="pt-BR" baseline="-25000" dirty="0" smtClean="0"/>
              <a:t>2</a:t>
            </a:r>
            <a:r>
              <a:rPr lang="pt-BR" dirty="0" smtClean="0"/>
              <a:t>O e </a:t>
            </a:r>
            <a:r>
              <a:rPr lang="pt-BR" dirty="0" err="1" smtClean="0"/>
              <a:t>MgO</a:t>
            </a:r>
            <a:r>
              <a:rPr lang="pt-BR" dirty="0" smtClean="0"/>
              <a:t>.</a:t>
            </a:r>
            <a:endParaRPr lang="pt-BR" dirty="0" smtClean="0"/>
          </a:p>
          <a:p>
            <a:pPr>
              <a:buNone/>
            </a:pPr>
            <a:r>
              <a:rPr lang="pt-BR" dirty="0" smtClean="0"/>
              <a:t>	Nessa região, a chuva ácida pode ser acarretada pelo seguinte óxido:</a:t>
            </a:r>
            <a:endParaRPr lang="pt-BR" dirty="0" smtClean="0"/>
          </a:p>
          <a:p>
            <a:pPr>
              <a:buNone/>
            </a:pPr>
            <a:r>
              <a:rPr lang="pt-BR" dirty="0" smtClean="0"/>
              <a:t>	(A) SO</a:t>
            </a:r>
            <a:r>
              <a:rPr lang="pt-BR" baseline="-25000" dirty="0" smtClean="0"/>
              <a:t>3 </a:t>
            </a:r>
            <a:r>
              <a:rPr lang="pt-BR" dirty="0" smtClean="0"/>
              <a:t>			(B) CO</a:t>
            </a:r>
            <a:endParaRPr lang="pt-BR" dirty="0" smtClean="0"/>
          </a:p>
          <a:p>
            <a:pPr>
              <a:buNone/>
            </a:pPr>
            <a:r>
              <a:rPr lang="pt-BR" dirty="0" smtClean="0"/>
              <a:t>	(C) Na</a:t>
            </a:r>
            <a:r>
              <a:rPr lang="pt-BR" baseline="-25000" dirty="0" smtClean="0"/>
              <a:t>2</a:t>
            </a:r>
            <a:r>
              <a:rPr lang="pt-BR" dirty="0" smtClean="0"/>
              <a:t>O		</a:t>
            </a:r>
            <a:r>
              <a:rPr lang="pt-BR" dirty="0" smtClean="0"/>
              <a:t>	(</a:t>
            </a:r>
            <a:r>
              <a:rPr lang="pt-BR" dirty="0" smtClean="0"/>
              <a:t>D) </a:t>
            </a:r>
            <a:r>
              <a:rPr lang="pt-BR" dirty="0" err="1" smtClean="0"/>
              <a:t>MgO</a:t>
            </a:r>
            <a:endParaRPr lang="pt-BR" dirty="0" smtClean="0"/>
          </a:p>
          <a:p>
            <a:endParaRPr lang="pt-BR" dirty="0"/>
          </a:p>
        </p:txBody>
      </p:sp>
      <p:sp>
        <p:nvSpPr>
          <p:cNvPr id="4" name="Elipse 3"/>
          <p:cNvSpPr/>
          <p:nvPr/>
        </p:nvSpPr>
        <p:spPr>
          <a:xfrm>
            <a:off x="928662" y="4071942"/>
            <a:ext cx="357190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guape_miudo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</p:spPr>
      </p:pic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685800" y="1768475"/>
            <a:ext cx="7772400" cy="72442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pt-BR" sz="43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99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Eutrofização</a:t>
            </a:r>
            <a:r>
              <a:rPr kumimoji="0" lang="pt-BR" sz="4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ou </a:t>
            </a:r>
            <a:r>
              <a:rPr kumimoji="0" lang="pt-BR" sz="43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99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Eutroficação</a:t>
            </a:r>
            <a:endParaRPr kumimoji="0" lang="pt-BR" sz="4300" b="1" i="0" u="none" strike="noStrike" kern="1200" cap="none" spc="0" normalizeH="0" baseline="0" noProof="0" dirty="0">
              <a:ln>
                <a:noFill/>
              </a:ln>
              <a:solidFill>
                <a:srgbClr val="FF99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2771775" y="260350"/>
            <a:ext cx="3888457" cy="3968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000" dirty="0"/>
              <a:t>Excesso de dejetos orgânicos</a:t>
            </a:r>
            <a:endParaRPr lang="pt-BR" sz="2000" dirty="0"/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1043608" y="404664"/>
            <a:ext cx="1728540" cy="7143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pt-BR"/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6659563" y="404813"/>
            <a:ext cx="1584845" cy="7185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pt-BR"/>
          </a:p>
        </p:txBody>
      </p:sp>
      <p:sp>
        <p:nvSpPr>
          <p:cNvPr id="5" name="AutoShape 8"/>
          <p:cNvSpPr>
            <a:spLocks noChangeArrowheads="1"/>
          </p:cNvSpPr>
          <p:nvPr/>
        </p:nvSpPr>
        <p:spPr bwMode="auto">
          <a:xfrm>
            <a:off x="1043608" y="404664"/>
            <a:ext cx="71437" cy="503237"/>
          </a:xfrm>
          <a:prstGeom prst="downArrow">
            <a:avLst>
              <a:gd name="adj1" fmla="val 50000"/>
              <a:gd name="adj2" fmla="val 17611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6" name="AutoShape 9"/>
          <p:cNvSpPr>
            <a:spLocks noChangeArrowheads="1"/>
          </p:cNvSpPr>
          <p:nvPr/>
        </p:nvSpPr>
        <p:spPr bwMode="auto">
          <a:xfrm>
            <a:off x="8244408" y="404664"/>
            <a:ext cx="71437" cy="431800"/>
          </a:xfrm>
          <a:prstGeom prst="downArrow">
            <a:avLst>
              <a:gd name="adj1" fmla="val 50000"/>
              <a:gd name="adj2" fmla="val 15111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0" y="908721"/>
            <a:ext cx="2376488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dirty="0"/>
              <a:t>Proliferação de algas e </a:t>
            </a:r>
            <a:r>
              <a:rPr lang="pt-BR" dirty="0" err="1"/>
              <a:t>cianobactérias</a:t>
            </a:r>
            <a:endParaRPr lang="pt-BR" dirty="0"/>
          </a:p>
        </p:txBody>
      </p:sp>
      <p:sp>
        <p:nvSpPr>
          <p:cNvPr id="8" name="AutoShape 12"/>
          <p:cNvSpPr>
            <a:spLocks noChangeArrowheads="1"/>
          </p:cNvSpPr>
          <p:nvPr/>
        </p:nvSpPr>
        <p:spPr bwMode="auto">
          <a:xfrm>
            <a:off x="1043608" y="1844824"/>
            <a:ext cx="72008" cy="504056"/>
          </a:xfrm>
          <a:prstGeom prst="downArrow">
            <a:avLst>
              <a:gd name="adj1" fmla="val 50000"/>
              <a:gd name="adj2" fmla="val 15111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algn="ctr"/>
            <a:endParaRPr lang="pt-BR" b="0"/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6696075" y="836712"/>
            <a:ext cx="2447925" cy="7016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000" dirty="0"/>
              <a:t>Proliferação de consumidores</a:t>
            </a:r>
            <a:endParaRPr lang="pt-BR" sz="2000" dirty="0"/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323528" y="2348880"/>
            <a:ext cx="2305050" cy="3968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000" dirty="0"/>
              <a:t>Águas turvas</a:t>
            </a:r>
            <a:endParaRPr lang="pt-BR" sz="2000" dirty="0"/>
          </a:p>
        </p:txBody>
      </p:sp>
      <p:sp>
        <p:nvSpPr>
          <p:cNvPr id="11" name="AutoShape 17"/>
          <p:cNvSpPr>
            <a:spLocks noChangeArrowheads="1"/>
          </p:cNvSpPr>
          <p:nvPr/>
        </p:nvSpPr>
        <p:spPr bwMode="auto">
          <a:xfrm>
            <a:off x="1043608" y="2780928"/>
            <a:ext cx="71438" cy="360363"/>
          </a:xfrm>
          <a:prstGeom prst="downArrow">
            <a:avLst>
              <a:gd name="adj1" fmla="val 50000"/>
              <a:gd name="adj2" fmla="val 12611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algn="ctr"/>
            <a:endParaRPr lang="pt-BR" b="0"/>
          </a:p>
        </p:txBody>
      </p:sp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6119813" y="1988840"/>
            <a:ext cx="3024187" cy="3968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000" dirty="0"/>
              <a:t>Maior consumo de O</a:t>
            </a:r>
            <a:r>
              <a:rPr lang="pt-BR" sz="2000" baseline="-25000" dirty="0"/>
              <a:t>2</a:t>
            </a:r>
            <a:endParaRPr lang="pt-BR" sz="2000" baseline="-25000" dirty="0"/>
          </a:p>
        </p:txBody>
      </p:sp>
      <p:sp>
        <p:nvSpPr>
          <p:cNvPr id="13" name="AutoShape 19"/>
          <p:cNvSpPr>
            <a:spLocks noChangeArrowheads="1"/>
          </p:cNvSpPr>
          <p:nvPr/>
        </p:nvSpPr>
        <p:spPr bwMode="auto">
          <a:xfrm>
            <a:off x="8244408" y="1556792"/>
            <a:ext cx="71437" cy="431800"/>
          </a:xfrm>
          <a:prstGeom prst="downArrow">
            <a:avLst>
              <a:gd name="adj1" fmla="val 50000"/>
              <a:gd name="adj2" fmla="val 15111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algn="ctr"/>
            <a:endParaRPr lang="pt-BR" b="0"/>
          </a:p>
        </p:txBody>
      </p:sp>
      <p:sp>
        <p:nvSpPr>
          <p:cNvPr id="14" name="AutoShape 21"/>
          <p:cNvSpPr>
            <a:spLocks noChangeArrowheads="1"/>
          </p:cNvSpPr>
          <p:nvPr/>
        </p:nvSpPr>
        <p:spPr bwMode="auto">
          <a:xfrm>
            <a:off x="4284663" y="2852738"/>
            <a:ext cx="71313" cy="288230"/>
          </a:xfrm>
          <a:prstGeom prst="downArrow">
            <a:avLst>
              <a:gd name="adj1" fmla="val 50000"/>
              <a:gd name="adj2" fmla="val 12611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algn="ctr"/>
            <a:endParaRPr lang="pt-BR" b="0"/>
          </a:p>
        </p:txBody>
      </p:sp>
      <p:sp>
        <p:nvSpPr>
          <p:cNvPr id="15" name="Text Box 22"/>
          <p:cNvSpPr txBox="1">
            <a:spLocks noChangeArrowheads="1"/>
          </p:cNvSpPr>
          <p:nvPr/>
        </p:nvSpPr>
        <p:spPr bwMode="auto">
          <a:xfrm>
            <a:off x="0" y="3140968"/>
            <a:ext cx="2627313" cy="6413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dirty="0"/>
              <a:t>Diminuição da taxa de fotossíntese</a:t>
            </a:r>
            <a:endParaRPr lang="pt-BR" dirty="0"/>
          </a:p>
        </p:txBody>
      </p:sp>
      <p:sp>
        <p:nvSpPr>
          <p:cNvPr id="16" name="Line 30"/>
          <p:cNvSpPr>
            <a:spLocks noChangeShapeType="1"/>
          </p:cNvSpPr>
          <p:nvPr/>
        </p:nvSpPr>
        <p:spPr bwMode="auto">
          <a:xfrm flipV="1">
            <a:off x="2339975" y="2492375"/>
            <a:ext cx="1223963" cy="649288"/>
          </a:xfrm>
          <a:prstGeom prst="line">
            <a:avLst/>
          </a:prstGeom>
          <a:ln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/>
          <a:p>
            <a:endParaRPr lang="pt-BR"/>
          </a:p>
        </p:txBody>
      </p:sp>
      <p:sp>
        <p:nvSpPr>
          <p:cNvPr id="17" name="Text Box 31"/>
          <p:cNvSpPr txBox="1">
            <a:spLocks noChangeArrowheads="1"/>
          </p:cNvSpPr>
          <p:nvPr/>
        </p:nvSpPr>
        <p:spPr bwMode="auto">
          <a:xfrm>
            <a:off x="3563888" y="2132856"/>
            <a:ext cx="1582737" cy="7016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000" dirty="0"/>
              <a:t>Redução da aeração</a:t>
            </a:r>
            <a:endParaRPr lang="pt-BR" sz="2000" dirty="0"/>
          </a:p>
        </p:txBody>
      </p:sp>
      <p:sp>
        <p:nvSpPr>
          <p:cNvPr id="18" name="Text Box 34"/>
          <p:cNvSpPr txBox="1">
            <a:spLocks noChangeArrowheads="1"/>
          </p:cNvSpPr>
          <p:nvPr/>
        </p:nvSpPr>
        <p:spPr bwMode="auto">
          <a:xfrm>
            <a:off x="3276600" y="3141663"/>
            <a:ext cx="2232025" cy="7016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000" dirty="0"/>
              <a:t>Morte dos seres sensíveis</a:t>
            </a:r>
            <a:endParaRPr lang="pt-BR" sz="2000" dirty="0"/>
          </a:p>
        </p:txBody>
      </p:sp>
      <p:sp>
        <p:nvSpPr>
          <p:cNvPr id="19" name="Line 36"/>
          <p:cNvSpPr>
            <a:spLocks noChangeShapeType="1"/>
          </p:cNvSpPr>
          <p:nvPr/>
        </p:nvSpPr>
        <p:spPr bwMode="auto">
          <a:xfrm flipH="1">
            <a:off x="5148064" y="2204864"/>
            <a:ext cx="1008062" cy="0"/>
          </a:xfrm>
          <a:prstGeom prst="line">
            <a:avLst/>
          </a:prstGeom>
          <a:ln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/>
          <a:p>
            <a:endParaRPr lang="pt-BR"/>
          </a:p>
        </p:txBody>
      </p:sp>
      <p:sp>
        <p:nvSpPr>
          <p:cNvPr id="20" name="Line 37"/>
          <p:cNvSpPr>
            <a:spLocks noChangeShapeType="1"/>
          </p:cNvSpPr>
          <p:nvPr/>
        </p:nvSpPr>
        <p:spPr bwMode="auto">
          <a:xfrm>
            <a:off x="5508625" y="3429000"/>
            <a:ext cx="575543" cy="0"/>
          </a:xfrm>
          <a:prstGeom prst="line">
            <a:avLst/>
          </a:prstGeom>
          <a:ln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/>
          <a:p>
            <a:endParaRPr lang="pt-BR"/>
          </a:p>
        </p:txBody>
      </p:sp>
      <p:sp>
        <p:nvSpPr>
          <p:cNvPr id="21" name="Text Box 38"/>
          <p:cNvSpPr txBox="1">
            <a:spLocks noChangeArrowheads="1"/>
          </p:cNvSpPr>
          <p:nvPr/>
        </p:nvSpPr>
        <p:spPr bwMode="auto">
          <a:xfrm>
            <a:off x="6156176" y="3068639"/>
            <a:ext cx="2987825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dirty="0"/>
              <a:t>Aumento de decompositores aeróbios</a:t>
            </a:r>
            <a:endParaRPr lang="pt-BR" dirty="0"/>
          </a:p>
        </p:txBody>
      </p:sp>
      <p:sp>
        <p:nvSpPr>
          <p:cNvPr id="22" name="AutoShape 40"/>
          <p:cNvSpPr>
            <a:spLocks noChangeArrowheads="1"/>
          </p:cNvSpPr>
          <p:nvPr/>
        </p:nvSpPr>
        <p:spPr bwMode="auto">
          <a:xfrm>
            <a:off x="8172400" y="2420888"/>
            <a:ext cx="72008" cy="648072"/>
          </a:xfrm>
          <a:prstGeom prst="downArrow">
            <a:avLst>
              <a:gd name="adj1" fmla="val 50000"/>
              <a:gd name="adj2" fmla="val 12611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algn="ctr"/>
            <a:endParaRPr lang="pt-BR" b="0"/>
          </a:p>
        </p:txBody>
      </p:sp>
      <p:sp>
        <p:nvSpPr>
          <p:cNvPr id="23" name="AutoShape 41"/>
          <p:cNvSpPr/>
          <p:nvPr/>
        </p:nvSpPr>
        <p:spPr bwMode="auto">
          <a:xfrm rot="5400000">
            <a:off x="4356894" y="188119"/>
            <a:ext cx="503238" cy="7848600"/>
          </a:xfrm>
          <a:prstGeom prst="rightBrace">
            <a:avLst>
              <a:gd name="adj1" fmla="val 129968"/>
              <a:gd name="adj2" fmla="val 50000"/>
            </a:avLst>
          </a:prstGeom>
          <a:noFill/>
          <a:ln w="38100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4" name="Text Box 42"/>
          <p:cNvSpPr txBox="1">
            <a:spLocks noChangeArrowheads="1"/>
          </p:cNvSpPr>
          <p:nvPr/>
        </p:nvSpPr>
        <p:spPr bwMode="auto">
          <a:xfrm>
            <a:off x="3419475" y="4437063"/>
            <a:ext cx="2376488" cy="3968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000" dirty="0"/>
              <a:t>Aumento da DBO</a:t>
            </a:r>
            <a:endParaRPr lang="pt-BR" sz="2000" dirty="0"/>
          </a:p>
        </p:txBody>
      </p:sp>
      <p:sp>
        <p:nvSpPr>
          <p:cNvPr id="25" name="AutoShape 47"/>
          <p:cNvSpPr>
            <a:spLocks noChangeArrowheads="1"/>
          </p:cNvSpPr>
          <p:nvPr/>
        </p:nvSpPr>
        <p:spPr bwMode="auto">
          <a:xfrm>
            <a:off x="4356100" y="4868862"/>
            <a:ext cx="503238" cy="360337"/>
          </a:xfrm>
          <a:prstGeom prst="downArrow">
            <a:avLst>
              <a:gd name="adj1" fmla="val 50000"/>
              <a:gd name="adj2" fmla="val 25000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pt-BR"/>
          </a:p>
        </p:txBody>
      </p:sp>
      <p:sp>
        <p:nvSpPr>
          <p:cNvPr id="26" name="Text Box 49"/>
          <p:cNvSpPr txBox="1">
            <a:spLocks noChangeArrowheads="1"/>
          </p:cNvSpPr>
          <p:nvPr/>
        </p:nvSpPr>
        <p:spPr bwMode="auto">
          <a:xfrm>
            <a:off x="539552" y="4797425"/>
            <a:ext cx="2665611" cy="64779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dirty="0"/>
              <a:t>Desaparecimento ou redução de aeróbios</a:t>
            </a:r>
            <a:endParaRPr lang="pt-BR" dirty="0"/>
          </a:p>
        </p:txBody>
      </p:sp>
      <p:sp>
        <p:nvSpPr>
          <p:cNvPr id="27" name="Text Box 51"/>
          <p:cNvSpPr txBox="1">
            <a:spLocks noChangeArrowheads="1"/>
          </p:cNvSpPr>
          <p:nvPr/>
        </p:nvSpPr>
        <p:spPr bwMode="auto">
          <a:xfrm>
            <a:off x="6084168" y="4797152"/>
            <a:ext cx="1944687" cy="915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b="0" dirty="0"/>
              <a:t>Aumento de decompositores anaeróbios</a:t>
            </a:r>
            <a:endParaRPr lang="pt-BR" b="0" dirty="0"/>
          </a:p>
        </p:txBody>
      </p:sp>
      <p:sp>
        <p:nvSpPr>
          <p:cNvPr id="28" name="AutoShape 53"/>
          <p:cNvSpPr>
            <a:spLocks noChangeArrowheads="1"/>
          </p:cNvSpPr>
          <p:nvPr/>
        </p:nvSpPr>
        <p:spPr bwMode="auto">
          <a:xfrm>
            <a:off x="7092950" y="5734050"/>
            <a:ext cx="71438" cy="360363"/>
          </a:xfrm>
          <a:prstGeom prst="downArrow">
            <a:avLst>
              <a:gd name="adj1" fmla="val 50000"/>
              <a:gd name="adj2" fmla="val 126110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endParaRPr lang="pt-BR" b="0"/>
          </a:p>
        </p:txBody>
      </p:sp>
      <p:sp>
        <p:nvSpPr>
          <p:cNvPr id="29" name="Text Box 54"/>
          <p:cNvSpPr txBox="1">
            <a:spLocks noChangeArrowheads="1"/>
          </p:cNvSpPr>
          <p:nvPr/>
        </p:nvSpPr>
        <p:spPr bwMode="auto">
          <a:xfrm>
            <a:off x="5940152" y="6093296"/>
            <a:ext cx="2304256" cy="36671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dirty="0"/>
              <a:t>Liberação de H</a:t>
            </a:r>
            <a:r>
              <a:rPr lang="pt-BR" baseline="-25000" dirty="0"/>
              <a:t>2</a:t>
            </a:r>
            <a:r>
              <a:rPr lang="pt-BR" dirty="0"/>
              <a:t>S</a:t>
            </a:r>
            <a:endParaRPr lang="pt-BR" dirty="0"/>
          </a:p>
        </p:txBody>
      </p:sp>
      <p:sp>
        <p:nvSpPr>
          <p:cNvPr id="30" name="Seta para a esquerda e para a direita 29"/>
          <p:cNvSpPr/>
          <p:nvPr/>
        </p:nvSpPr>
        <p:spPr>
          <a:xfrm>
            <a:off x="3203848" y="5229200"/>
            <a:ext cx="2880320" cy="216024"/>
          </a:xfrm>
          <a:prstGeom prst="left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7"/>
          <p:cNvSpPr txBox="1">
            <a:spLocks noChangeArrowheads="1"/>
          </p:cNvSpPr>
          <p:nvPr/>
        </p:nvSpPr>
        <p:spPr bwMode="auto">
          <a:xfrm>
            <a:off x="2987824" y="260648"/>
            <a:ext cx="3384377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000" dirty="0" err="1" smtClean="0"/>
              <a:t>Hiper-excesso</a:t>
            </a:r>
            <a:r>
              <a:rPr lang="pt-BR" sz="2000" dirty="0" smtClean="0"/>
              <a:t> </a:t>
            </a:r>
            <a:r>
              <a:rPr lang="pt-BR" sz="2000" dirty="0"/>
              <a:t>de dejetos orgânicos</a:t>
            </a:r>
            <a:endParaRPr lang="pt-BR" sz="2000" dirty="0"/>
          </a:p>
        </p:txBody>
      </p:sp>
      <p:sp>
        <p:nvSpPr>
          <p:cNvPr id="3" name="Rectangle 18"/>
          <p:cNvSpPr>
            <a:spLocks noChangeArrowheads="1"/>
          </p:cNvSpPr>
          <p:nvPr/>
        </p:nvSpPr>
        <p:spPr bwMode="auto">
          <a:xfrm flipV="1">
            <a:off x="1331640" y="476672"/>
            <a:ext cx="1656532" cy="4571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pt-BR"/>
          </a:p>
        </p:txBody>
      </p:sp>
      <p:sp>
        <p:nvSpPr>
          <p:cNvPr id="4" name="Rectangle 19"/>
          <p:cNvSpPr>
            <a:spLocks noChangeArrowheads="1"/>
          </p:cNvSpPr>
          <p:nvPr/>
        </p:nvSpPr>
        <p:spPr bwMode="auto">
          <a:xfrm>
            <a:off x="6372200" y="404664"/>
            <a:ext cx="1873250" cy="7143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pt-BR"/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1331640" y="476672"/>
            <a:ext cx="71437" cy="503237"/>
          </a:xfrm>
          <a:prstGeom prst="downArrow">
            <a:avLst>
              <a:gd name="adj1" fmla="val 50000"/>
              <a:gd name="adj2" fmla="val 17611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6" name="AutoShape 21"/>
          <p:cNvSpPr>
            <a:spLocks noChangeArrowheads="1"/>
          </p:cNvSpPr>
          <p:nvPr/>
        </p:nvSpPr>
        <p:spPr bwMode="auto">
          <a:xfrm>
            <a:off x="8172400" y="404664"/>
            <a:ext cx="71437" cy="431800"/>
          </a:xfrm>
          <a:prstGeom prst="downArrow">
            <a:avLst>
              <a:gd name="adj1" fmla="val 50000"/>
              <a:gd name="adj2" fmla="val 15111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7" name="Text Box 25"/>
          <p:cNvSpPr txBox="1">
            <a:spLocks noChangeArrowheads="1"/>
          </p:cNvSpPr>
          <p:nvPr/>
        </p:nvSpPr>
        <p:spPr bwMode="auto">
          <a:xfrm>
            <a:off x="539552" y="981075"/>
            <a:ext cx="1944216" cy="3968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000" dirty="0"/>
              <a:t>Águas turvas</a:t>
            </a:r>
            <a:endParaRPr lang="pt-BR" sz="2000" dirty="0"/>
          </a:p>
        </p:txBody>
      </p:sp>
      <p:sp>
        <p:nvSpPr>
          <p:cNvPr id="8" name="AutoShape 26"/>
          <p:cNvSpPr>
            <a:spLocks noChangeArrowheads="1"/>
          </p:cNvSpPr>
          <p:nvPr/>
        </p:nvSpPr>
        <p:spPr bwMode="auto">
          <a:xfrm>
            <a:off x="1331640" y="1412776"/>
            <a:ext cx="71437" cy="360362"/>
          </a:xfrm>
          <a:prstGeom prst="downArrow">
            <a:avLst>
              <a:gd name="adj1" fmla="val 50000"/>
              <a:gd name="adj2" fmla="val 12611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algn="ctr"/>
            <a:endParaRPr lang="pt-BR" b="0"/>
          </a:p>
        </p:txBody>
      </p:sp>
      <p:sp>
        <p:nvSpPr>
          <p:cNvPr id="9" name="Text Box 27"/>
          <p:cNvSpPr txBox="1">
            <a:spLocks noChangeArrowheads="1"/>
          </p:cNvSpPr>
          <p:nvPr/>
        </p:nvSpPr>
        <p:spPr bwMode="auto">
          <a:xfrm>
            <a:off x="6515349" y="2276872"/>
            <a:ext cx="2628651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000" dirty="0"/>
              <a:t>Maior consumo de O</a:t>
            </a:r>
            <a:r>
              <a:rPr lang="pt-BR" sz="2000" baseline="-25000" dirty="0"/>
              <a:t>2</a:t>
            </a:r>
            <a:endParaRPr lang="pt-BR" sz="2000" baseline="-25000" dirty="0"/>
          </a:p>
        </p:txBody>
      </p:sp>
      <p:sp>
        <p:nvSpPr>
          <p:cNvPr id="10" name="AutoShape 28"/>
          <p:cNvSpPr>
            <a:spLocks noChangeArrowheads="1"/>
          </p:cNvSpPr>
          <p:nvPr/>
        </p:nvSpPr>
        <p:spPr bwMode="auto">
          <a:xfrm>
            <a:off x="8244408" y="1772816"/>
            <a:ext cx="71437" cy="431800"/>
          </a:xfrm>
          <a:prstGeom prst="downArrow">
            <a:avLst>
              <a:gd name="adj1" fmla="val 50000"/>
              <a:gd name="adj2" fmla="val 15111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algn="ctr"/>
            <a:endParaRPr lang="pt-BR" b="0"/>
          </a:p>
        </p:txBody>
      </p:sp>
      <p:sp>
        <p:nvSpPr>
          <p:cNvPr id="11" name="AutoShape 29"/>
          <p:cNvSpPr>
            <a:spLocks noChangeArrowheads="1"/>
          </p:cNvSpPr>
          <p:nvPr/>
        </p:nvSpPr>
        <p:spPr bwMode="auto">
          <a:xfrm>
            <a:off x="4284663" y="2492896"/>
            <a:ext cx="143321" cy="504304"/>
          </a:xfrm>
          <a:prstGeom prst="downArrow">
            <a:avLst>
              <a:gd name="adj1" fmla="val 50000"/>
              <a:gd name="adj2" fmla="val 12611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algn="ctr"/>
            <a:endParaRPr lang="pt-BR" b="0"/>
          </a:p>
        </p:txBody>
      </p:sp>
      <p:sp>
        <p:nvSpPr>
          <p:cNvPr id="12" name="Text Box 30"/>
          <p:cNvSpPr txBox="1">
            <a:spLocks noChangeArrowheads="1"/>
          </p:cNvSpPr>
          <p:nvPr/>
        </p:nvSpPr>
        <p:spPr bwMode="auto">
          <a:xfrm>
            <a:off x="0" y="1772816"/>
            <a:ext cx="2627313" cy="6413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dirty="0"/>
              <a:t>Diminuição da taxa de fotossíntese</a:t>
            </a:r>
            <a:endParaRPr lang="pt-BR" dirty="0"/>
          </a:p>
        </p:txBody>
      </p:sp>
      <p:sp>
        <p:nvSpPr>
          <p:cNvPr id="13" name="Text Box 32"/>
          <p:cNvSpPr txBox="1">
            <a:spLocks noChangeArrowheads="1"/>
          </p:cNvSpPr>
          <p:nvPr/>
        </p:nvSpPr>
        <p:spPr bwMode="auto">
          <a:xfrm>
            <a:off x="3563938" y="1773238"/>
            <a:ext cx="1582737" cy="7016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000" dirty="0"/>
              <a:t>Redução da aeração</a:t>
            </a:r>
            <a:endParaRPr lang="pt-BR" sz="2000" dirty="0"/>
          </a:p>
        </p:txBody>
      </p:sp>
      <p:sp>
        <p:nvSpPr>
          <p:cNvPr id="14" name="Text Box 33"/>
          <p:cNvSpPr txBox="1">
            <a:spLocks noChangeArrowheads="1"/>
          </p:cNvSpPr>
          <p:nvPr/>
        </p:nvSpPr>
        <p:spPr bwMode="auto">
          <a:xfrm>
            <a:off x="3276600" y="3860800"/>
            <a:ext cx="2232025" cy="70167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000" dirty="0"/>
              <a:t>Mortalidade de peixes</a:t>
            </a:r>
            <a:endParaRPr lang="pt-BR" sz="2000" dirty="0"/>
          </a:p>
        </p:txBody>
      </p:sp>
      <p:sp>
        <p:nvSpPr>
          <p:cNvPr id="15" name="Text Box 36"/>
          <p:cNvSpPr txBox="1">
            <a:spLocks noChangeArrowheads="1"/>
          </p:cNvSpPr>
          <p:nvPr/>
        </p:nvSpPr>
        <p:spPr bwMode="auto">
          <a:xfrm>
            <a:off x="7092280" y="908720"/>
            <a:ext cx="1835696" cy="9159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dirty="0"/>
              <a:t>Aumento de decompositores aeróbios</a:t>
            </a:r>
            <a:endParaRPr lang="pt-BR" dirty="0"/>
          </a:p>
        </p:txBody>
      </p:sp>
      <p:sp>
        <p:nvSpPr>
          <p:cNvPr id="16" name="Text Box 39"/>
          <p:cNvSpPr txBox="1">
            <a:spLocks noChangeArrowheads="1"/>
          </p:cNvSpPr>
          <p:nvPr/>
        </p:nvSpPr>
        <p:spPr bwMode="auto">
          <a:xfrm>
            <a:off x="3132138" y="3068638"/>
            <a:ext cx="2376487" cy="3968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000" dirty="0"/>
              <a:t>Aumento da DBO</a:t>
            </a:r>
            <a:endParaRPr lang="pt-BR" sz="2000" dirty="0"/>
          </a:p>
        </p:txBody>
      </p:sp>
      <p:sp>
        <p:nvSpPr>
          <p:cNvPr id="17" name="AutoShape 41"/>
          <p:cNvSpPr>
            <a:spLocks noChangeArrowheads="1"/>
          </p:cNvSpPr>
          <p:nvPr/>
        </p:nvSpPr>
        <p:spPr bwMode="auto">
          <a:xfrm>
            <a:off x="4211960" y="4581128"/>
            <a:ext cx="503237" cy="575667"/>
          </a:xfrm>
          <a:prstGeom prst="downArrow">
            <a:avLst>
              <a:gd name="adj1" fmla="val 50000"/>
              <a:gd name="adj2" fmla="val 25000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pt-BR"/>
          </a:p>
        </p:txBody>
      </p:sp>
      <p:sp>
        <p:nvSpPr>
          <p:cNvPr id="18" name="Text Box 43"/>
          <p:cNvSpPr txBox="1">
            <a:spLocks noChangeArrowheads="1"/>
          </p:cNvSpPr>
          <p:nvPr/>
        </p:nvSpPr>
        <p:spPr bwMode="auto">
          <a:xfrm>
            <a:off x="467544" y="4797152"/>
            <a:ext cx="2521645" cy="64633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dirty="0"/>
              <a:t>Desaparecimento ou redução de aeróbios</a:t>
            </a:r>
            <a:endParaRPr lang="pt-BR" dirty="0"/>
          </a:p>
        </p:txBody>
      </p:sp>
      <p:sp>
        <p:nvSpPr>
          <p:cNvPr id="19" name="Text Box 44"/>
          <p:cNvSpPr txBox="1">
            <a:spLocks noChangeArrowheads="1"/>
          </p:cNvSpPr>
          <p:nvPr/>
        </p:nvSpPr>
        <p:spPr bwMode="auto">
          <a:xfrm>
            <a:off x="6228184" y="4653136"/>
            <a:ext cx="1944687" cy="915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b="0" dirty="0"/>
              <a:t>Aumento de decompositores anaeróbios</a:t>
            </a:r>
            <a:endParaRPr lang="pt-BR" b="0" dirty="0"/>
          </a:p>
        </p:txBody>
      </p:sp>
      <p:sp>
        <p:nvSpPr>
          <p:cNvPr id="20" name="AutoShape 45"/>
          <p:cNvSpPr>
            <a:spLocks noChangeArrowheads="1"/>
          </p:cNvSpPr>
          <p:nvPr/>
        </p:nvSpPr>
        <p:spPr bwMode="auto">
          <a:xfrm>
            <a:off x="7092280" y="5589240"/>
            <a:ext cx="71438" cy="360363"/>
          </a:xfrm>
          <a:prstGeom prst="downArrow">
            <a:avLst>
              <a:gd name="adj1" fmla="val 50000"/>
              <a:gd name="adj2" fmla="val 126110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endParaRPr lang="pt-BR" b="0"/>
          </a:p>
        </p:txBody>
      </p:sp>
      <p:sp>
        <p:nvSpPr>
          <p:cNvPr id="21" name="Text Box 46"/>
          <p:cNvSpPr txBox="1">
            <a:spLocks noChangeArrowheads="1"/>
          </p:cNvSpPr>
          <p:nvPr/>
        </p:nvSpPr>
        <p:spPr bwMode="auto">
          <a:xfrm>
            <a:off x="6012160" y="5949280"/>
            <a:ext cx="216024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dirty="0"/>
              <a:t>Liberação de H</a:t>
            </a:r>
            <a:r>
              <a:rPr lang="pt-BR" baseline="-25000" dirty="0"/>
              <a:t>2</a:t>
            </a:r>
            <a:r>
              <a:rPr lang="pt-BR" dirty="0"/>
              <a:t>S</a:t>
            </a:r>
            <a:endParaRPr lang="pt-BR" dirty="0"/>
          </a:p>
        </p:txBody>
      </p:sp>
      <p:sp>
        <p:nvSpPr>
          <p:cNvPr id="22" name="Line 48"/>
          <p:cNvSpPr>
            <a:spLocks noChangeShapeType="1"/>
          </p:cNvSpPr>
          <p:nvPr/>
        </p:nvSpPr>
        <p:spPr bwMode="auto">
          <a:xfrm flipH="1" flipV="1">
            <a:off x="5148064" y="2060848"/>
            <a:ext cx="1368151" cy="432048"/>
          </a:xfrm>
          <a:prstGeom prst="line">
            <a:avLst/>
          </a:prstGeom>
          <a:ln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/>
          <a:p>
            <a:endParaRPr lang="pt-BR"/>
          </a:p>
        </p:txBody>
      </p:sp>
      <p:sp>
        <p:nvSpPr>
          <p:cNvPr id="23" name="Line 49"/>
          <p:cNvSpPr>
            <a:spLocks noChangeShapeType="1"/>
          </p:cNvSpPr>
          <p:nvPr/>
        </p:nvSpPr>
        <p:spPr bwMode="auto">
          <a:xfrm>
            <a:off x="2627784" y="2204864"/>
            <a:ext cx="1008063" cy="0"/>
          </a:xfrm>
          <a:prstGeom prst="line">
            <a:avLst/>
          </a:prstGeom>
          <a:ln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/>
          <a:p>
            <a:endParaRPr lang="pt-BR"/>
          </a:p>
        </p:txBody>
      </p:sp>
      <p:sp>
        <p:nvSpPr>
          <p:cNvPr id="24" name="AutoShape 50"/>
          <p:cNvSpPr>
            <a:spLocks noChangeArrowheads="1"/>
          </p:cNvSpPr>
          <p:nvPr/>
        </p:nvSpPr>
        <p:spPr bwMode="auto">
          <a:xfrm>
            <a:off x="4284663" y="3500438"/>
            <a:ext cx="71437" cy="360362"/>
          </a:xfrm>
          <a:prstGeom prst="downArrow">
            <a:avLst>
              <a:gd name="adj1" fmla="val 50000"/>
              <a:gd name="adj2" fmla="val 126112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endParaRPr lang="pt-BR" b="0"/>
          </a:p>
        </p:txBody>
      </p:sp>
      <p:sp>
        <p:nvSpPr>
          <p:cNvPr id="25" name="Seta para a esquerda e para a direita 24"/>
          <p:cNvSpPr/>
          <p:nvPr/>
        </p:nvSpPr>
        <p:spPr>
          <a:xfrm>
            <a:off x="2987824" y="5157192"/>
            <a:ext cx="3240360" cy="144016"/>
          </a:xfrm>
          <a:prstGeom prst="left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4643438" cy="437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2533650"/>
            <a:ext cx="4500562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4525963"/>
          </a:xfrm>
        </p:spPr>
        <p:txBody>
          <a:bodyPr/>
          <a:lstStyle/>
          <a:p>
            <a:r>
              <a:rPr lang="pt-BR" dirty="0" smtClean="0"/>
              <a:t>24-</a:t>
            </a:r>
            <a:r>
              <a:rPr lang="pt-BR" dirty="0" smtClean="0"/>
              <a:t>O processo de </a:t>
            </a:r>
            <a:r>
              <a:rPr lang="pt-BR" dirty="0" err="1" smtClean="0"/>
              <a:t>eutrofização</a:t>
            </a:r>
            <a:r>
              <a:rPr lang="pt-BR" dirty="0" smtClean="0"/>
              <a:t> ocorrido em um determinado lago acarretou alterações em diversos parâmetros medidos na água, dentre eles, as concentrações de nutrientes, de oxigênio dissolvido, de organismos aeróbicos e de organismos anaeróbicos.</a:t>
            </a:r>
            <a:endParaRPr lang="pt-BR" dirty="0" smtClean="0"/>
          </a:p>
          <a:p>
            <a:pPr>
              <a:buNone/>
            </a:pPr>
            <a:r>
              <a:rPr lang="pt-BR" dirty="0" smtClean="0"/>
              <a:t>	Observe </a:t>
            </a:r>
            <a:r>
              <a:rPr lang="pt-BR" dirty="0" smtClean="0"/>
              <a:t>os gráficos abaixo, que relacionam as concentrações desses parâmetros e o tempo no processo citado</a:t>
            </a:r>
            <a:r>
              <a:rPr lang="pt-BR" dirty="0" smtClean="0"/>
              <a:t>.</a:t>
            </a:r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/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971600" y="332656"/>
            <a:ext cx="6768752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m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852936"/>
            <a:ext cx="6768752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m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5373216"/>
            <a:ext cx="2736304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 gráfico que representa o processo de </a:t>
            </a:r>
            <a:r>
              <a:rPr lang="pt-BR" dirty="0" err="1" smtClean="0"/>
              <a:t>eutrofização</a:t>
            </a:r>
            <a:r>
              <a:rPr lang="pt-BR" dirty="0" smtClean="0"/>
              <a:t> ocorrido na água desse lago está indicado pela</a:t>
            </a:r>
            <a:endParaRPr lang="pt-BR" dirty="0" smtClean="0"/>
          </a:p>
          <a:p>
            <a:r>
              <a:rPr lang="pt-BR" dirty="0" smtClean="0"/>
              <a:t>seguinte letra:</a:t>
            </a:r>
            <a:endParaRPr lang="pt-BR" dirty="0" smtClean="0"/>
          </a:p>
          <a:p>
            <a:r>
              <a:rPr lang="pt-BR" dirty="0" smtClean="0"/>
              <a:t>(A) W			</a:t>
            </a:r>
            <a:endParaRPr lang="pt-BR" dirty="0" smtClean="0"/>
          </a:p>
          <a:p>
            <a:r>
              <a:rPr lang="pt-BR" dirty="0" smtClean="0"/>
              <a:t>(</a:t>
            </a:r>
            <a:r>
              <a:rPr lang="pt-BR" dirty="0" smtClean="0"/>
              <a:t>B) X			</a:t>
            </a:r>
            <a:endParaRPr lang="pt-BR" dirty="0" smtClean="0"/>
          </a:p>
          <a:p>
            <a:r>
              <a:rPr lang="pt-BR" dirty="0" smtClean="0"/>
              <a:t>(</a:t>
            </a:r>
            <a:r>
              <a:rPr lang="pt-BR" dirty="0" smtClean="0"/>
              <a:t>C) Y			</a:t>
            </a:r>
            <a:endParaRPr lang="pt-BR" dirty="0" smtClean="0"/>
          </a:p>
          <a:p>
            <a:r>
              <a:rPr lang="pt-BR" dirty="0" smtClean="0"/>
              <a:t>(</a:t>
            </a:r>
            <a:r>
              <a:rPr lang="pt-BR" dirty="0" smtClean="0"/>
              <a:t>D) </a:t>
            </a:r>
            <a:r>
              <a:rPr lang="pt-BR" dirty="0" smtClean="0"/>
              <a:t>Z</a:t>
            </a:r>
            <a:endParaRPr lang="pt-BR" dirty="0" smtClean="0"/>
          </a:p>
        </p:txBody>
      </p:sp>
      <p:sp>
        <p:nvSpPr>
          <p:cNvPr id="4" name="Elipse 3"/>
          <p:cNvSpPr/>
          <p:nvPr/>
        </p:nvSpPr>
        <p:spPr>
          <a:xfrm>
            <a:off x="899592" y="4653136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2" name="Picture 2" descr="http://3.bp.blogspot.com/-KYYYwmmpbXo/T7xGJHSOvAI/AAAAAAAAAXw/2XsGtSx3AIE/s1600/cromossomos+sexuais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9096196" cy="3285198"/>
          </a:xfrm>
          <a:prstGeom prst="rect">
            <a:avLst/>
          </a:prstGeom>
          <a:noFill/>
        </p:spPr>
      </p:pic>
      <p:pic>
        <p:nvPicPr>
          <p:cNvPr id="1382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3356992"/>
            <a:ext cx="278130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138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38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1571625"/>
            <a:ext cx="6419850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Espaço Reservado para Conteúdo 7"/>
          <p:cNvSpPr>
            <a:spLocks noGrp="1"/>
          </p:cNvSpPr>
          <p:nvPr>
            <p:ph idx="1"/>
          </p:nvPr>
        </p:nvSpPr>
        <p:spPr>
          <a:xfrm>
            <a:off x="428596" y="571480"/>
            <a:ext cx="8229600" cy="876102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Fototropismo positivo do caule e fototropismo negativo da raiz</a:t>
            </a:r>
            <a:endParaRPr lang="pt-BR" dirty="0"/>
          </a:p>
        </p:txBody>
      </p:sp>
      <p:pic>
        <p:nvPicPr>
          <p:cNvPr id="9" name="Picture 2" descr="http://4.bp.blogspot.com/-w56m3mDEyvI/TmzrrfBBwWI/AAAAAAAAAT0/X9kAkD2uU4w/s1600/AUXINAS+-+ENE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69697" y="2214554"/>
            <a:ext cx="2674303" cy="29051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Picture 2" descr="http://www.colegiovascodagama.pt/ciencias3c/images/MENINOMENINA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11560" y="404664"/>
            <a:ext cx="7753350" cy="5800725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2339752" y="2420888"/>
            <a:ext cx="720080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FF0000"/>
                </a:solidFill>
              </a:rPr>
              <a:t>XX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491880" y="2852936"/>
            <a:ext cx="288032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FF0000"/>
                </a:solidFill>
              </a:rPr>
              <a:t>X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6012160" y="2420888"/>
            <a:ext cx="576064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XY</a:t>
            </a:r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5292080" y="2852936"/>
            <a:ext cx="28803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X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1619672" y="2852936"/>
            <a:ext cx="288032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FF0000"/>
                </a:solidFill>
              </a:rPr>
              <a:t>X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7092280" y="2852936"/>
            <a:ext cx="28803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Y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1403648" y="3789040"/>
            <a:ext cx="288032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FF0000"/>
                </a:solidFill>
              </a:rPr>
              <a:t>X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1691680" y="3789040"/>
            <a:ext cx="28803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X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3275856" y="3789040"/>
            <a:ext cx="288032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FF0000"/>
                </a:solidFill>
              </a:rPr>
              <a:t>X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3563888" y="3789040"/>
            <a:ext cx="28803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Y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7164288" y="3789040"/>
            <a:ext cx="28803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Y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5148064" y="3789040"/>
            <a:ext cx="288032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FF0000"/>
                </a:solidFill>
              </a:rPr>
              <a:t>X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6876256" y="3789040"/>
            <a:ext cx="288032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FF0000"/>
                </a:solidFill>
              </a:rPr>
              <a:t>X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5436096" y="3789040"/>
            <a:ext cx="28803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X</a:t>
            </a:r>
            <a:endParaRPr lang="pt-B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Picture 2" descr="http://www.sobiologia.com.br/figuras/Genetica/cromosexuais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403648" y="547148"/>
            <a:ext cx="7169030" cy="51861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37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7" name="Picture 5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331639" y="692696"/>
            <a:ext cx="7091291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36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8" name="Picture 4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23528" y="260648"/>
            <a:ext cx="3343275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26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332656"/>
            <a:ext cx="2028825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have direita 6"/>
          <p:cNvSpPr/>
          <p:nvPr/>
        </p:nvSpPr>
        <p:spPr>
          <a:xfrm rot="5400000">
            <a:off x="666210" y="3230334"/>
            <a:ext cx="288032" cy="541349"/>
          </a:xfrm>
          <a:prstGeom prst="rightBrac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have direita 7"/>
          <p:cNvSpPr/>
          <p:nvPr/>
        </p:nvSpPr>
        <p:spPr>
          <a:xfrm rot="5400000">
            <a:off x="1746330" y="3230334"/>
            <a:ext cx="288032" cy="541349"/>
          </a:xfrm>
          <a:prstGeom prst="rightBrac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have direita 8"/>
          <p:cNvSpPr/>
          <p:nvPr/>
        </p:nvSpPr>
        <p:spPr>
          <a:xfrm rot="5400000">
            <a:off x="2970466" y="3302342"/>
            <a:ext cx="288032" cy="541349"/>
          </a:xfrm>
          <a:prstGeom prst="rightBrac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have direita 9"/>
          <p:cNvSpPr/>
          <p:nvPr/>
        </p:nvSpPr>
        <p:spPr>
          <a:xfrm rot="5400000">
            <a:off x="5994803" y="3302342"/>
            <a:ext cx="288032" cy="541349"/>
          </a:xfrm>
          <a:prstGeom prst="rightBrac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have direita 10"/>
          <p:cNvSpPr/>
          <p:nvPr/>
        </p:nvSpPr>
        <p:spPr>
          <a:xfrm rot="5400000">
            <a:off x="7002915" y="3302342"/>
            <a:ext cx="288032" cy="541349"/>
          </a:xfrm>
          <a:prstGeom prst="rightBrac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3" name="Conector de Seta Reta 12"/>
          <p:cNvCxnSpPr>
            <a:stCxn id="7" idx="1"/>
          </p:cNvCxnSpPr>
          <p:nvPr/>
        </p:nvCxnSpPr>
        <p:spPr>
          <a:xfrm>
            <a:off x="810226" y="3645025"/>
            <a:ext cx="17358" cy="72007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4" name="CaixaDeTexto 13"/>
          <p:cNvSpPr txBox="1"/>
          <p:nvPr/>
        </p:nvSpPr>
        <p:spPr>
          <a:xfrm>
            <a:off x="179512" y="4437112"/>
            <a:ext cx="1296144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Normal</a:t>
            </a:r>
            <a:endParaRPr lang="pt-BR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1259632" y="5157192"/>
            <a:ext cx="1440160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Normal</a:t>
            </a:r>
            <a:endParaRPr lang="pt-BR" dirty="0" smtClean="0"/>
          </a:p>
          <a:p>
            <a:pPr algn="ctr"/>
            <a:r>
              <a:rPr lang="pt-BR" dirty="0" smtClean="0"/>
              <a:t>(portadora)</a:t>
            </a:r>
            <a:endParaRPr lang="pt-BR" dirty="0"/>
          </a:p>
        </p:txBody>
      </p:sp>
      <p:cxnSp>
        <p:nvCxnSpPr>
          <p:cNvPr id="17" name="Conector de Seta Reta 16"/>
          <p:cNvCxnSpPr/>
          <p:nvPr/>
        </p:nvCxnSpPr>
        <p:spPr>
          <a:xfrm>
            <a:off x="1907704" y="3717032"/>
            <a:ext cx="0" cy="144016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0" name="CaixaDeTexto 19"/>
          <p:cNvSpPr txBox="1"/>
          <p:nvPr/>
        </p:nvSpPr>
        <p:spPr>
          <a:xfrm>
            <a:off x="2483768" y="4437112"/>
            <a:ext cx="1512168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Hemofílica</a:t>
            </a:r>
            <a:endParaRPr lang="pt-BR" dirty="0"/>
          </a:p>
        </p:txBody>
      </p:sp>
      <p:cxnSp>
        <p:nvCxnSpPr>
          <p:cNvPr id="21" name="Conector de Seta Reta 20"/>
          <p:cNvCxnSpPr/>
          <p:nvPr/>
        </p:nvCxnSpPr>
        <p:spPr>
          <a:xfrm>
            <a:off x="3131840" y="3645024"/>
            <a:ext cx="17358" cy="72007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Conector de Seta Reta 21"/>
          <p:cNvCxnSpPr/>
          <p:nvPr/>
        </p:nvCxnSpPr>
        <p:spPr>
          <a:xfrm>
            <a:off x="6156176" y="3717032"/>
            <a:ext cx="17358" cy="72007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3" name="CaixaDeTexto 22"/>
          <p:cNvSpPr txBox="1"/>
          <p:nvPr/>
        </p:nvSpPr>
        <p:spPr>
          <a:xfrm>
            <a:off x="5508104" y="4437112"/>
            <a:ext cx="1296144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Normal</a:t>
            </a:r>
            <a:endParaRPr lang="pt-BR" dirty="0"/>
          </a:p>
        </p:txBody>
      </p:sp>
      <p:cxnSp>
        <p:nvCxnSpPr>
          <p:cNvPr id="24" name="Conector de Seta Reta 23"/>
          <p:cNvCxnSpPr/>
          <p:nvPr/>
        </p:nvCxnSpPr>
        <p:spPr>
          <a:xfrm>
            <a:off x="7164288" y="3645024"/>
            <a:ext cx="0" cy="18722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6" name="CaixaDeTexto 25"/>
          <p:cNvSpPr txBox="1"/>
          <p:nvPr/>
        </p:nvSpPr>
        <p:spPr>
          <a:xfrm>
            <a:off x="6372200" y="5517232"/>
            <a:ext cx="1512168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Hemofílico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4" dur="2000"/>
                                        <p:tgtEl>
                                          <p:spTgt spid="139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4" grpId="0" animBg="1"/>
      <p:bldP spid="16" grpId="0" animBg="1"/>
      <p:bldP spid="20" grpId="0" animBg="1"/>
      <p:bldP spid="23" grpId="0" animBg="1"/>
      <p:bldP spid="2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25- A </a:t>
            </a:r>
            <a:r>
              <a:rPr lang="pt-BR" dirty="0" smtClean="0"/>
              <a:t>hemofilia A, uma doença hereditária recessiva que afeta o cromossoma sexual X, é caracterizada pela deficiência do fator VIII da coagulação.</a:t>
            </a:r>
            <a:endParaRPr lang="pt-BR" dirty="0" smtClean="0"/>
          </a:p>
          <a:p>
            <a:pPr>
              <a:buNone/>
            </a:pPr>
            <a:r>
              <a:rPr lang="pt-BR" dirty="0" smtClean="0"/>
              <a:t>	Considere </a:t>
            </a:r>
            <a:r>
              <a:rPr lang="pt-BR" dirty="0" smtClean="0"/>
              <a:t>a primeira geração de filhos do casamento de um homem hemofílico com uma mulher que não possui o gene da hemofilia.</a:t>
            </a:r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colegiovascodagama.pt/ciencias3c/images/MENINOMENINA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11560" y="404664"/>
            <a:ext cx="7753350" cy="5800725"/>
          </a:xfrm>
          <a:prstGeom prst="rect">
            <a:avLst/>
          </a:prstGeom>
          <a:noFill/>
        </p:spPr>
      </p:pic>
      <p:sp>
        <p:nvSpPr>
          <p:cNvPr id="3" name="CaixaDeTexto 2"/>
          <p:cNvSpPr txBox="1"/>
          <p:nvPr/>
        </p:nvSpPr>
        <p:spPr>
          <a:xfrm>
            <a:off x="2339752" y="2420888"/>
            <a:ext cx="720080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FF0000"/>
                </a:solidFill>
              </a:rPr>
              <a:t>XX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491880" y="2852936"/>
            <a:ext cx="288032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FF0000"/>
                </a:solidFill>
              </a:rPr>
              <a:t>X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012160" y="2420888"/>
            <a:ext cx="64807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err="1" smtClean="0"/>
              <a:t>X</a:t>
            </a:r>
            <a:r>
              <a:rPr lang="pt-BR" baseline="30000" dirty="0" err="1" smtClean="0"/>
              <a:t>h</a:t>
            </a:r>
            <a:r>
              <a:rPr lang="pt-BR" dirty="0" err="1" smtClean="0"/>
              <a:t>Y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5292080" y="2852936"/>
            <a:ext cx="43204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err="1" smtClean="0">
                <a:solidFill>
                  <a:schemeClr val="tx1"/>
                </a:solidFill>
              </a:rPr>
              <a:t>X</a:t>
            </a:r>
            <a:r>
              <a:rPr lang="pt-BR" baseline="30000" dirty="0" err="1" smtClean="0">
                <a:solidFill>
                  <a:schemeClr val="tx1"/>
                </a:solidFill>
              </a:rPr>
              <a:t>h</a:t>
            </a:r>
            <a:endParaRPr lang="pt-BR" baseline="30000" dirty="0">
              <a:solidFill>
                <a:schemeClr val="tx1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619672" y="2852936"/>
            <a:ext cx="288032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FF0000"/>
                </a:solidFill>
              </a:rPr>
              <a:t>X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7092280" y="2852936"/>
            <a:ext cx="28803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Y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403648" y="3789040"/>
            <a:ext cx="288032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FF0000"/>
                </a:solidFill>
              </a:rPr>
              <a:t>X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3275856" y="3789040"/>
            <a:ext cx="288032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FF0000"/>
                </a:solidFill>
              </a:rPr>
              <a:t>X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3563888" y="3789040"/>
            <a:ext cx="28803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Y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7164288" y="3789040"/>
            <a:ext cx="28803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Y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5148064" y="3789040"/>
            <a:ext cx="288032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FF0000"/>
                </a:solidFill>
              </a:rPr>
              <a:t>X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6876256" y="3789040"/>
            <a:ext cx="288032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FF0000"/>
                </a:solidFill>
              </a:rPr>
              <a:t>X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1691680" y="3789040"/>
            <a:ext cx="43204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err="1" smtClean="0">
                <a:solidFill>
                  <a:schemeClr val="tx1"/>
                </a:solidFill>
              </a:rPr>
              <a:t>X</a:t>
            </a:r>
            <a:r>
              <a:rPr lang="pt-BR" baseline="30000" dirty="0" err="1" smtClean="0">
                <a:solidFill>
                  <a:schemeClr val="tx1"/>
                </a:solidFill>
              </a:rPr>
              <a:t>h</a:t>
            </a:r>
            <a:endParaRPr lang="pt-BR" baseline="30000" dirty="0">
              <a:solidFill>
                <a:schemeClr val="tx1"/>
              </a:solidFill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5436096" y="3789040"/>
            <a:ext cx="43204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err="1" smtClean="0">
                <a:solidFill>
                  <a:schemeClr val="tx1"/>
                </a:solidFill>
              </a:rPr>
              <a:t>X</a:t>
            </a:r>
            <a:r>
              <a:rPr lang="pt-BR" baseline="30000" dirty="0" err="1" smtClean="0">
                <a:solidFill>
                  <a:schemeClr val="tx1"/>
                </a:solidFill>
              </a:rPr>
              <a:t>h</a:t>
            </a:r>
            <a:endParaRPr lang="pt-BR" baseline="30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t-BR" dirty="0" smtClean="0"/>
              <a:t>	As </a:t>
            </a:r>
            <a:r>
              <a:rPr lang="pt-BR" dirty="0" smtClean="0"/>
              <a:t>chances de que sejam gerados, desse casamento, filhos hemofílicos e filhas portadoras dessa doença, correspondem, respectivamente, aos seguintes percentuais:</a:t>
            </a:r>
            <a:endParaRPr lang="pt-BR" dirty="0" smtClean="0"/>
          </a:p>
          <a:p>
            <a:pPr>
              <a:buNone/>
            </a:pPr>
            <a:r>
              <a:rPr lang="pt-BR" dirty="0" smtClean="0"/>
              <a:t>	(</a:t>
            </a:r>
            <a:r>
              <a:rPr lang="pt-BR" dirty="0" smtClean="0"/>
              <a:t>A) 0% - 100%			(B) 50% - 50%</a:t>
            </a:r>
            <a:endParaRPr lang="pt-BR" dirty="0" smtClean="0"/>
          </a:p>
          <a:p>
            <a:pPr>
              <a:buNone/>
            </a:pPr>
            <a:r>
              <a:rPr lang="pt-BR" dirty="0" smtClean="0"/>
              <a:t>	(</a:t>
            </a:r>
            <a:r>
              <a:rPr lang="pt-BR" dirty="0" smtClean="0"/>
              <a:t>C) 50% - 100%		</a:t>
            </a:r>
            <a:r>
              <a:rPr lang="pt-BR" dirty="0" smtClean="0"/>
              <a:t>(</a:t>
            </a:r>
            <a:r>
              <a:rPr lang="pt-BR" dirty="0" smtClean="0"/>
              <a:t>D) 100% - 100%</a:t>
            </a:r>
            <a:endParaRPr lang="pt-BR" dirty="0" smtClean="0"/>
          </a:p>
          <a:p>
            <a:endParaRPr lang="pt-BR" dirty="0"/>
          </a:p>
        </p:txBody>
      </p:sp>
      <p:sp>
        <p:nvSpPr>
          <p:cNvPr id="4" name="Elipse 3"/>
          <p:cNvSpPr/>
          <p:nvPr/>
        </p:nvSpPr>
        <p:spPr>
          <a:xfrm>
            <a:off x="971600" y="3212976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t-BR" sz="3600" dirty="0" smtClean="0"/>
              <a:t>Crescimento vegetativo </a:t>
            </a:r>
            <a:br>
              <a:rPr lang="pt-BR" sz="3600" dirty="0" smtClean="0"/>
            </a:br>
            <a:r>
              <a:rPr lang="pt-BR" sz="3600" dirty="0" smtClean="0"/>
              <a:t>x </a:t>
            </a:r>
            <a:br>
              <a:rPr lang="pt-BR" sz="3600" dirty="0" smtClean="0"/>
            </a:br>
            <a:r>
              <a:rPr lang="pt-BR" sz="3600" dirty="0" smtClean="0"/>
              <a:t>concentração de auxina</a:t>
            </a:r>
            <a:endParaRPr lang="pt-BR" sz="3600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1295400" y="1981200"/>
          <a:ext cx="7237120" cy="487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PI3" r:id="rId1" imgW="2774950" imgH="1870075" progId="">
                  <p:embed/>
                </p:oleObj>
              </mc:Choice>
              <mc:Fallback>
                <p:oleObj name="PI3" r:id="rId1" imgW="2774950" imgH="1870075" progId="">
                  <p:embed/>
                  <p:pic>
                    <p:nvPicPr>
                      <p:cNvPr id="0" name="Imagem 2048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295400" y="1981200"/>
                        <a:ext cx="7237120" cy="48768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Dominância apical </a:t>
            </a:r>
            <a:endParaRPr lang="pt-BR" dirty="0"/>
          </a:p>
        </p:txBody>
      </p:sp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1785918" y="1214422"/>
          <a:ext cx="6000792" cy="51881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" name="PI3" r:id="rId1" imgW="3991610" imgH="3451860" progId="">
                  <p:embed/>
                </p:oleObj>
              </mc:Choice>
              <mc:Fallback>
                <p:oleObj name="PI3" r:id="rId1" imgW="3991610" imgH="3451860" progId="">
                  <p:embed/>
                  <p:pic>
                    <p:nvPicPr>
                      <p:cNvPr id="0" name="Imagem 3072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785918" y="1214422"/>
                        <a:ext cx="6000792" cy="5188186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852327" y="357166"/>
            <a:ext cx="8042536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smtClean="0"/>
              <a:t>Frutos partenocárpicos e enraizamento de estacas</a:t>
            </a:r>
            <a:endParaRPr lang="pt-BR" dirty="0"/>
          </a:p>
        </p:txBody>
      </p:sp>
      <p:pic>
        <p:nvPicPr>
          <p:cNvPr id="20483" name="Picture 3" descr="D:\Pictures\plantas\tomate partenocárpico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2071678"/>
            <a:ext cx="5357818" cy="4786322"/>
          </a:xfrm>
          <a:prstGeom prst="rect">
            <a:avLst/>
          </a:prstGeom>
          <a:noFill/>
        </p:spPr>
      </p:pic>
      <p:pic>
        <p:nvPicPr>
          <p:cNvPr id="20485" name="Picture 5" descr="http://sistemasdeproducao.cnptia.embrapa.br/FontesHTML/Mirtilo/SistemaProducaoMirtilo/imagens/fig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2095500"/>
            <a:ext cx="3810000" cy="476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pt-BR"/>
              <a:t>Giberilinas</a:t>
            </a:r>
            <a:endParaRPr lang="pt-BR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57158" y="1571612"/>
            <a:ext cx="8574088" cy="4114800"/>
          </a:xfrm>
          <a:prstGeom prst="rect">
            <a:avLst/>
          </a:prstGeom>
        </p:spPr>
        <p:txBody>
          <a:bodyPr/>
          <a:lstStyle/>
          <a:p>
            <a:pPr marL="365760" marR="0" lvl="0" indent="-255905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 panose="05040102010807070707"/>
              <a:buChar char=""/>
              <a:defRPr/>
            </a:pP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Promove a germinação de sementes e brotos; estimula o alongamento do caule, o crescimento das folhas, a floração; afeta o crescimento e a diferenciação das raízes.</a:t>
            </a:r>
            <a:endParaRPr kumimoji="0" lang="pt-B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5905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 panose="05040102010807070707"/>
              <a:buChar char=""/>
              <a:defRPr/>
            </a:pP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São usados no tratamento de plantas geneticamente anãs e também na produção de frutos partenocárpicos.</a:t>
            </a: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so">
  <a:themeElements>
    <a:clrScheme name="Concurso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so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so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0</TotalTime>
  <Words>8245</Words>
  <Application>WPS Presentation</Application>
  <PresentationFormat>Apresentação na tela (4:3)</PresentationFormat>
  <Paragraphs>305</Paragraphs>
  <Slides>46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0</vt:i4>
      </vt:variant>
      <vt:variant>
        <vt:lpstr>幻灯片标题</vt:lpstr>
      </vt:variant>
      <vt:variant>
        <vt:i4>46</vt:i4>
      </vt:variant>
    </vt:vector>
  </HeadingPairs>
  <TitlesOfParts>
    <vt:vector size="59" baseType="lpstr">
      <vt:lpstr>Arial</vt:lpstr>
      <vt:lpstr>SimSun</vt:lpstr>
      <vt:lpstr>Wingdings</vt:lpstr>
      <vt:lpstr>Wingdings 3</vt:lpstr>
      <vt:lpstr>Verdana</vt:lpstr>
      <vt:lpstr>Wingdings 2</vt:lpstr>
      <vt:lpstr>Lucida Sans Unicode</vt:lpstr>
      <vt:lpstr>Microsoft YaHei</vt:lpstr>
      <vt:lpstr>Arial Unicode MS</vt:lpstr>
      <vt:lpstr>Calibri</vt:lpstr>
      <vt:lpstr>Calibri</vt:lpstr>
      <vt:lpstr>Times New Roman</vt:lpstr>
      <vt:lpstr>Concurso</vt:lpstr>
      <vt:lpstr>Projeto Exames de Qualificação UERJ </vt:lpstr>
      <vt:lpstr>HORMÔNIOS VEGETAIS</vt:lpstr>
      <vt:lpstr>EFEITO DO ÁCIDO INDOLACÉTICO (AIA) ou AUXINAS </vt:lpstr>
      <vt:lpstr>PowerPoint 演示文稿</vt:lpstr>
      <vt:lpstr>Crescimento vegetativo  x  concentração de auxina</vt:lpstr>
      <vt:lpstr>Dominância apical </vt:lpstr>
      <vt:lpstr>PowerPoint 演示文稿</vt:lpstr>
      <vt:lpstr>Frutos partenocárpicos e enraizamento de estacas</vt:lpstr>
      <vt:lpstr>Giberilinas</vt:lpstr>
      <vt:lpstr>Etileno</vt:lpstr>
      <vt:lpstr>PowerPoint 演示文稿</vt:lpstr>
      <vt:lpstr>Estrutura das proteínas</vt:lpstr>
      <vt:lpstr>Desnaturação proteica</vt:lpstr>
      <vt:lpstr>PowerPoint 演示文稿</vt:lpstr>
      <vt:lpstr>Ação enzimática</vt:lpstr>
      <vt:lpstr>Inibidor competitivo</vt:lpstr>
      <vt:lpstr>Inibidor não competitivo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AGU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Revisão UERJ Exames de Qualificação</dc:title>
  <dc:creator>Usuario</dc:creator>
  <cp:lastModifiedBy>Professores</cp:lastModifiedBy>
  <cp:revision>30</cp:revision>
  <dcterms:created xsi:type="dcterms:W3CDTF">2012-09-11T16:42:00Z</dcterms:created>
  <dcterms:modified xsi:type="dcterms:W3CDTF">2025-06-04T18:42:09Z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6E540924CD424C76B47685F21556FDDB_12</vt:lpwstr>
  </property>
  <property fmtid="{D5CDD505-2E9C-101B-9397-08002B2CF9AE}" pid="3" name="KSOProductBuildVer">
    <vt:lpwstr>1046-12.2.0.21179</vt:lpwstr>
  </property>
</Properties>
</file>