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8" r:id="rId14"/>
    <p:sldId id="270" r:id="rId15"/>
    <p:sldId id="271" r:id="rId16"/>
    <p:sldId id="272" r:id="rId17"/>
    <p:sldId id="278" r:id="rId18"/>
    <p:sldId id="279" r:id="rId19"/>
    <p:sldId id="277" r:id="rId20"/>
    <p:sldId id="283" r:id="rId21"/>
  </p:sldIdLst>
  <p:sldSz cx="9144000" cy="6858000" type="screen4x3"/>
  <p:notesSz cx="6858000" cy="9144000"/>
  <p:defaultTextStyle>
    <a:defPPr>
      <a:defRPr lang="pt-B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02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16"/>
    <p:restoredTop sz="94660"/>
  </p:normalViewPr>
  <p:slideViewPr>
    <p:cSldViewPr showGuides="1">
      <p:cViewPr>
        <p:scale>
          <a:sx n="63" d="100"/>
          <a:sy n="63" d="100"/>
        </p:scale>
        <p:origin x="-171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FD852-097D-4D4F-A1B5-980DD1BF372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F43C88F0-B580-47F6-9C60-64955A29487D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Alimento</a:t>
          </a:r>
          <a:endParaRPr lang="pt-BR" sz="2000" dirty="0">
            <a:solidFill>
              <a:schemeClr val="tx1"/>
            </a:solidFill>
          </a:endParaRPr>
        </a:p>
      </dgm:t>
    </dgm:pt>
    <dgm:pt modelId="{BF827F57-CBB2-4249-8F2E-3B8A2774FBB7}" cxnId="{1D8AE275-8052-4129-A3E6-8D233C1E9A3A}" type="parTrans">
      <dgm:prSet/>
      <dgm:spPr/>
      <dgm:t>
        <a:bodyPr/>
        <a:lstStyle/>
        <a:p>
          <a:endParaRPr lang="pt-BR" sz="2000"/>
        </a:p>
      </dgm:t>
    </dgm:pt>
    <dgm:pt modelId="{476E79C2-7DA6-42B0-94D8-3135994560A2}" cxnId="{1D8AE275-8052-4129-A3E6-8D233C1E9A3A}" type="sibTrans">
      <dgm:prSet custT="1"/>
      <dgm:spPr/>
      <dgm:t>
        <a:bodyPr/>
        <a:lstStyle/>
        <a:p>
          <a:endParaRPr lang="pt-BR" sz="2000"/>
        </a:p>
      </dgm:t>
    </dgm:pt>
    <dgm:pt modelId="{25BE6270-A271-4049-A8AF-6E55D7223B71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Saliva</a:t>
          </a:r>
          <a:endParaRPr lang="pt-BR" sz="2000" dirty="0">
            <a:solidFill>
              <a:schemeClr val="tx1"/>
            </a:solidFill>
          </a:endParaRPr>
        </a:p>
      </dgm:t>
    </dgm:pt>
    <dgm:pt modelId="{2F69A61C-6B7F-432E-B68C-A78F05888F04}" cxnId="{AB5D79CF-2670-428A-BA98-A973621F53AC}" type="parTrans">
      <dgm:prSet/>
      <dgm:spPr/>
      <dgm:t>
        <a:bodyPr/>
        <a:lstStyle/>
        <a:p>
          <a:endParaRPr lang="pt-BR" sz="2000"/>
        </a:p>
      </dgm:t>
    </dgm:pt>
    <dgm:pt modelId="{74973948-DFE9-4119-9A94-DE2BC4CFC14C}" cxnId="{AB5D79CF-2670-428A-BA98-A973621F53AC}" type="sibTrans">
      <dgm:prSet custT="1"/>
      <dgm:spPr/>
      <dgm:t>
        <a:bodyPr/>
        <a:lstStyle/>
        <a:p>
          <a:endParaRPr lang="pt-BR" sz="2000"/>
        </a:p>
      </dgm:t>
    </dgm:pt>
    <dgm:pt modelId="{5EC68383-A3D9-4684-BDE2-D28FF86434E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dirty="0" smtClean="0"/>
            <a:t>Bolo Alimentar</a:t>
          </a:r>
          <a:endParaRPr lang="pt-BR" sz="2000" dirty="0"/>
        </a:p>
      </dgm:t>
    </dgm:pt>
    <dgm:pt modelId="{74D7EEE3-883F-466D-BEA1-594207BBC529}" cxnId="{762FD5AD-1C4D-42EC-8D37-C43116826AB1}" type="parTrans">
      <dgm:prSet/>
      <dgm:spPr/>
      <dgm:t>
        <a:bodyPr/>
        <a:lstStyle/>
        <a:p>
          <a:endParaRPr lang="pt-BR" sz="2000"/>
        </a:p>
      </dgm:t>
    </dgm:pt>
    <dgm:pt modelId="{3406F3B2-6F25-402E-9817-8795B099BA6F}" cxnId="{762FD5AD-1C4D-42EC-8D37-C43116826AB1}" type="sibTrans">
      <dgm:prSet/>
      <dgm:spPr/>
      <dgm:t>
        <a:bodyPr/>
        <a:lstStyle/>
        <a:p>
          <a:endParaRPr lang="pt-BR" sz="2000"/>
        </a:p>
      </dgm:t>
    </dgm:pt>
    <dgm:pt modelId="{2EB50F47-9C19-49DD-A2AD-39C43EA591F5}" type="pres">
      <dgm:prSet presAssocID="{16BFD852-097D-4D4F-A1B5-980DD1BF372E}" presName="linearFlow" presStyleCnt="0">
        <dgm:presLayoutVars>
          <dgm:dir/>
          <dgm:resizeHandles val="exact"/>
        </dgm:presLayoutVars>
      </dgm:prSet>
      <dgm:spPr/>
    </dgm:pt>
    <dgm:pt modelId="{FD335EEA-D187-4F99-AF01-A20D079703AD}" type="pres">
      <dgm:prSet presAssocID="{F43C88F0-B580-47F6-9C60-64955A29487D}" presName="node" presStyleLbl="node1" presStyleIdx="0" presStyleCnt="3" custScaleX="2299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BCAD41-4C19-40F0-9087-0D1CB9D947BD}" type="pres">
      <dgm:prSet presAssocID="{476E79C2-7DA6-42B0-94D8-3135994560A2}" presName="spacerL" presStyleCnt="0"/>
      <dgm:spPr/>
    </dgm:pt>
    <dgm:pt modelId="{3465BB84-4E7A-4BAD-960B-5074F103C423}" type="pres">
      <dgm:prSet presAssocID="{476E79C2-7DA6-42B0-94D8-3135994560A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D794EF1E-D893-485F-8FC2-C86AA5347976}" type="pres">
      <dgm:prSet presAssocID="{476E79C2-7DA6-42B0-94D8-3135994560A2}" presName="spacerR" presStyleCnt="0"/>
      <dgm:spPr/>
    </dgm:pt>
    <dgm:pt modelId="{550E3DA6-A87A-45CA-B75A-95EE7FEE2790}" type="pres">
      <dgm:prSet presAssocID="{25BE6270-A271-4049-A8AF-6E55D7223B71}" presName="node" presStyleLbl="node1" presStyleIdx="1" presStyleCnt="3" custScaleX="1415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ECF4C5-BC0C-4AF5-9E4C-35D0515F0437}" type="pres">
      <dgm:prSet presAssocID="{74973948-DFE9-4119-9A94-DE2BC4CFC14C}" presName="spacerL" presStyleCnt="0"/>
      <dgm:spPr/>
    </dgm:pt>
    <dgm:pt modelId="{7DF6D90F-08FF-4611-8F33-0F77054A8932}" type="pres">
      <dgm:prSet presAssocID="{74973948-DFE9-4119-9A94-DE2BC4CFC14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BF0057A0-7931-4815-A8EA-5862AE292B79}" type="pres">
      <dgm:prSet presAssocID="{74973948-DFE9-4119-9A94-DE2BC4CFC14C}" presName="spacerR" presStyleCnt="0"/>
      <dgm:spPr/>
    </dgm:pt>
    <dgm:pt modelId="{659A4F2A-547C-4A95-AEBE-6D6F54792680}" type="pres">
      <dgm:prSet presAssocID="{5EC68383-A3D9-4684-BDE2-D28FF86434E6}" presName="node" presStyleLbl="node1" presStyleIdx="2" presStyleCnt="3" custScaleX="2380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5C23B1-87E3-485F-BA71-770FABD01539}" type="presOf" srcId="{25BE6270-A271-4049-A8AF-6E55D7223B71}" destId="{550E3DA6-A87A-45CA-B75A-95EE7FEE2790}" srcOrd="0" destOrd="0" presId="urn:microsoft.com/office/officeart/2005/8/layout/equation1"/>
    <dgm:cxn modelId="{AB5D79CF-2670-428A-BA98-A973621F53AC}" srcId="{16BFD852-097D-4D4F-A1B5-980DD1BF372E}" destId="{25BE6270-A271-4049-A8AF-6E55D7223B71}" srcOrd="1" destOrd="0" parTransId="{2F69A61C-6B7F-432E-B68C-A78F05888F04}" sibTransId="{74973948-DFE9-4119-9A94-DE2BC4CFC14C}"/>
    <dgm:cxn modelId="{09A5A6DF-91D9-48A5-98A1-6BCBBBEE588F}" type="presOf" srcId="{74973948-DFE9-4119-9A94-DE2BC4CFC14C}" destId="{7DF6D90F-08FF-4611-8F33-0F77054A8932}" srcOrd="0" destOrd="0" presId="urn:microsoft.com/office/officeart/2005/8/layout/equation1"/>
    <dgm:cxn modelId="{7311308E-5D38-4017-BEF1-54E1FE47B2D9}" type="presOf" srcId="{16BFD852-097D-4D4F-A1B5-980DD1BF372E}" destId="{2EB50F47-9C19-49DD-A2AD-39C43EA591F5}" srcOrd="0" destOrd="0" presId="urn:microsoft.com/office/officeart/2005/8/layout/equation1"/>
    <dgm:cxn modelId="{BA3E64AB-5854-4564-B15E-A5344534DB4D}" type="presOf" srcId="{5EC68383-A3D9-4684-BDE2-D28FF86434E6}" destId="{659A4F2A-547C-4A95-AEBE-6D6F54792680}" srcOrd="0" destOrd="0" presId="urn:microsoft.com/office/officeart/2005/8/layout/equation1"/>
    <dgm:cxn modelId="{762FD5AD-1C4D-42EC-8D37-C43116826AB1}" srcId="{16BFD852-097D-4D4F-A1B5-980DD1BF372E}" destId="{5EC68383-A3D9-4684-BDE2-D28FF86434E6}" srcOrd="2" destOrd="0" parTransId="{74D7EEE3-883F-466D-BEA1-594207BBC529}" sibTransId="{3406F3B2-6F25-402E-9817-8795B099BA6F}"/>
    <dgm:cxn modelId="{715B7771-045A-43F0-A4B2-252D895CF9CC}" type="presOf" srcId="{476E79C2-7DA6-42B0-94D8-3135994560A2}" destId="{3465BB84-4E7A-4BAD-960B-5074F103C423}" srcOrd="0" destOrd="0" presId="urn:microsoft.com/office/officeart/2005/8/layout/equation1"/>
    <dgm:cxn modelId="{B2F74DE3-C97B-4407-A784-BC48C3878D78}" type="presOf" srcId="{F43C88F0-B580-47F6-9C60-64955A29487D}" destId="{FD335EEA-D187-4F99-AF01-A20D079703AD}" srcOrd="0" destOrd="0" presId="urn:microsoft.com/office/officeart/2005/8/layout/equation1"/>
    <dgm:cxn modelId="{1D8AE275-8052-4129-A3E6-8D233C1E9A3A}" srcId="{16BFD852-097D-4D4F-A1B5-980DD1BF372E}" destId="{F43C88F0-B580-47F6-9C60-64955A29487D}" srcOrd="0" destOrd="0" parTransId="{BF827F57-CBB2-4249-8F2E-3B8A2774FBB7}" sibTransId="{476E79C2-7DA6-42B0-94D8-3135994560A2}"/>
    <dgm:cxn modelId="{89CAEEE2-F20D-4B0D-BD10-6187DB0E4F9B}" type="presParOf" srcId="{2EB50F47-9C19-49DD-A2AD-39C43EA591F5}" destId="{FD335EEA-D187-4F99-AF01-A20D079703AD}" srcOrd="0" destOrd="0" presId="urn:microsoft.com/office/officeart/2005/8/layout/equation1"/>
    <dgm:cxn modelId="{1267CCD9-4243-40C2-B9B7-182B2C49BB18}" type="presParOf" srcId="{2EB50F47-9C19-49DD-A2AD-39C43EA591F5}" destId="{0CBCAD41-4C19-40F0-9087-0D1CB9D947BD}" srcOrd="1" destOrd="0" presId="urn:microsoft.com/office/officeart/2005/8/layout/equation1"/>
    <dgm:cxn modelId="{5B484BB7-24E5-4B78-99A7-79EA0B8DC6A2}" type="presParOf" srcId="{2EB50F47-9C19-49DD-A2AD-39C43EA591F5}" destId="{3465BB84-4E7A-4BAD-960B-5074F103C423}" srcOrd="2" destOrd="0" presId="urn:microsoft.com/office/officeart/2005/8/layout/equation1"/>
    <dgm:cxn modelId="{9EBC2862-18ED-4EA2-85B1-0633D852D259}" type="presParOf" srcId="{2EB50F47-9C19-49DD-A2AD-39C43EA591F5}" destId="{D794EF1E-D893-485F-8FC2-C86AA5347976}" srcOrd="3" destOrd="0" presId="urn:microsoft.com/office/officeart/2005/8/layout/equation1"/>
    <dgm:cxn modelId="{05003507-6E91-453A-8AC5-B7D2ACCF22BA}" type="presParOf" srcId="{2EB50F47-9C19-49DD-A2AD-39C43EA591F5}" destId="{550E3DA6-A87A-45CA-B75A-95EE7FEE2790}" srcOrd="4" destOrd="0" presId="urn:microsoft.com/office/officeart/2005/8/layout/equation1"/>
    <dgm:cxn modelId="{F072095D-CA1A-4348-82C4-C193ACDC3FE3}" type="presParOf" srcId="{2EB50F47-9C19-49DD-A2AD-39C43EA591F5}" destId="{FBECF4C5-BC0C-4AF5-9E4C-35D0515F0437}" srcOrd="5" destOrd="0" presId="urn:microsoft.com/office/officeart/2005/8/layout/equation1"/>
    <dgm:cxn modelId="{0DE33939-2234-4794-9F7E-3876EBAD0C72}" type="presParOf" srcId="{2EB50F47-9C19-49DD-A2AD-39C43EA591F5}" destId="{7DF6D90F-08FF-4611-8F33-0F77054A8932}" srcOrd="6" destOrd="0" presId="urn:microsoft.com/office/officeart/2005/8/layout/equation1"/>
    <dgm:cxn modelId="{921EAA91-9835-49F5-A751-BDE95CEACB6D}" type="presParOf" srcId="{2EB50F47-9C19-49DD-A2AD-39C43EA591F5}" destId="{BF0057A0-7931-4815-A8EA-5862AE292B79}" srcOrd="7" destOrd="0" presId="urn:microsoft.com/office/officeart/2005/8/layout/equation1"/>
    <dgm:cxn modelId="{C656B773-D0BD-40CF-AF46-2C2C2916EE5F}" type="presParOf" srcId="{2EB50F47-9C19-49DD-A2AD-39C43EA591F5}" destId="{659A4F2A-547C-4A95-AEBE-6D6F5479268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77C82-B6AB-4990-9DCA-296BBB058E1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889F452-8515-4B39-8607-2DE5E2BD1BBA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2000" dirty="0" smtClean="0"/>
            <a:t>Bolo Alimentar</a:t>
          </a:r>
          <a:endParaRPr lang="pt-BR" sz="2000" dirty="0"/>
        </a:p>
      </dgm:t>
    </dgm:pt>
    <dgm:pt modelId="{6192D3AA-1B37-4A70-97F5-1201C549940B}" cxnId="{97FB3F7C-D965-48F4-9738-6D6DA03D40D1}" type="parTrans">
      <dgm:prSet/>
      <dgm:spPr/>
      <dgm:t>
        <a:bodyPr/>
        <a:lstStyle/>
        <a:p>
          <a:endParaRPr lang="pt-BR" sz="2000"/>
        </a:p>
      </dgm:t>
    </dgm:pt>
    <dgm:pt modelId="{5CA1B3F1-DF8B-42F2-B2E6-8F8258C6FB0A}" cxnId="{97FB3F7C-D965-48F4-9738-6D6DA03D40D1}" type="sibTrans">
      <dgm:prSet custT="1"/>
      <dgm:spPr/>
      <dgm:t>
        <a:bodyPr/>
        <a:lstStyle/>
        <a:p>
          <a:endParaRPr lang="pt-BR" sz="2000"/>
        </a:p>
      </dgm:t>
    </dgm:pt>
    <dgm:pt modelId="{A393C182-DF15-4D7D-998E-896F74C2AB0D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Suco Gástrico</a:t>
          </a:r>
          <a:endParaRPr lang="pt-BR" sz="2000" dirty="0">
            <a:solidFill>
              <a:schemeClr val="tx1"/>
            </a:solidFill>
          </a:endParaRPr>
        </a:p>
      </dgm:t>
    </dgm:pt>
    <dgm:pt modelId="{43CF8B98-B51C-4537-AE3B-07F31072E300}" cxnId="{7DEBA43B-CDC3-4587-90A0-37A288C1C127}" type="parTrans">
      <dgm:prSet/>
      <dgm:spPr/>
      <dgm:t>
        <a:bodyPr/>
        <a:lstStyle/>
        <a:p>
          <a:endParaRPr lang="pt-BR" sz="2000"/>
        </a:p>
      </dgm:t>
    </dgm:pt>
    <dgm:pt modelId="{05440203-99D0-4591-9676-C7A2B07623E4}" cxnId="{7DEBA43B-CDC3-4587-90A0-37A288C1C127}" type="sibTrans">
      <dgm:prSet custT="1"/>
      <dgm:spPr/>
      <dgm:t>
        <a:bodyPr/>
        <a:lstStyle/>
        <a:p>
          <a:endParaRPr lang="pt-BR" sz="2000"/>
        </a:p>
      </dgm:t>
    </dgm:pt>
    <dgm:pt modelId="{3BA31857-289C-47E9-9414-5ABB97D35001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dirty="0" smtClean="0"/>
            <a:t>Quimo</a:t>
          </a:r>
          <a:endParaRPr lang="pt-BR" sz="2000" dirty="0"/>
        </a:p>
      </dgm:t>
    </dgm:pt>
    <dgm:pt modelId="{33874A69-7900-48D5-A27B-1C6D88B95CB9}" cxnId="{410A6DF8-FA5B-4CBF-A053-0D21A8FAF1CD}" type="parTrans">
      <dgm:prSet/>
      <dgm:spPr/>
      <dgm:t>
        <a:bodyPr/>
        <a:lstStyle/>
        <a:p>
          <a:endParaRPr lang="pt-BR" sz="2000"/>
        </a:p>
      </dgm:t>
    </dgm:pt>
    <dgm:pt modelId="{3B55E738-C385-4AB0-BEA1-38C3AD7958D9}" cxnId="{410A6DF8-FA5B-4CBF-A053-0D21A8FAF1CD}" type="sibTrans">
      <dgm:prSet/>
      <dgm:spPr/>
      <dgm:t>
        <a:bodyPr/>
        <a:lstStyle/>
        <a:p>
          <a:endParaRPr lang="pt-BR" sz="2000"/>
        </a:p>
      </dgm:t>
    </dgm:pt>
    <dgm:pt modelId="{028FF973-6BF3-4255-85C6-7E1B6CC48902}" type="pres">
      <dgm:prSet presAssocID="{65077C82-B6AB-4990-9DCA-296BBB058E11}" presName="linearFlow" presStyleCnt="0">
        <dgm:presLayoutVars>
          <dgm:dir/>
          <dgm:resizeHandles val="exact"/>
        </dgm:presLayoutVars>
      </dgm:prSet>
      <dgm:spPr/>
    </dgm:pt>
    <dgm:pt modelId="{390ADFB3-7B0A-455E-BEC2-763F3EDD9AA4}" type="pres">
      <dgm:prSet presAssocID="{1889F452-8515-4B39-8607-2DE5E2BD1BBA}" presName="node" presStyleLbl="node1" presStyleIdx="0" presStyleCnt="3" custScaleX="2108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90DC7A-070A-4A0D-BBB9-F5E974A9B810}" type="pres">
      <dgm:prSet presAssocID="{5CA1B3F1-DF8B-42F2-B2E6-8F8258C6FB0A}" presName="spacerL" presStyleCnt="0"/>
      <dgm:spPr/>
    </dgm:pt>
    <dgm:pt modelId="{F2CEFF7F-640D-4F5B-BAB8-744DC1D73A1A}" type="pres">
      <dgm:prSet presAssocID="{5CA1B3F1-DF8B-42F2-B2E6-8F8258C6FB0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144354CA-AE85-46F2-B9FE-7403D1759AFA}" type="pres">
      <dgm:prSet presAssocID="{5CA1B3F1-DF8B-42F2-B2E6-8F8258C6FB0A}" presName="spacerR" presStyleCnt="0"/>
      <dgm:spPr/>
    </dgm:pt>
    <dgm:pt modelId="{A9405A86-54BB-4BEE-B947-F67BDE97796D}" type="pres">
      <dgm:prSet presAssocID="{A393C182-DF15-4D7D-998E-896F74C2AB0D}" presName="node" presStyleLbl="node1" presStyleIdx="1" presStyleCnt="3" custScaleX="1734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C16FB0-66A6-4782-A7FA-51BBB038279F}" type="pres">
      <dgm:prSet presAssocID="{05440203-99D0-4591-9676-C7A2B07623E4}" presName="spacerL" presStyleCnt="0"/>
      <dgm:spPr/>
    </dgm:pt>
    <dgm:pt modelId="{63C6F213-916F-4FA3-AC51-BB887DB39C58}" type="pres">
      <dgm:prSet presAssocID="{05440203-99D0-4591-9676-C7A2B07623E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C92CB83F-7A75-45B6-B449-11C9DA4DB813}" type="pres">
      <dgm:prSet presAssocID="{05440203-99D0-4591-9676-C7A2B07623E4}" presName="spacerR" presStyleCnt="0"/>
      <dgm:spPr/>
    </dgm:pt>
    <dgm:pt modelId="{DE311742-40A1-48C0-A03D-F1AE8B0C400A}" type="pres">
      <dgm:prSet presAssocID="{3BA31857-289C-47E9-9414-5ABB97D35001}" presName="node" presStyleLbl="node1" presStyleIdx="2" presStyleCnt="3" custScaleX="2247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7815A6-1D32-485A-BFE1-FC9259363BC6}" type="presOf" srcId="{3BA31857-289C-47E9-9414-5ABB97D35001}" destId="{DE311742-40A1-48C0-A03D-F1AE8B0C400A}" srcOrd="0" destOrd="0" presId="urn:microsoft.com/office/officeart/2005/8/layout/equation1"/>
    <dgm:cxn modelId="{A51F3E0B-11CF-48C6-9D4F-323ADE9F70F7}" type="presOf" srcId="{5CA1B3F1-DF8B-42F2-B2E6-8F8258C6FB0A}" destId="{F2CEFF7F-640D-4F5B-BAB8-744DC1D73A1A}" srcOrd="0" destOrd="0" presId="urn:microsoft.com/office/officeart/2005/8/layout/equation1"/>
    <dgm:cxn modelId="{410A6DF8-FA5B-4CBF-A053-0D21A8FAF1CD}" srcId="{65077C82-B6AB-4990-9DCA-296BBB058E11}" destId="{3BA31857-289C-47E9-9414-5ABB97D35001}" srcOrd="2" destOrd="0" parTransId="{33874A69-7900-48D5-A27B-1C6D88B95CB9}" sibTransId="{3B55E738-C385-4AB0-BEA1-38C3AD7958D9}"/>
    <dgm:cxn modelId="{7DEBA43B-CDC3-4587-90A0-37A288C1C127}" srcId="{65077C82-B6AB-4990-9DCA-296BBB058E11}" destId="{A393C182-DF15-4D7D-998E-896F74C2AB0D}" srcOrd="1" destOrd="0" parTransId="{43CF8B98-B51C-4537-AE3B-07F31072E300}" sibTransId="{05440203-99D0-4591-9676-C7A2B07623E4}"/>
    <dgm:cxn modelId="{8448AC43-DD2E-41A8-BBE1-B6F12CF1E7ED}" type="presOf" srcId="{05440203-99D0-4591-9676-C7A2B07623E4}" destId="{63C6F213-916F-4FA3-AC51-BB887DB39C58}" srcOrd="0" destOrd="0" presId="urn:microsoft.com/office/officeart/2005/8/layout/equation1"/>
    <dgm:cxn modelId="{AB562D2B-04C7-48FF-AE1D-4695AF50471C}" type="presOf" srcId="{A393C182-DF15-4D7D-998E-896F74C2AB0D}" destId="{A9405A86-54BB-4BEE-B947-F67BDE97796D}" srcOrd="0" destOrd="0" presId="urn:microsoft.com/office/officeart/2005/8/layout/equation1"/>
    <dgm:cxn modelId="{7AE08CE1-B693-4273-9EAC-F99857B14066}" type="presOf" srcId="{1889F452-8515-4B39-8607-2DE5E2BD1BBA}" destId="{390ADFB3-7B0A-455E-BEC2-763F3EDD9AA4}" srcOrd="0" destOrd="0" presId="urn:microsoft.com/office/officeart/2005/8/layout/equation1"/>
    <dgm:cxn modelId="{6F903DFD-A4F3-48FE-93A4-A30F0F2AB7AD}" type="presOf" srcId="{65077C82-B6AB-4990-9DCA-296BBB058E11}" destId="{028FF973-6BF3-4255-85C6-7E1B6CC48902}" srcOrd="0" destOrd="0" presId="urn:microsoft.com/office/officeart/2005/8/layout/equation1"/>
    <dgm:cxn modelId="{97FB3F7C-D965-48F4-9738-6D6DA03D40D1}" srcId="{65077C82-B6AB-4990-9DCA-296BBB058E11}" destId="{1889F452-8515-4B39-8607-2DE5E2BD1BBA}" srcOrd="0" destOrd="0" parTransId="{6192D3AA-1B37-4A70-97F5-1201C549940B}" sibTransId="{5CA1B3F1-DF8B-42F2-B2E6-8F8258C6FB0A}"/>
    <dgm:cxn modelId="{F59C453C-8D18-40F9-8AD6-9FE2DBD3D6BD}" type="presParOf" srcId="{028FF973-6BF3-4255-85C6-7E1B6CC48902}" destId="{390ADFB3-7B0A-455E-BEC2-763F3EDD9AA4}" srcOrd="0" destOrd="0" presId="urn:microsoft.com/office/officeart/2005/8/layout/equation1"/>
    <dgm:cxn modelId="{81C4B455-404B-4F0E-B952-CF74998013BF}" type="presParOf" srcId="{028FF973-6BF3-4255-85C6-7E1B6CC48902}" destId="{5990DC7A-070A-4A0D-BBB9-F5E974A9B810}" srcOrd="1" destOrd="0" presId="urn:microsoft.com/office/officeart/2005/8/layout/equation1"/>
    <dgm:cxn modelId="{5E6A7E62-156D-414A-AB0A-1F78544B28F6}" type="presParOf" srcId="{028FF973-6BF3-4255-85C6-7E1B6CC48902}" destId="{F2CEFF7F-640D-4F5B-BAB8-744DC1D73A1A}" srcOrd="2" destOrd="0" presId="urn:microsoft.com/office/officeart/2005/8/layout/equation1"/>
    <dgm:cxn modelId="{42EB74F5-BE71-4E25-9BF5-4CC584B65DAE}" type="presParOf" srcId="{028FF973-6BF3-4255-85C6-7E1B6CC48902}" destId="{144354CA-AE85-46F2-B9FE-7403D1759AFA}" srcOrd="3" destOrd="0" presId="urn:microsoft.com/office/officeart/2005/8/layout/equation1"/>
    <dgm:cxn modelId="{0AEF7DA5-E397-4E42-8E3F-DD55ECD5F907}" type="presParOf" srcId="{028FF973-6BF3-4255-85C6-7E1B6CC48902}" destId="{A9405A86-54BB-4BEE-B947-F67BDE97796D}" srcOrd="4" destOrd="0" presId="urn:microsoft.com/office/officeart/2005/8/layout/equation1"/>
    <dgm:cxn modelId="{F9832D52-98E7-4297-B517-F6ABC7CF7E88}" type="presParOf" srcId="{028FF973-6BF3-4255-85C6-7E1B6CC48902}" destId="{CCC16FB0-66A6-4782-A7FA-51BBB038279F}" srcOrd="5" destOrd="0" presId="urn:microsoft.com/office/officeart/2005/8/layout/equation1"/>
    <dgm:cxn modelId="{D661C6D3-AEB9-4D5B-9D75-5FBF6F96CAC4}" type="presParOf" srcId="{028FF973-6BF3-4255-85C6-7E1B6CC48902}" destId="{63C6F213-916F-4FA3-AC51-BB887DB39C58}" srcOrd="6" destOrd="0" presId="urn:microsoft.com/office/officeart/2005/8/layout/equation1"/>
    <dgm:cxn modelId="{73AF2595-97FF-4AE2-997E-E73D0030100C}" type="presParOf" srcId="{028FF973-6BF3-4255-85C6-7E1B6CC48902}" destId="{C92CB83F-7A75-45B6-B449-11C9DA4DB813}" srcOrd="7" destOrd="0" presId="urn:microsoft.com/office/officeart/2005/8/layout/equation1"/>
    <dgm:cxn modelId="{A35FABF0-2AD5-48F5-B6B7-FE0432B0FEF6}" type="presParOf" srcId="{028FF973-6BF3-4255-85C6-7E1B6CC48902}" destId="{DE311742-40A1-48C0-A03D-F1AE8B0C400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EB8C0-C6FD-4062-B701-9F7DF08AE41C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39A4681-B2C2-428A-9908-01039FC7CE87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t-BR" sz="2000" dirty="0" smtClean="0"/>
            <a:t>Quimo</a:t>
          </a:r>
          <a:endParaRPr lang="pt-BR" sz="2000" dirty="0"/>
        </a:p>
      </dgm:t>
    </dgm:pt>
    <dgm:pt modelId="{11381F4C-7714-43EB-B717-7ABEC392193B}" cxnId="{B964D669-993B-4978-96D7-5F32C773B895}" type="parTrans">
      <dgm:prSet/>
      <dgm:spPr/>
      <dgm:t>
        <a:bodyPr/>
        <a:lstStyle/>
        <a:p>
          <a:endParaRPr lang="pt-BR" sz="2000"/>
        </a:p>
      </dgm:t>
    </dgm:pt>
    <dgm:pt modelId="{A461C205-0D43-4744-89BE-BA1F2F054F0A}" cxnId="{B964D669-993B-4978-96D7-5F32C773B895}" type="sibTrans">
      <dgm:prSet custT="1"/>
      <dgm:spPr/>
      <dgm:t>
        <a:bodyPr/>
        <a:lstStyle/>
        <a:p>
          <a:endParaRPr lang="pt-BR" sz="2000"/>
        </a:p>
      </dgm:t>
    </dgm:pt>
    <dgm:pt modelId="{E97CF2DE-E1AF-4ADA-ADD2-6C46C347C7D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Suco </a:t>
          </a:r>
          <a:r>
            <a:rPr lang="pt-BR" sz="1700" dirty="0" smtClean="0">
              <a:solidFill>
                <a:schemeClr val="tx1"/>
              </a:solidFill>
            </a:rPr>
            <a:t>Pancreático</a:t>
          </a:r>
          <a:endParaRPr lang="pt-BR" sz="1700" dirty="0">
            <a:solidFill>
              <a:schemeClr val="tx1"/>
            </a:solidFill>
          </a:endParaRPr>
        </a:p>
      </dgm:t>
    </dgm:pt>
    <dgm:pt modelId="{F8440A7C-6806-4E4B-80E8-95A85988EA21}" cxnId="{70170CF3-C312-483C-B528-D10B05AA55D3}" type="parTrans">
      <dgm:prSet/>
      <dgm:spPr/>
      <dgm:t>
        <a:bodyPr/>
        <a:lstStyle/>
        <a:p>
          <a:endParaRPr lang="pt-BR" sz="2000"/>
        </a:p>
      </dgm:t>
    </dgm:pt>
    <dgm:pt modelId="{73EA92E9-0E8F-4891-9614-F6DAA3DCFE28}" cxnId="{70170CF3-C312-483C-B528-D10B05AA55D3}" type="sibTrans">
      <dgm:prSet custT="1"/>
      <dgm:spPr/>
      <dgm:t>
        <a:bodyPr/>
        <a:lstStyle/>
        <a:p>
          <a:endParaRPr lang="pt-BR" sz="2000"/>
        </a:p>
      </dgm:t>
    </dgm:pt>
    <dgm:pt modelId="{7EBAA998-85D4-493B-BB61-C73791D158C2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Suco Entérico</a:t>
          </a:r>
          <a:endParaRPr lang="pt-BR" sz="2000" dirty="0">
            <a:solidFill>
              <a:schemeClr val="tx1"/>
            </a:solidFill>
          </a:endParaRPr>
        </a:p>
      </dgm:t>
    </dgm:pt>
    <dgm:pt modelId="{0CAA48BD-6501-4C90-9815-5A3EE7C83AB0}" cxnId="{8497061F-6E26-4287-B3A0-A80E33CF98F2}" type="parTrans">
      <dgm:prSet/>
      <dgm:spPr/>
      <dgm:t>
        <a:bodyPr/>
        <a:lstStyle/>
        <a:p>
          <a:endParaRPr lang="pt-BR" sz="2000"/>
        </a:p>
      </dgm:t>
    </dgm:pt>
    <dgm:pt modelId="{F5C16BF5-B7E0-4737-83C8-E50622EFCF1C}" cxnId="{8497061F-6E26-4287-B3A0-A80E33CF98F2}" type="sibTrans">
      <dgm:prSet custT="1"/>
      <dgm:spPr/>
      <dgm:t>
        <a:bodyPr/>
        <a:lstStyle/>
        <a:p>
          <a:endParaRPr lang="pt-BR" sz="2000"/>
        </a:p>
      </dgm:t>
    </dgm:pt>
    <dgm:pt modelId="{EEF4400F-5C49-480C-A1E2-BD603AA3FCFD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Bile</a:t>
          </a:r>
          <a:endParaRPr lang="pt-BR" sz="2000" dirty="0">
            <a:solidFill>
              <a:schemeClr val="tx1"/>
            </a:solidFill>
          </a:endParaRPr>
        </a:p>
      </dgm:t>
    </dgm:pt>
    <dgm:pt modelId="{DE6C606B-3897-4184-863E-306406E093E8}" cxnId="{FCDF8532-7BED-4A8A-92C3-20F0F7385D7D}" type="parTrans">
      <dgm:prSet/>
      <dgm:spPr/>
      <dgm:t>
        <a:bodyPr/>
        <a:lstStyle/>
        <a:p>
          <a:endParaRPr lang="pt-BR" sz="2000"/>
        </a:p>
      </dgm:t>
    </dgm:pt>
    <dgm:pt modelId="{EF6EC676-F19F-4FE4-9975-DF13BE929883}" cxnId="{FCDF8532-7BED-4A8A-92C3-20F0F7385D7D}" type="sibTrans">
      <dgm:prSet custT="1"/>
      <dgm:spPr/>
      <dgm:t>
        <a:bodyPr/>
        <a:lstStyle/>
        <a:p>
          <a:endParaRPr lang="pt-BR" sz="2000"/>
        </a:p>
      </dgm:t>
    </dgm:pt>
    <dgm:pt modelId="{A7139F22-C992-4BDD-811B-EC3426EEC3D5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BR" sz="2000" dirty="0" smtClean="0"/>
            <a:t>Quilo</a:t>
          </a:r>
          <a:endParaRPr lang="pt-BR" sz="2000" dirty="0"/>
        </a:p>
      </dgm:t>
    </dgm:pt>
    <dgm:pt modelId="{CED2A997-9F53-47F7-B5C3-F1491E2C9D74}" cxnId="{9246A4EE-8625-4136-8EA8-7250FCED3B0C}" type="parTrans">
      <dgm:prSet/>
      <dgm:spPr/>
      <dgm:t>
        <a:bodyPr/>
        <a:lstStyle/>
        <a:p>
          <a:endParaRPr lang="pt-BR" sz="2000"/>
        </a:p>
      </dgm:t>
    </dgm:pt>
    <dgm:pt modelId="{31B94C3B-65BE-4D68-B153-E2FA6BADB630}" cxnId="{9246A4EE-8625-4136-8EA8-7250FCED3B0C}" type="sibTrans">
      <dgm:prSet/>
      <dgm:spPr/>
      <dgm:t>
        <a:bodyPr/>
        <a:lstStyle/>
        <a:p>
          <a:endParaRPr lang="pt-BR" sz="2000"/>
        </a:p>
      </dgm:t>
    </dgm:pt>
    <dgm:pt modelId="{602721E4-E5A8-4B64-8DC1-6027A33B51E3}" type="pres">
      <dgm:prSet presAssocID="{47CEB8C0-C6FD-4062-B701-9F7DF08AE41C}" presName="linearFlow" presStyleCnt="0">
        <dgm:presLayoutVars>
          <dgm:dir/>
          <dgm:resizeHandles val="exact"/>
        </dgm:presLayoutVars>
      </dgm:prSet>
      <dgm:spPr/>
    </dgm:pt>
    <dgm:pt modelId="{5CA80777-7136-40BD-B83D-598A61EC88FC}" type="pres">
      <dgm:prSet presAssocID="{C39A4681-B2C2-428A-9908-01039FC7CE87}" presName="node" presStyleLbl="node1" presStyleIdx="0" presStyleCnt="5" custScaleX="1172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78818B-D2DD-41EC-A0ED-260F1CF06E39}" type="pres">
      <dgm:prSet presAssocID="{A461C205-0D43-4744-89BE-BA1F2F054F0A}" presName="spacerL" presStyleCnt="0"/>
      <dgm:spPr/>
    </dgm:pt>
    <dgm:pt modelId="{FAC18B51-277E-499B-9E77-4ECC4880AEF3}" type="pres">
      <dgm:prSet presAssocID="{A461C205-0D43-4744-89BE-BA1F2F054F0A}" presName="sibTrans" presStyleLbl="sibTrans2D1" presStyleIdx="0" presStyleCnt="4" custScaleX="109341" custScaleY="105377"/>
      <dgm:spPr/>
      <dgm:t>
        <a:bodyPr/>
        <a:lstStyle/>
        <a:p>
          <a:endParaRPr lang="pt-BR"/>
        </a:p>
      </dgm:t>
    </dgm:pt>
    <dgm:pt modelId="{A6BF893C-AC25-4A0D-8090-49C68CF8084A}" type="pres">
      <dgm:prSet presAssocID="{A461C205-0D43-4744-89BE-BA1F2F054F0A}" presName="spacerR" presStyleCnt="0"/>
      <dgm:spPr/>
    </dgm:pt>
    <dgm:pt modelId="{2803D682-28C8-49E2-8E71-58F788BFE5AF}" type="pres">
      <dgm:prSet presAssocID="{E97CF2DE-E1AF-4ADA-ADD2-6C46C347C7D1}" presName="node" presStyleLbl="node1" presStyleIdx="1" presStyleCnt="5" custScaleX="1673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418D6C-67D1-4663-BE33-3384B41F61F3}" type="pres">
      <dgm:prSet presAssocID="{73EA92E9-0E8F-4891-9614-F6DAA3DCFE28}" presName="spacerL" presStyleCnt="0"/>
      <dgm:spPr/>
    </dgm:pt>
    <dgm:pt modelId="{023133C9-97D1-47DA-8918-12E71161C109}" type="pres">
      <dgm:prSet presAssocID="{73EA92E9-0E8F-4891-9614-F6DAA3DCFE2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8047BEE2-D099-4805-95B6-C9C834F08F27}" type="pres">
      <dgm:prSet presAssocID="{73EA92E9-0E8F-4891-9614-F6DAA3DCFE28}" presName="spacerR" presStyleCnt="0"/>
      <dgm:spPr/>
    </dgm:pt>
    <dgm:pt modelId="{32403152-2174-4433-B66D-6CFFEC0798E4}" type="pres">
      <dgm:prSet presAssocID="{7EBAA998-85D4-493B-BB61-C73791D158C2}" presName="node" presStyleLbl="node1" presStyleIdx="2" presStyleCnt="5" custScaleX="1494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94F621-E2FB-4AC4-9E4D-1942EEA688AA}" type="pres">
      <dgm:prSet presAssocID="{F5C16BF5-B7E0-4737-83C8-E50622EFCF1C}" presName="spacerL" presStyleCnt="0"/>
      <dgm:spPr/>
    </dgm:pt>
    <dgm:pt modelId="{B3182D1E-7EBF-4EEB-ADE8-607BD09E1A9C}" type="pres">
      <dgm:prSet presAssocID="{F5C16BF5-B7E0-4737-83C8-E50622EFCF1C}" presName="sibTrans" presStyleLbl="sibTrans2D1" presStyleIdx="2" presStyleCnt="4"/>
      <dgm:spPr/>
      <dgm:t>
        <a:bodyPr/>
        <a:lstStyle/>
        <a:p>
          <a:endParaRPr lang="pt-BR"/>
        </a:p>
      </dgm:t>
    </dgm:pt>
    <dgm:pt modelId="{746582FE-5221-4A51-863C-234843D5398C}" type="pres">
      <dgm:prSet presAssocID="{F5C16BF5-B7E0-4737-83C8-E50622EFCF1C}" presName="spacerR" presStyleCnt="0"/>
      <dgm:spPr/>
    </dgm:pt>
    <dgm:pt modelId="{DB7AE4FD-E5F3-42FE-B3A6-1632AF830DC1}" type="pres">
      <dgm:prSet presAssocID="{EEF4400F-5C49-480C-A1E2-BD603AA3FC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8D1308-EADB-4324-B426-B0514F7C2E4B}" type="pres">
      <dgm:prSet presAssocID="{EF6EC676-F19F-4FE4-9975-DF13BE929883}" presName="spacerL" presStyleCnt="0"/>
      <dgm:spPr/>
    </dgm:pt>
    <dgm:pt modelId="{695DD74E-B6AB-43F0-95D5-2E24CF69DB4F}" type="pres">
      <dgm:prSet presAssocID="{EF6EC676-F19F-4FE4-9975-DF13BE929883}" presName="sibTrans" presStyleLbl="sibTrans2D1" presStyleIdx="3" presStyleCnt="4"/>
      <dgm:spPr/>
      <dgm:t>
        <a:bodyPr/>
        <a:lstStyle/>
        <a:p>
          <a:endParaRPr lang="pt-BR"/>
        </a:p>
      </dgm:t>
    </dgm:pt>
    <dgm:pt modelId="{D2583F33-BAD9-4DDD-857B-409618031DA2}" type="pres">
      <dgm:prSet presAssocID="{EF6EC676-F19F-4FE4-9975-DF13BE929883}" presName="spacerR" presStyleCnt="0"/>
      <dgm:spPr/>
    </dgm:pt>
    <dgm:pt modelId="{7DD7D84A-90A6-42D4-B115-B6B53C42AF56}" type="pres">
      <dgm:prSet presAssocID="{A7139F22-C992-4BDD-811B-EC3426EEC3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A992A1-48C6-42F3-8E48-F4658F8267B7}" type="presOf" srcId="{EF6EC676-F19F-4FE4-9975-DF13BE929883}" destId="{695DD74E-B6AB-43F0-95D5-2E24CF69DB4F}" srcOrd="0" destOrd="0" presId="urn:microsoft.com/office/officeart/2005/8/layout/equation1"/>
    <dgm:cxn modelId="{7FA31EFE-8FA0-413C-B35E-216C2255FFE6}" type="presOf" srcId="{73EA92E9-0E8F-4891-9614-F6DAA3DCFE28}" destId="{023133C9-97D1-47DA-8918-12E71161C109}" srcOrd="0" destOrd="0" presId="urn:microsoft.com/office/officeart/2005/8/layout/equation1"/>
    <dgm:cxn modelId="{78A1F21C-7FFF-4E0C-A84B-E7B34C7C00FB}" type="presOf" srcId="{C39A4681-B2C2-428A-9908-01039FC7CE87}" destId="{5CA80777-7136-40BD-B83D-598A61EC88FC}" srcOrd="0" destOrd="0" presId="urn:microsoft.com/office/officeart/2005/8/layout/equation1"/>
    <dgm:cxn modelId="{A9255BE4-0516-400F-8047-295686BE8758}" type="presOf" srcId="{47CEB8C0-C6FD-4062-B701-9F7DF08AE41C}" destId="{602721E4-E5A8-4B64-8DC1-6027A33B51E3}" srcOrd="0" destOrd="0" presId="urn:microsoft.com/office/officeart/2005/8/layout/equation1"/>
    <dgm:cxn modelId="{1A56261D-316B-42E7-A8D8-2FB99DCF59AC}" type="presOf" srcId="{EEF4400F-5C49-480C-A1E2-BD603AA3FCFD}" destId="{DB7AE4FD-E5F3-42FE-B3A6-1632AF830DC1}" srcOrd="0" destOrd="0" presId="urn:microsoft.com/office/officeart/2005/8/layout/equation1"/>
    <dgm:cxn modelId="{9246A4EE-8625-4136-8EA8-7250FCED3B0C}" srcId="{47CEB8C0-C6FD-4062-B701-9F7DF08AE41C}" destId="{A7139F22-C992-4BDD-811B-EC3426EEC3D5}" srcOrd="4" destOrd="0" parTransId="{CED2A997-9F53-47F7-B5C3-F1491E2C9D74}" sibTransId="{31B94C3B-65BE-4D68-B153-E2FA6BADB630}"/>
    <dgm:cxn modelId="{B964D669-993B-4978-96D7-5F32C773B895}" srcId="{47CEB8C0-C6FD-4062-B701-9F7DF08AE41C}" destId="{C39A4681-B2C2-428A-9908-01039FC7CE87}" srcOrd="0" destOrd="0" parTransId="{11381F4C-7714-43EB-B717-7ABEC392193B}" sibTransId="{A461C205-0D43-4744-89BE-BA1F2F054F0A}"/>
    <dgm:cxn modelId="{70170CF3-C312-483C-B528-D10B05AA55D3}" srcId="{47CEB8C0-C6FD-4062-B701-9F7DF08AE41C}" destId="{E97CF2DE-E1AF-4ADA-ADD2-6C46C347C7D1}" srcOrd="1" destOrd="0" parTransId="{F8440A7C-6806-4E4B-80E8-95A85988EA21}" sibTransId="{73EA92E9-0E8F-4891-9614-F6DAA3DCFE28}"/>
    <dgm:cxn modelId="{5E8284D5-6F24-43B2-A4DB-A030AA7860FC}" type="presOf" srcId="{7EBAA998-85D4-493B-BB61-C73791D158C2}" destId="{32403152-2174-4433-B66D-6CFFEC0798E4}" srcOrd="0" destOrd="0" presId="urn:microsoft.com/office/officeart/2005/8/layout/equation1"/>
    <dgm:cxn modelId="{830499C8-2939-4B5C-89E3-CD2E073E2803}" type="presOf" srcId="{F5C16BF5-B7E0-4737-83C8-E50622EFCF1C}" destId="{B3182D1E-7EBF-4EEB-ADE8-607BD09E1A9C}" srcOrd="0" destOrd="0" presId="urn:microsoft.com/office/officeart/2005/8/layout/equation1"/>
    <dgm:cxn modelId="{B179D5B5-2308-428F-9163-BCB40AA18577}" type="presOf" srcId="{A461C205-0D43-4744-89BE-BA1F2F054F0A}" destId="{FAC18B51-277E-499B-9E77-4ECC4880AEF3}" srcOrd="0" destOrd="0" presId="urn:microsoft.com/office/officeart/2005/8/layout/equation1"/>
    <dgm:cxn modelId="{8C9DC05E-BC33-41A4-B5D7-25C5FC0F9C97}" type="presOf" srcId="{A7139F22-C992-4BDD-811B-EC3426EEC3D5}" destId="{7DD7D84A-90A6-42D4-B115-B6B53C42AF56}" srcOrd="0" destOrd="0" presId="urn:microsoft.com/office/officeart/2005/8/layout/equation1"/>
    <dgm:cxn modelId="{FCDF8532-7BED-4A8A-92C3-20F0F7385D7D}" srcId="{47CEB8C0-C6FD-4062-B701-9F7DF08AE41C}" destId="{EEF4400F-5C49-480C-A1E2-BD603AA3FCFD}" srcOrd="3" destOrd="0" parTransId="{DE6C606B-3897-4184-863E-306406E093E8}" sibTransId="{EF6EC676-F19F-4FE4-9975-DF13BE929883}"/>
    <dgm:cxn modelId="{3CF67572-3C39-4BBA-93D8-BFF285525B7D}" type="presOf" srcId="{E97CF2DE-E1AF-4ADA-ADD2-6C46C347C7D1}" destId="{2803D682-28C8-49E2-8E71-58F788BFE5AF}" srcOrd="0" destOrd="0" presId="urn:microsoft.com/office/officeart/2005/8/layout/equation1"/>
    <dgm:cxn modelId="{8497061F-6E26-4287-B3A0-A80E33CF98F2}" srcId="{47CEB8C0-C6FD-4062-B701-9F7DF08AE41C}" destId="{7EBAA998-85D4-493B-BB61-C73791D158C2}" srcOrd="2" destOrd="0" parTransId="{0CAA48BD-6501-4C90-9815-5A3EE7C83AB0}" sibTransId="{F5C16BF5-B7E0-4737-83C8-E50622EFCF1C}"/>
    <dgm:cxn modelId="{63880AA0-E932-4CA5-97FC-DD52AA8524D5}" type="presParOf" srcId="{602721E4-E5A8-4B64-8DC1-6027A33B51E3}" destId="{5CA80777-7136-40BD-B83D-598A61EC88FC}" srcOrd="0" destOrd="0" presId="urn:microsoft.com/office/officeart/2005/8/layout/equation1"/>
    <dgm:cxn modelId="{0D9BAFAE-C397-4979-AF44-3DAE415D2F2F}" type="presParOf" srcId="{602721E4-E5A8-4B64-8DC1-6027A33B51E3}" destId="{2578818B-D2DD-41EC-A0ED-260F1CF06E39}" srcOrd="1" destOrd="0" presId="urn:microsoft.com/office/officeart/2005/8/layout/equation1"/>
    <dgm:cxn modelId="{8FAC351F-772E-41F7-ACCA-725C03450B21}" type="presParOf" srcId="{602721E4-E5A8-4B64-8DC1-6027A33B51E3}" destId="{FAC18B51-277E-499B-9E77-4ECC4880AEF3}" srcOrd="2" destOrd="0" presId="urn:microsoft.com/office/officeart/2005/8/layout/equation1"/>
    <dgm:cxn modelId="{A9786077-79A6-43B7-831E-9FFB140EC123}" type="presParOf" srcId="{602721E4-E5A8-4B64-8DC1-6027A33B51E3}" destId="{A6BF893C-AC25-4A0D-8090-49C68CF8084A}" srcOrd="3" destOrd="0" presId="urn:microsoft.com/office/officeart/2005/8/layout/equation1"/>
    <dgm:cxn modelId="{E34E4E1D-FDEE-44DC-9A7E-D48221738909}" type="presParOf" srcId="{602721E4-E5A8-4B64-8DC1-6027A33B51E3}" destId="{2803D682-28C8-49E2-8E71-58F788BFE5AF}" srcOrd="4" destOrd="0" presId="urn:microsoft.com/office/officeart/2005/8/layout/equation1"/>
    <dgm:cxn modelId="{7A88BA8B-BB77-4E3F-8D5E-D83EE7F66293}" type="presParOf" srcId="{602721E4-E5A8-4B64-8DC1-6027A33B51E3}" destId="{FF418D6C-67D1-4663-BE33-3384B41F61F3}" srcOrd="5" destOrd="0" presId="urn:microsoft.com/office/officeart/2005/8/layout/equation1"/>
    <dgm:cxn modelId="{7E0F253D-59C8-4C88-8DDA-BA119122D7DB}" type="presParOf" srcId="{602721E4-E5A8-4B64-8DC1-6027A33B51E3}" destId="{023133C9-97D1-47DA-8918-12E71161C109}" srcOrd="6" destOrd="0" presId="urn:microsoft.com/office/officeart/2005/8/layout/equation1"/>
    <dgm:cxn modelId="{79445DA1-5480-4CAC-B94A-70360292A997}" type="presParOf" srcId="{602721E4-E5A8-4B64-8DC1-6027A33B51E3}" destId="{8047BEE2-D099-4805-95B6-C9C834F08F27}" srcOrd="7" destOrd="0" presId="urn:microsoft.com/office/officeart/2005/8/layout/equation1"/>
    <dgm:cxn modelId="{AA1FADC9-3139-434F-8536-C501FCEBF94E}" type="presParOf" srcId="{602721E4-E5A8-4B64-8DC1-6027A33B51E3}" destId="{32403152-2174-4433-B66D-6CFFEC0798E4}" srcOrd="8" destOrd="0" presId="urn:microsoft.com/office/officeart/2005/8/layout/equation1"/>
    <dgm:cxn modelId="{8B8A2D4E-A220-42F1-B1B3-06F5D09F4B0A}" type="presParOf" srcId="{602721E4-E5A8-4B64-8DC1-6027A33B51E3}" destId="{8394F621-E2FB-4AC4-9E4D-1942EEA688AA}" srcOrd="9" destOrd="0" presId="urn:microsoft.com/office/officeart/2005/8/layout/equation1"/>
    <dgm:cxn modelId="{E82F765D-3B99-4EC2-8E2A-F23D31E68880}" type="presParOf" srcId="{602721E4-E5A8-4B64-8DC1-6027A33B51E3}" destId="{B3182D1E-7EBF-4EEB-ADE8-607BD09E1A9C}" srcOrd="10" destOrd="0" presId="urn:microsoft.com/office/officeart/2005/8/layout/equation1"/>
    <dgm:cxn modelId="{E94E0081-8EF7-4D31-9709-53F7B558DB11}" type="presParOf" srcId="{602721E4-E5A8-4B64-8DC1-6027A33B51E3}" destId="{746582FE-5221-4A51-863C-234843D5398C}" srcOrd="11" destOrd="0" presId="urn:microsoft.com/office/officeart/2005/8/layout/equation1"/>
    <dgm:cxn modelId="{C8611244-0A31-48E3-881A-FD3C16C235E1}" type="presParOf" srcId="{602721E4-E5A8-4B64-8DC1-6027A33B51E3}" destId="{DB7AE4FD-E5F3-42FE-B3A6-1632AF830DC1}" srcOrd="12" destOrd="0" presId="urn:microsoft.com/office/officeart/2005/8/layout/equation1"/>
    <dgm:cxn modelId="{591D9400-F3F5-44CE-AC51-33FD1C83128C}" type="presParOf" srcId="{602721E4-E5A8-4B64-8DC1-6027A33B51E3}" destId="{FA8D1308-EADB-4324-B426-B0514F7C2E4B}" srcOrd="13" destOrd="0" presId="urn:microsoft.com/office/officeart/2005/8/layout/equation1"/>
    <dgm:cxn modelId="{A3F41D89-036B-47A9-842B-E90686352922}" type="presParOf" srcId="{602721E4-E5A8-4B64-8DC1-6027A33B51E3}" destId="{695DD74E-B6AB-43F0-95D5-2E24CF69DB4F}" srcOrd="14" destOrd="0" presId="urn:microsoft.com/office/officeart/2005/8/layout/equation1"/>
    <dgm:cxn modelId="{AEE3698C-5765-4BD4-9EA8-105611C09A7D}" type="presParOf" srcId="{602721E4-E5A8-4B64-8DC1-6027A33B51E3}" destId="{D2583F33-BAD9-4DDD-857B-409618031DA2}" srcOrd="15" destOrd="0" presId="urn:microsoft.com/office/officeart/2005/8/layout/equation1"/>
    <dgm:cxn modelId="{61B77F5E-02B9-44E9-82AC-2C5F62D54CE6}" type="presParOf" srcId="{602721E4-E5A8-4B64-8DC1-6027A33B51E3}" destId="{7DD7D84A-90A6-42D4-B115-B6B53C42AF56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5214974" cy="1071546"/>
        <a:chOff x="0" y="0"/>
        <a:chExt cx="5214974" cy="1071546"/>
      </a:xfrm>
    </dsp:grpSpPr>
    <dsp:sp modelId="{FD335EEA-D187-4F99-AF01-A20D079703AD}">
      <dsp:nvSpPr>
        <dsp:cNvPr id="3" name="Elipse 2"/>
        <dsp:cNvSpPr/>
      </dsp:nvSpPr>
      <dsp:spPr bwMode="white">
        <a:xfrm>
          <a:off x="204652" y="0"/>
          <a:ext cx="1071546" cy="1071546"/>
        </a:xfrm>
        <a:prstGeom prst="ellipse">
          <a:avLst/>
        </a:prstGeom>
        <a:solidFill>
          <a:schemeClr val="bg1">
            <a:lumMod val="9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>
              <a:solidFill>
                <a:schemeClr val="tx1"/>
              </a:solidFill>
            </a:rPr>
            <a:t>Alimento</a:t>
          </a:r>
          <a:endParaRPr lang="pt-BR" sz="2000" dirty="0">
            <a:solidFill>
              <a:schemeClr val="tx1"/>
            </a:solidFill>
          </a:endParaRPr>
        </a:p>
      </dsp:txBody>
      <dsp:txXfrm>
        <a:off x="204652" y="0"/>
        <a:ext cx="1071546" cy="1071546"/>
      </dsp:txXfrm>
    </dsp:sp>
    <dsp:sp modelId="{3465BB84-4E7A-4BAD-960B-5074F103C423}">
      <dsp:nvSpPr>
        <dsp:cNvPr id="4" name="Mais 3"/>
        <dsp:cNvSpPr/>
      </dsp:nvSpPr>
      <dsp:spPr bwMode="white">
        <a:xfrm>
          <a:off x="1363208" y="225025"/>
          <a:ext cx="621497" cy="621497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1363208" y="225025"/>
        <a:ext cx="621497" cy="621497"/>
      </dsp:txXfrm>
    </dsp:sp>
    <dsp:sp modelId="{550E3DA6-A87A-45CA-B75A-95EE7FEE2790}">
      <dsp:nvSpPr>
        <dsp:cNvPr id="5" name="Elipse 4"/>
        <dsp:cNvSpPr/>
      </dsp:nvSpPr>
      <dsp:spPr bwMode="white">
        <a:xfrm>
          <a:off x="2071714" y="0"/>
          <a:ext cx="1071546" cy="1071546"/>
        </a:xfrm>
        <a:prstGeom prst="ellipse">
          <a:avLst/>
        </a:prstGeom>
        <a:solidFill>
          <a:schemeClr val="bg1">
            <a:lumMod val="9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>
              <a:solidFill>
                <a:schemeClr val="tx1"/>
              </a:solidFill>
            </a:rPr>
            <a:t>Saliva</a:t>
          </a:r>
          <a:endParaRPr lang="pt-BR" sz="2000" dirty="0">
            <a:solidFill>
              <a:schemeClr val="tx1"/>
            </a:solidFill>
          </a:endParaRPr>
        </a:p>
      </dsp:txBody>
      <dsp:txXfrm>
        <a:off x="2071714" y="0"/>
        <a:ext cx="1071546" cy="1071546"/>
      </dsp:txXfrm>
    </dsp:sp>
    <dsp:sp modelId="{7DF6D90F-08FF-4611-8F33-0F77054A8932}">
      <dsp:nvSpPr>
        <dsp:cNvPr id="6" name="Igual 5"/>
        <dsp:cNvSpPr/>
      </dsp:nvSpPr>
      <dsp:spPr bwMode="white">
        <a:xfrm>
          <a:off x="3230270" y="225025"/>
          <a:ext cx="621497" cy="621497"/>
        </a:xfrm>
        <a:prstGeom prst="mathEqual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3230270" y="225025"/>
        <a:ext cx="621497" cy="621497"/>
      </dsp:txXfrm>
    </dsp:sp>
    <dsp:sp modelId="{659A4F2A-547C-4A95-AEBE-6D6F54792680}">
      <dsp:nvSpPr>
        <dsp:cNvPr id="7" name="Elipse 6"/>
        <dsp:cNvSpPr/>
      </dsp:nvSpPr>
      <dsp:spPr bwMode="white">
        <a:xfrm>
          <a:off x="3938776" y="0"/>
          <a:ext cx="1071546" cy="1071546"/>
        </a:xfrm>
        <a:prstGeom prst="ellipse">
          <a:avLst/>
        </a:prstGeom>
        <a:solidFill>
          <a:schemeClr val="accent3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/>
            <a:t>Bolo Alimentar</a:t>
          </a:r>
          <a:endParaRPr lang="pt-BR" sz="2000" dirty="0"/>
        </a:p>
      </dsp:txBody>
      <dsp:txXfrm>
        <a:off x="3938776" y="0"/>
        <a:ext cx="1071546" cy="1071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6500858" cy="928694"/>
        <a:chOff x="0" y="0"/>
        <a:chExt cx="6500858" cy="928694"/>
      </a:xfrm>
    </dsp:grpSpPr>
    <dsp:sp modelId="{390ADFB3-7B0A-455E-BEC2-763F3EDD9AA4}">
      <dsp:nvSpPr>
        <dsp:cNvPr id="3" name="Elipse 2"/>
        <dsp:cNvSpPr/>
      </dsp:nvSpPr>
      <dsp:spPr bwMode="white">
        <a:xfrm>
          <a:off x="1167925" y="0"/>
          <a:ext cx="928694" cy="928694"/>
        </a:xfrm>
        <a:prstGeom prst="ellipse">
          <a:avLst/>
        </a:prstGeom>
        <a:solidFill>
          <a:schemeClr val="accent3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/>
            <a:t>Bolo Alimentar</a:t>
          </a:r>
          <a:endParaRPr lang="pt-BR" sz="2000" dirty="0"/>
        </a:p>
      </dsp:txBody>
      <dsp:txXfrm>
        <a:off x="1167925" y="0"/>
        <a:ext cx="928694" cy="928694"/>
      </dsp:txXfrm>
    </dsp:sp>
    <dsp:sp modelId="{F2CEFF7F-640D-4F5B-BAB8-744DC1D73A1A}">
      <dsp:nvSpPr>
        <dsp:cNvPr id="4" name="Mais 3"/>
        <dsp:cNvSpPr/>
      </dsp:nvSpPr>
      <dsp:spPr bwMode="white">
        <a:xfrm>
          <a:off x="2172029" y="195026"/>
          <a:ext cx="538643" cy="538643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2172029" y="195026"/>
        <a:ext cx="538643" cy="538643"/>
      </dsp:txXfrm>
    </dsp:sp>
    <dsp:sp modelId="{A9405A86-54BB-4BEE-B947-F67BDE97796D}">
      <dsp:nvSpPr>
        <dsp:cNvPr id="5" name="Elipse 4"/>
        <dsp:cNvSpPr/>
      </dsp:nvSpPr>
      <dsp:spPr bwMode="white">
        <a:xfrm>
          <a:off x="2786082" y="0"/>
          <a:ext cx="928694" cy="928694"/>
        </a:xfrm>
        <a:prstGeom prst="ellipse">
          <a:avLst/>
        </a:prstGeom>
        <a:solidFill>
          <a:schemeClr val="bg1">
            <a:lumMod val="9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>
              <a:solidFill>
                <a:schemeClr val="tx1"/>
              </a:solidFill>
            </a:rPr>
            <a:t>Suco Gástrico</a:t>
          </a:r>
          <a:endParaRPr lang="pt-BR" sz="2000" dirty="0">
            <a:solidFill>
              <a:schemeClr val="tx1"/>
            </a:solidFill>
          </a:endParaRPr>
        </a:p>
      </dsp:txBody>
      <dsp:txXfrm>
        <a:off x="2786082" y="0"/>
        <a:ext cx="928694" cy="928694"/>
      </dsp:txXfrm>
    </dsp:sp>
    <dsp:sp modelId="{63C6F213-916F-4FA3-AC51-BB887DB39C58}">
      <dsp:nvSpPr>
        <dsp:cNvPr id="6" name="Igual 5"/>
        <dsp:cNvSpPr/>
      </dsp:nvSpPr>
      <dsp:spPr bwMode="white">
        <a:xfrm>
          <a:off x="3790186" y="195026"/>
          <a:ext cx="538643" cy="538643"/>
        </a:xfrm>
        <a:prstGeom prst="mathEqual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3790186" y="195026"/>
        <a:ext cx="538643" cy="538643"/>
      </dsp:txXfrm>
    </dsp:sp>
    <dsp:sp modelId="{DE311742-40A1-48C0-A03D-F1AE8B0C400A}">
      <dsp:nvSpPr>
        <dsp:cNvPr id="7" name="Elipse 6"/>
        <dsp:cNvSpPr/>
      </dsp:nvSpPr>
      <dsp:spPr bwMode="white">
        <a:xfrm>
          <a:off x="4404239" y="0"/>
          <a:ext cx="928694" cy="928694"/>
        </a:xfrm>
        <a:prstGeom prst="ellipse">
          <a:avLst/>
        </a:prstGeom>
        <a:solidFill>
          <a:schemeClr val="accent4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/>
            <a:t>Quimo</a:t>
          </a:r>
          <a:endParaRPr lang="pt-BR" sz="2000" dirty="0"/>
        </a:p>
      </dsp:txBody>
      <dsp:txXfrm>
        <a:off x="4404239" y="0"/>
        <a:ext cx="928694" cy="928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572560" cy="1389058"/>
        <a:chOff x="0" y="0"/>
        <a:chExt cx="8572560" cy="1389058"/>
      </a:xfrm>
    </dsp:grpSpPr>
    <dsp:sp modelId="{5CA80777-7136-40BD-B83D-598A61EC88FC}">
      <dsp:nvSpPr>
        <dsp:cNvPr id="3" name="Elipse 2"/>
        <dsp:cNvSpPr/>
      </dsp:nvSpPr>
      <dsp:spPr bwMode="white">
        <a:xfrm>
          <a:off x="0" y="156700"/>
          <a:ext cx="1075657" cy="1075657"/>
        </a:xfrm>
        <a:prstGeom prst="ellipse">
          <a:avLst/>
        </a:prstGeom>
        <a:solidFill>
          <a:schemeClr val="accent4">
            <a:lumMod val="75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/>
            <a:t>Quimo</a:t>
          </a:r>
          <a:endParaRPr lang="pt-BR" sz="2000" dirty="0"/>
        </a:p>
      </dsp:txBody>
      <dsp:txXfrm>
        <a:off x="0" y="156700"/>
        <a:ext cx="1075657" cy="1075657"/>
      </dsp:txXfrm>
    </dsp:sp>
    <dsp:sp modelId="{FAC18B51-277E-499B-9E77-4ECC4880AEF3}">
      <dsp:nvSpPr>
        <dsp:cNvPr id="4" name="Mais 3"/>
        <dsp:cNvSpPr/>
      </dsp:nvSpPr>
      <dsp:spPr bwMode="white">
        <a:xfrm>
          <a:off x="1163001" y="382588"/>
          <a:ext cx="623881" cy="623881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1163001" y="382588"/>
        <a:ext cx="623881" cy="623881"/>
      </dsp:txXfrm>
    </dsp:sp>
    <dsp:sp modelId="{2803D682-28C8-49E2-8E71-58F788BFE5AF}">
      <dsp:nvSpPr>
        <dsp:cNvPr id="5" name="Elipse 4"/>
        <dsp:cNvSpPr/>
      </dsp:nvSpPr>
      <dsp:spPr bwMode="white">
        <a:xfrm>
          <a:off x="1874226" y="156700"/>
          <a:ext cx="1075657" cy="1075657"/>
        </a:xfrm>
        <a:prstGeom prst="ellipse">
          <a:avLst/>
        </a:prstGeom>
        <a:solidFill>
          <a:schemeClr val="bg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>
              <a:solidFill>
                <a:schemeClr val="tx1"/>
              </a:solidFill>
            </a:rPr>
            <a:t>Suco </a:t>
          </a:r>
          <a:r>
            <a:rPr lang="pt-BR" sz="1700" dirty="0" smtClean="0">
              <a:solidFill>
                <a:schemeClr val="tx1"/>
              </a:solidFill>
            </a:rPr>
            <a:t>Pancreático</a:t>
          </a:r>
          <a:endParaRPr lang="pt-BR" sz="1700" dirty="0">
            <a:solidFill>
              <a:schemeClr val="tx1"/>
            </a:solidFill>
          </a:endParaRPr>
        </a:p>
      </dsp:txBody>
      <dsp:txXfrm>
        <a:off x="1874226" y="156700"/>
        <a:ext cx="1075657" cy="1075657"/>
      </dsp:txXfrm>
    </dsp:sp>
    <dsp:sp modelId="{023133C9-97D1-47DA-8918-12E71161C109}">
      <dsp:nvSpPr>
        <dsp:cNvPr id="6" name="Mais 5"/>
        <dsp:cNvSpPr/>
      </dsp:nvSpPr>
      <dsp:spPr bwMode="white">
        <a:xfrm>
          <a:off x="3037227" y="382588"/>
          <a:ext cx="623881" cy="623881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3037227" y="382588"/>
        <a:ext cx="623881" cy="623881"/>
      </dsp:txXfrm>
    </dsp:sp>
    <dsp:sp modelId="{32403152-2174-4433-B66D-6CFFEC0798E4}">
      <dsp:nvSpPr>
        <dsp:cNvPr id="7" name="Elipse 6"/>
        <dsp:cNvSpPr/>
      </dsp:nvSpPr>
      <dsp:spPr bwMode="white">
        <a:xfrm>
          <a:off x="3748451" y="156700"/>
          <a:ext cx="1075657" cy="1075657"/>
        </a:xfrm>
        <a:prstGeom prst="ellipse">
          <a:avLst/>
        </a:prstGeom>
        <a:solidFill>
          <a:schemeClr val="bg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>
              <a:solidFill>
                <a:schemeClr val="tx1"/>
              </a:solidFill>
            </a:rPr>
            <a:t>Suco Entérico</a:t>
          </a:r>
          <a:endParaRPr lang="pt-BR" sz="2000" dirty="0">
            <a:solidFill>
              <a:schemeClr val="tx1"/>
            </a:solidFill>
          </a:endParaRPr>
        </a:p>
      </dsp:txBody>
      <dsp:txXfrm>
        <a:off x="3748451" y="156700"/>
        <a:ext cx="1075657" cy="1075657"/>
      </dsp:txXfrm>
    </dsp:sp>
    <dsp:sp modelId="{B3182D1E-7EBF-4EEB-ADE8-607BD09E1A9C}">
      <dsp:nvSpPr>
        <dsp:cNvPr id="8" name="Mais 7"/>
        <dsp:cNvSpPr/>
      </dsp:nvSpPr>
      <dsp:spPr bwMode="white">
        <a:xfrm>
          <a:off x="4911452" y="382588"/>
          <a:ext cx="623881" cy="623881"/>
        </a:xfrm>
        <a:prstGeom prst="mathPlus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4911452" y="382588"/>
        <a:ext cx="623881" cy="623881"/>
      </dsp:txXfrm>
    </dsp:sp>
    <dsp:sp modelId="{DB7AE4FD-E5F3-42FE-B3A6-1632AF830DC1}">
      <dsp:nvSpPr>
        <dsp:cNvPr id="9" name="Elipse 8"/>
        <dsp:cNvSpPr/>
      </dsp:nvSpPr>
      <dsp:spPr bwMode="white">
        <a:xfrm>
          <a:off x="5622677" y="156700"/>
          <a:ext cx="1075657" cy="1075657"/>
        </a:xfrm>
        <a:prstGeom prst="ellipse">
          <a:avLst/>
        </a:prstGeom>
        <a:solidFill>
          <a:schemeClr val="bg1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>
              <a:solidFill>
                <a:schemeClr val="tx1"/>
              </a:solidFill>
            </a:rPr>
            <a:t>Bile</a:t>
          </a:r>
          <a:endParaRPr lang="pt-BR" sz="2000" dirty="0">
            <a:solidFill>
              <a:schemeClr val="tx1"/>
            </a:solidFill>
          </a:endParaRPr>
        </a:p>
      </dsp:txBody>
      <dsp:txXfrm>
        <a:off x="5622677" y="156700"/>
        <a:ext cx="1075657" cy="1075657"/>
      </dsp:txXfrm>
    </dsp:sp>
    <dsp:sp modelId="{695DD74E-B6AB-43F0-95D5-2E24CF69DB4F}">
      <dsp:nvSpPr>
        <dsp:cNvPr id="10" name="Igual 9"/>
        <dsp:cNvSpPr/>
      </dsp:nvSpPr>
      <dsp:spPr bwMode="white">
        <a:xfrm>
          <a:off x="6785678" y="382588"/>
          <a:ext cx="623881" cy="623881"/>
        </a:xfrm>
        <a:prstGeom prst="mathEqual">
          <a:avLst/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 sz="2000"/>
        </a:p>
      </dsp:txBody>
      <dsp:txXfrm>
        <a:off x="6785678" y="382588"/>
        <a:ext cx="623881" cy="623881"/>
      </dsp:txXfrm>
    </dsp:sp>
    <dsp:sp modelId="{7DD7D84A-90A6-42D4-B115-B6B53C42AF56}">
      <dsp:nvSpPr>
        <dsp:cNvPr id="11" name="Elipse 10"/>
        <dsp:cNvSpPr/>
      </dsp:nvSpPr>
      <dsp:spPr bwMode="white">
        <a:xfrm>
          <a:off x="7496903" y="156700"/>
          <a:ext cx="1075657" cy="1075657"/>
        </a:xfrm>
        <a:prstGeom prst="ellipse">
          <a:avLst/>
        </a:prstGeom>
        <a:solidFill>
          <a:schemeClr val="accent6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000" dirty="0" smtClean="0"/>
            <a:t>Quilo</a:t>
          </a:r>
          <a:endParaRPr lang="pt-BR" sz="2000" dirty="0"/>
        </a:p>
      </dsp:txBody>
      <dsp:txXfrm>
        <a:off x="7496903" y="156700"/>
        <a:ext cx="1075657" cy="107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A7FB7F-5C33-4C65-A6CC-BEFC476A0A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do texto mestre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B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s-MX" altLang="x-none" dirty="0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pt-BR" sz="1200" dirty="0">
                <a:latin typeface="Calibri" panose="020F0502020204030204" pitchFamily="34" charset="0"/>
              </a:rPr>
            </a:fld>
            <a:endParaRPr lang="pt-BR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Clique para editar o título mestre</a:t>
            </a:r>
            <a:endParaRPr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Clique para editar o texto mestre</a:t>
            </a:r>
            <a:endParaRPr dirty="0"/>
          </a:p>
          <a:p>
            <a:pPr lvl="1"/>
            <a:r>
              <a:rPr dirty="0"/>
              <a:t>Segundo nível</a:t>
            </a:r>
            <a:endParaRPr dirty="0"/>
          </a:p>
          <a:p>
            <a:pPr lvl="2"/>
            <a:r>
              <a:rPr dirty="0"/>
              <a:t>Terceiro nível</a:t>
            </a:r>
            <a:endParaRPr dirty="0"/>
          </a:p>
          <a:p>
            <a:pPr lvl="3"/>
            <a:r>
              <a:rPr dirty="0"/>
              <a:t>Quarto nível</a:t>
            </a:r>
            <a:endParaRPr dirty="0"/>
          </a:p>
          <a:p>
            <a:pPr lvl="4"/>
            <a:r>
              <a:rPr dirty="0"/>
              <a:t>Quinto nível</a:t>
            </a:r>
            <a:endParaRPr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3B60B5-A1F1-4FF9-88F7-B8A80287D893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dirty="0"/>
            </a:fld>
            <a:endParaRPr 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6" Type="http://schemas.openxmlformats.org/officeDocument/2006/relationships/slideLayout" Target="../slideLayouts/slideLayout7.xml"/><Relationship Id="rId15" Type="http://schemas.microsoft.com/office/2007/relationships/diagramDrawing" Target="../diagrams/drawing3.xml"/><Relationship Id="rId14" Type="http://schemas.openxmlformats.org/officeDocument/2006/relationships/diagramColors" Target="../diagrams/colors3.xml"/><Relationship Id="rId13" Type="http://schemas.openxmlformats.org/officeDocument/2006/relationships/diagramQuickStyle" Target="../diagrams/quickStyle3.xml"/><Relationship Id="rId12" Type="http://schemas.openxmlformats.org/officeDocument/2006/relationships/diagramLayout" Target="../diagrams/layout3.xml"/><Relationship Id="rId11" Type="http://schemas.openxmlformats.org/officeDocument/2006/relationships/diagramData" Target="../diagrams/data3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Resultado de imagem para sistema digestori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5675" y="1201738"/>
            <a:ext cx="7072313" cy="469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ítulo 1"/>
          <p:cNvSpPr>
            <a:spLocks noGrp="1"/>
          </p:cNvSpPr>
          <p:nvPr>
            <p:ph type="ctrTitle"/>
          </p:nvPr>
        </p:nvSpPr>
        <p:spPr>
          <a:xfrm>
            <a:off x="684213" y="2076450"/>
            <a:ext cx="7772400" cy="1470025"/>
          </a:xfrm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dirty="0"/>
              <a:t>SISTEMA DIGESTÓRIO</a:t>
            </a:r>
            <a:endParaRPr dirty="0"/>
          </a:p>
        </p:txBody>
      </p:sp>
      <p:sp>
        <p:nvSpPr>
          <p:cNvPr id="2052" name="Subtítulo 2"/>
          <p:cNvSpPr>
            <a:spLocks noGrp="1"/>
          </p:cNvSpPr>
          <p:nvPr>
            <p:ph type="subTitle" idx="1" hasCustomPrompt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</a:pP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suas respectivas Funções</a:t>
            </a:r>
            <a:endParaRPr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457200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A Faringe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/>
          <p:nvPr/>
        </p:nvSpPr>
        <p:spPr>
          <a:xfrm>
            <a:off x="214313" y="2000250"/>
            <a:ext cx="6329363" cy="175736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Características: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4375" y="2571750"/>
            <a:ext cx="4572000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</a:rPr>
              <a:t>Faz parte dos aparelhos digestório e respiratório;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De 12 a 13 cm de comprimento.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Espaço Reservado para Conteúdo 2"/>
          <p:cNvSpPr txBox="1"/>
          <p:nvPr/>
        </p:nvSpPr>
        <p:spPr>
          <a:xfrm>
            <a:off x="285750" y="4373563"/>
            <a:ext cx="5214938" cy="1000125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Função: </a:t>
            </a:r>
            <a:r>
              <a:rPr kumimoji="0" lang="pt-BR" sz="20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através de epiglote, evita que o alimento passe para as vias respiratórias.</a:t>
            </a:r>
            <a:endParaRPr kumimoji="0" lang="pt-BR" sz="2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8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319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1989138"/>
            <a:ext cx="2381250" cy="261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Colchete direito 14"/>
          <p:cNvSpPr/>
          <p:nvPr/>
        </p:nvSpPr>
        <p:spPr>
          <a:xfrm>
            <a:off x="6659563" y="3500438"/>
            <a:ext cx="215900" cy="43338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Conector reto 15"/>
          <p:cNvCxnSpPr>
            <a:stCxn id="15" idx="2"/>
          </p:cNvCxnSpPr>
          <p:nvPr/>
        </p:nvCxnSpPr>
        <p:spPr>
          <a:xfrm>
            <a:off x="6875463" y="3716338"/>
            <a:ext cx="1152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CaixaDeTexto 17"/>
          <p:cNvSpPr txBox="1"/>
          <p:nvPr/>
        </p:nvSpPr>
        <p:spPr>
          <a:xfrm>
            <a:off x="8027988" y="3500438"/>
            <a:ext cx="16573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400" dirty="0">
                <a:latin typeface="Arial" panose="020B0604020202020204" pitchFamily="34" charset="0"/>
              </a:rPr>
              <a:t>Faringe</a:t>
            </a:r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457200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O Esôfago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17411" name="CaixaDeTexto 2"/>
          <p:cNvSpPr txBox="1"/>
          <p:nvPr/>
        </p:nvSpPr>
        <p:spPr>
          <a:xfrm>
            <a:off x="611188" y="2373313"/>
            <a:ext cx="5616575" cy="1292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Tubo longo e delgado;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Cerca de 25 cm;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Funciona através de movimentos peristálticos.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/>
          <p:nvPr/>
        </p:nvSpPr>
        <p:spPr>
          <a:xfrm>
            <a:off x="214313" y="1857375"/>
            <a:ext cx="6329363" cy="175736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Características: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2"/>
          <p:cNvSpPr txBox="1"/>
          <p:nvPr/>
        </p:nvSpPr>
        <p:spPr>
          <a:xfrm>
            <a:off x="285750" y="3857625"/>
            <a:ext cx="5214938" cy="107156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Função: </a:t>
            </a:r>
            <a:r>
              <a:rPr kumimoji="0" lang="pt-BR" sz="2400" kern="1200" cap="none" spc="0" normalizeH="0" baseline="0" noProof="0" dirty="0">
                <a:latin typeface="+mn-lt"/>
                <a:ea typeface="+mn-ea"/>
                <a:cs typeface="+mn-cs"/>
              </a:rPr>
              <a:t>levar o alimento triturado até o estômago.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o 11"/>
          <p:cNvGrpSpPr/>
          <p:nvPr/>
        </p:nvGrpSpPr>
        <p:grpSpPr>
          <a:xfrm>
            <a:off x="1787525" y="4941888"/>
            <a:ext cx="3429000" cy="1357312"/>
            <a:chOff x="1500166" y="5214950"/>
            <a:chExt cx="3429024" cy="1357322"/>
          </a:xfrm>
        </p:grpSpPr>
        <p:sp>
          <p:nvSpPr>
            <p:cNvPr id="10" name="Texto explicativo em elipse 9"/>
            <p:cNvSpPr/>
            <p:nvPr/>
          </p:nvSpPr>
          <p:spPr>
            <a:xfrm>
              <a:off x="1500166" y="5214950"/>
              <a:ext cx="3429024" cy="1357322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7" name="CaixaDeTexto 10"/>
            <p:cNvSpPr txBox="1"/>
            <p:nvPr/>
          </p:nvSpPr>
          <p:spPr>
            <a:xfrm>
              <a:off x="1714480" y="5429264"/>
              <a:ext cx="3000396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sz="1600" dirty="0">
                  <a:latin typeface="Arial" panose="020B0604020202020204" pitchFamily="34" charset="0"/>
                </a:rPr>
                <a:t>Se comermos de cabeça para baixo, o alimento vai para o estômago ou para a cabeça?</a:t>
              </a:r>
              <a:endParaRPr sz="16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43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344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963" y="1196975"/>
            <a:ext cx="3127375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ítulo 1"/>
          <p:cNvSpPr txBox="1"/>
          <p:nvPr/>
        </p:nvSpPr>
        <p:spPr>
          <a:xfrm>
            <a:off x="457200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O Estômago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7200" y="2643188"/>
            <a:ext cx="4829175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</a:rPr>
              <a:t>Tem forma de bolsa ou saco;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Capacidade de armazenar cerca de 2 litros;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Revestido por uma mucosa protetora;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Abertura superior chamada de cárdia e inferior, de piloro.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5" name="Espaço Reservado para Conteúdo 2"/>
          <p:cNvSpPr txBox="1"/>
          <p:nvPr/>
        </p:nvSpPr>
        <p:spPr>
          <a:xfrm>
            <a:off x="214313" y="2000250"/>
            <a:ext cx="6329363" cy="175736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Características: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214313" y="4729163"/>
            <a:ext cx="5214938" cy="571500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Funções: 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288" y="5260975"/>
            <a:ext cx="447198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Produz o suco gástrico</a:t>
            </a:r>
            <a:r>
              <a:rPr dirty="0">
                <a:latin typeface="Arial" panose="020B0604020202020204" pitchFamily="34" charset="0"/>
              </a:rPr>
              <a:t>: 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Chave esquerda 7"/>
          <p:cNvSpPr/>
          <p:nvPr/>
        </p:nvSpPr>
        <p:spPr>
          <a:xfrm>
            <a:off x="3286125" y="4929188"/>
            <a:ext cx="500063" cy="1285875"/>
          </a:xfrm>
          <a:prstGeom prst="leftBrace">
            <a:avLst>
              <a:gd name="adj1" fmla="val 8333"/>
              <a:gd name="adj2" fmla="val 404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1875" y="5000625"/>
            <a:ext cx="52863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água;</a:t>
            </a:r>
            <a:endParaRPr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ácido clorídrico (mata os micro-organismos);</a:t>
            </a:r>
            <a:endParaRPr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enzimas digestivas (principal = pepsina, que digere PROTEÍNAS).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5369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370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1844675"/>
            <a:ext cx="3790950" cy="2874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ítulo 1"/>
          <p:cNvSpPr txBox="1"/>
          <p:nvPr/>
        </p:nvSpPr>
        <p:spPr>
          <a:xfrm>
            <a:off x="457200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O Intestino Delgado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214313" y="4221163"/>
            <a:ext cx="5214938" cy="571500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Funções: 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500" y="4724400"/>
            <a:ext cx="5214938" cy="193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Produz o suco entérico;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Absorção de nutrientes </a:t>
            </a:r>
            <a:r>
              <a:rPr sz="2000" dirty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sz="2000" dirty="0">
                <a:latin typeface="Arial" panose="020B0604020202020204" pitchFamily="34" charset="0"/>
              </a:rPr>
              <a:t>“cerca de 90% da absorção dos nutrientes ocorre no intestino delgado. 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Os outros 10% ocorrem no estômago e no intestino grosso”.</a:t>
            </a:r>
            <a:endParaRPr sz="2000" dirty="0">
              <a:latin typeface="Arial" panose="020B0604020202020204" pitchFamily="34" charset="0"/>
            </a:endParaRPr>
          </a:p>
        </p:txBody>
      </p:sp>
      <p:grpSp>
        <p:nvGrpSpPr>
          <p:cNvPr id="16389" name="Grupo 8"/>
          <p:cNvGrpSpPr/>
          <p:nvPr/>
        </p:nvGrpSpPr>
        <p:grpSpPr>
          <a:xfrm>
            <a:off x="214313" y="1714500"/>
            <a:ext cx="6329362" cy="2439988"/>
            <a:chOff x="214282" y="2000240"/>
            <a:chExt cx="6329281" cy="2437815"/>
          </a:xfrm>
        </p:grpSpPr>
        <p:sp>
          <p:nvSpPr>
            <p:cNvPr id="16394" name="CaixaDeTexto 3"/>
            <p:cNvSpPr txBox="1"/>
            <p:nvPr/>
          </p:nvSpPr>
          <p:spPr>
            <a:xfrm>
              <a:off x="500035" y="2500306"/>
              <a:ext cx="4214841" cy="19377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Dividido em três partes: duodeno, jejuno e íleo;</a:t>
              </a:r>
              <a:endParaRPr sz="2000" dirty="0">
                <a:latin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Tem cerca de 6 m de comprimento e 3 cm de diâmetro;</a:t>
              </a:r>
              <a:endParaRPr sz="2000" dirty="0">
                <a:latin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Apresenta vilosidades e microvilosidades. </a:t>
              </a:r>
              <a:endParaRPr sz="2000" dirty="0">
                <a:latin typeface="Arial" panose="020B0604020202020204" pitchFamily="34" charset="0"/>
              </a:endParaRPr>
            </a:p>
          </p:txBody>
        </p:sp>
        <p:sp>
          <p:nvSpPr>
            <p:cNvPr id="5" name="Espaço Reservado para Conteúdo 2"/>
            <p:cNvSpPr txBox="1"/>
            <p:nvPr/>
          </p:nvSpPr>
          <p:spPr>
            <a:xfrm>
              <a:off x="214282" y="2000240"/>
              <a:ext cx="6329281" cy="1757384"/>
            </a:xfrm>
            <a:prstGeom prst="rect">
              <a:avLst/>
            </a:prstGeom>
          </p:spPr>
          <p:txBody>
            <a:bodyPr/>
            <a:lstStyle/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3200" kern="1200" cap="none" spc="0" normalizeH="0" baseline="0" noProof="0" dirty="0">
                  <a:latin typeface="+mn-lt"/>
                  <a:ea typeface="+mn-ea"/>
                  <a:cs typeface="+mn-cs"/>
                </a:rPr>
                <a:t>Características:</a:t>
              </a:r>
              <a:endParaRPr kumimoji="0" lang="pt-BR" sz="28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90805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390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391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2725" y="1628775"/>
            <a:ext cx="3533775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4221163"/>
            <a:ext cx="3071812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Texto explicativo em forma de nuvem 15"/>
          <p:cNvSpPr/>
          <p:nvPr/>
        </p:nvSpPr>
        <p:spPr>
          <a:xfrm>
            <a:off x="3090863" y="4797425"/>
            <a:ext cx="3857625" cy="17145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ítulo 1"/>
          <p:cNvSpPr txBox="1"/>
          <p:nvPr/>
        </p:nvSpPr>
        <p:spPr>
          <a:xfrm>
            <a:off x="457200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O Intestino Grosso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grpSp>
        <p:nvGrpSpPr>
          <p:cNvPr id="17412" name="Grupo 8"/>
          <p:cNvGrpSpPr/>
          <p:nvPr/>
        </p:nvGrpSpPr>
        <p:grpSpPr>
          <a:xfrm>
            <a:off x="214313" y="2000250"/>
            <a:ext cx="6329362" cy="2746375"/>
            <a:chOff x="214282" y="2000240"/>
            <a:chExt cx="6329378" cy="2746239"/>
          </a:xfrm>
        </p:grpSpPr>
        <p:sp>
          <p:nvSpPr>
            <p:cNvPr id="17424" name="CaixaDeTexto 6"/>
            <p:cNvSpPr txBox="1"/>
            <p:nvPr/>
          </p:nvSpPr>
          <p:spPr>
            <a:xfrm>
              <a:off x="500035" y="2500306"/>
              <a:ext cx="4214841" cy="2246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Dividido em 4 partes principais: ceco, cólon (ascendente, transverso, descendente e sigmoide), reto e ânus;</a:t>
              </a:r>
              <a:endParaRPr sz="2000" dirty="0">
                <a:latin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Mede cerca de 6,5 centímetros de diâmetro e 1,5 metros de comprimento</a:t>
              </a:r>
              <a:r>
                <a:rPr dirty="0">
                  <a:latin typeface="Arial" panose="020B0604020202020204" pitchFamily="34" charset="0"/>
                </a:rPr>
                <a:t>;</a:t>
              </a: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" name="Espaço Reservado para Conteúdo 2"/>
            <p:cNvSpPr txBox="1"/>
            <p:nvPr/>
          </p:nvSpPr>
          <p:spPr>
            <a:xfrm>
              <a:off x="214282" y="2000240"/>
              <a:ext cx="6329378" cy="1757276"/>
            </a:xfrm>
            <a:prstGeom prst="rect">
              <a:avLst/>
            </a:prstGeom>
          </p:spPr>
          <p:txBody>
            <a:bodyPr/>
            <a:lstStyle/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2800" kern="1200" cap="none" spc="0" normalizeH="0" baseline="0" noProof="0" dirty="0">
                  <a:latin typeface="+mn-lt"/>
                  <a:ea typeface="+mn-ea"/>
                  <a:cs typeface="+mn-cs"/>
                </a:rPr>
                <a:t>Características:</a:t>
              </a:r>
              <a:endParaRPr kumimoji="0" lang="pt-BR" sz="28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90805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Espaço Reservado para Conteúdo 2"/>
          <p:cNvSpPr txBox="1"/>
          <p:nvPr/>
        </p:nvSpPr>
        <p:spPr>
          <a:xfrm>
            <a:off x="214313" y="5305425"/>
            <a:ext cx="5214938" cy="571500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800" kern="1200" cap="none" spc="0" normalizeH="0" baseline="0" noProof="0" dirty="0">
                <a:latin typeface="+mn-lt"/>
                <a:ea typeface="+mn-ea"/>
                <a:cs typeface="+mn-cs"/>
              </a:rPr>
              <a:t>Funções: 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Tx/>
              <a:buNone/>
              <a:defRPr/>
            </a:pP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8313" y="5807075"/>
            <a:ext cx="8001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Absorção de água;</a:t>
            </a:r>
            <a:endParaRPr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Arial" panose="020B0604020202020204" pitchFamily="34" charset="0"/>
              </a:rPr>
              <a:t> Formação das fezes.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20487" name="CaixaDeTexto 13"/>
          <p:cNvSpPr txBox="1"/>
          <p:nvPr/>
        </p:nvSpPr>
        <p:spPr>
          <a:xfrm>
            <a:off x="3419475" y="5084763"/>
            <a:ext cx="31432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dirty="0">
                <a:latin typeface="Arial" panose="020B0604020202020204" pitchFamily="34" charset="0"/>
              </a:rPr>
              <a:t>Quanto mais tempo se demora para liberar as fezes, mais elas endurecem, por quê?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7416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417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7200" y="1671638"/>
            <a:ext cx="2419350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tângulo 14"/>
          <p:cNvSpPr/>
          <p:nvPr/>
        </p:nvSpPr>
        <p:spPr>
          <a:xfrm>
            <a:off x="6948488" y="4203700"/>
            <a:ext cx="248443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x-none" sz="1400" dirty="0">
                <a:latin typeface="Arial" panose="020B0604020202020204" pitchFamily="34" charset="0"/>
              </a:rPr>
              <a:t>1-Cólon Ascendente ;</a:t>
            </a:r>
            <a:endParaRPr lang="en-US" altLang="x-none" sz="1400" dirty="0">
              <a:latin typeface="Arial" panose="020B0604020202020204" pitchFamily="34" charset="0"/>
            </a:endParaRPr>
          </a:p>
          <a:p>
            <a:r>
              <a:rPr lang="en-US" altLang="x-none" sz="1400" dirty="0">
                <a:latin typeface="Arial" panose="020B0604020202020204" pitchFamily="34" charset="0"/>
              </a:rPr>
              <a:t>2-Cólon Transverso ;</a:t>
            </a:r>
            <a:endParaRPr lang="en-US" altLang="x-none" sz="1400" dirty="0">
              <a:latin typeface="Arial" panose="020B0604020202020204" pitchFamily="34" charset="0"/>
            </a:endParaRPr>
          </a:p>
          <a:p>
            <a:r>
              <a:rPr lang="en-US" altLang="x-none" sz="1400" dirty="0">
                <a:latin typeface="Arial" panose="020B0604020202020204" pitchFamily="34" charset="0"/>
              </a:rPr>
              <a:t>3-Cólon Descendente; </a:t>
            </a:r>
            <a:endParaRPr lang="en-US" altLang="x-none" sz="1400" dirty="0">
              <a:latin typeface="Arial" panose="020B0604020202020204" pitchFamily="34" charset="0"/>
            </a:endParaRPr>
          </a:p>
          <a:p>
            <a:r>
              <a:rPr lang="en-US" altLang="x-none" sz="1400" dirty="0">
                <a:latin typeface="Arial" panose="020B0604020202020204" pitchFamily="34" charset="0"/>
              </a:rPr>
              <a:t>4-Cólon Sigmóide;</a:t>
            </a:r>
            <a:endParaRPr lang="en-US" altLang="x-none" sz="1400" dirty="0">
              <a:latin typeface="Arial" panose="020B0604020202020204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H="1">
            <a:off x="5651500" y="3471863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6875463" y="3976688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CaixaDeTexto 19"/>
          <p:cNvSpPr txBox="1"/>
          <p:nvPr/>
        </p:nvSpPr>
        <p:spPr>
          <a:xfrm>
            <a:off x="4859338" y="3328988"/>
            <a:ext cx="1871662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200" dirty="0">
                <a:latin typeface="Arial" panose="020B0604020202020204" pitchFamily="34" charset="0"/>
              </a:rPr>
              <a:t>Apêndice</a:t>
            </a:r>
            <a:endParaRPr lang="en-US" altLang="x-none" sz="1200" dirty="0">
              <a:latin typeface="Arial" panose="020B0604020202020204" pitchFamily="34" charset="0"/>
            </a:endParaRPr>
          </a:p>
        </p:txBody>
      </p:sp>
      <p:sp>
        <p:nvSpPr>
          <p:cNvPr id="17422" name="CaixaDeTexto 20"/>
          <p:cNvSpPr txBox="1"/>
          <p:nvPr/>
        </p:nvSpPr>
        <p:spPr>
          <a:xfrm>
            <a:off x="7162800" y="3832225"/>
            <a:ext cx="1368425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200" dirty="0">
                <a:latin typeface="Arial" panose="020B0604020202020204" pitchFamily="34" charset="0"/>
              </a:rPr>
              <a:t>Reto</a:t>
            </a:r>
            <a:endParaRPr lang="en-US" altLang="x-none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204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0" y="1000125"/>
            <a:ext cx="9144000" cy="642938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3600" kern="1200" cap="none" spc="0" normalizeH="0" baseline="0" noProof="0" dirty="0" smtClean="0">
                <a:latin typeface="+mj-lt"/>
                <a:ea typeface="+mj-ea"/>
                <a:cs typeface="+mj-cs"/>
              </a:rPr>
              <a:t>Órgãos Anexos</a:t>
            </a:r>
            <a:endParaRPr kumimoji="0" lang="pt-BR" sz="36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21507" name="CaixaDeTexto 3"/>
          <p:cNvSpPr txBox="1"/>
          <p:nvPr/>
        </p:nvSpPr>
        <p:spPr>
          <a:xfrm>
            <a:off x="4214813" y="2428875"/>
            <a:ext cx="1582737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dirty="0">
                <a:latin typeface="Arial" panose="020B0604020202020204" pitchFamily="34" charset="0"/>
              </a:rPr>
              <a:t>Parótidas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Submaxilares</a:t>
            </a:r>
            <a:endParaRPr dirty="0">
              <a:latin typeface="Arial" panose="020B0604020202020204" pitchFamily="34" charset="0"/>
            </a:endParaRPr>
          </a:p>
          <a:p>
            <a:r>
              <a:rPr dirty="0">
                <a:latin typeface="Arial" panose="020B0604020202020204" pitchFamily="34" charset="0"/>
              </a:rPr>
              <a:t>Sublingual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Chave esquerda 5"/>
          <p:cNvSpPr/>
          <p:nvPr/>
        </p:nvSpPr>
        <p:spPr>
          <a:xfrm>
            <a:off x="3929063" y="2286000"/>
            <a:ext cx="428625" cy="1285875"/>
          </a:xfrm>
          <a:prstGeom prst="leftBrace">
            <a:avLst>
              <a:gd name="adj1" fmla="val 8333"/>
              <a:gd name="adj2" fmla="val 389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88" y="2428875"/>
            <a:ext cx="36210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 Glândulas </a:t>
            </a: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Salivares</a:t>
            </a:r>
            <a:endParaRPr kumimoji="0" lang="pt-BR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1500" y="4071938"/>
            <a:ext cx="45720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 Pâncreas</a:t>
            </a:r>
            <a:endParaRPr kumimoji="0" lang="pt-BR" sz="3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Funções: Produzir suco pancreático e insulina (s. endócrino).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9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8440" name="Picture 12"/>
          <p:cNvPicPr>
            <a:picLocks noChangeAspect="1"/>
          </p:cNvPicPr>
          <p:nvPr/>
        </p:nvPicPr>
        <p:blipFill>
          <a:blip r:embed="rId1"/>
          <a:srcRect t="14438"/>
          <a:stretch>
            <a:fillRect/>
          </a:stretch>
        </p:blipFill>
        <p:spPr>
          <a:xfrm>
            <a:off x="5795963" y="1628775"/>
            <a:ext cx="2571750" cy="255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Retângulo 12"/>
          <p:cNvSpPr/>
          <p:nvPr/>
        </p:nvSpPr>
        <p:spPr>
          <a:xfrm>
            <a:off x="5795963" y="3716338"/>
            <a:ext cx="4572000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000" dirty="0">
                <a:latin typeface="Arial" panose="020B0604020202020204" pitchFamily="34" charset="0"/>
              </a:rPr>
              <a:t>Glândulas salivares: 1- Glândula parótida,</a:t>
            </a:r>
            <a:endParaRPr sz="1000" dirty="0">
              <a:latin typeface="Arial" panose="020B0604020202020204" pitchFamily="34" charset="0"/>
            </a:endParaRPr>
          </a:p>
          <a:p>
            <a:r>
              <a:rPr sz="1000" dirty="0">
                <a:latin typeface="Arial" panose="020B0604020202020204" pitchFamily="34" charset="0"/>
              </a:rPr>
              <a:t>2- Glândula submandibular e </a:t>
            </a:r>
            <a:endParaRPr sz="1000" dirty="0">
              <a:latin typeface="Arial" panose="020B0604020202020204" pitchFamily="34" charset="0"/>
            </a:endParaRPr>
          </a:p>
          <a:p>
            <a:r>
              <a:rPr sz="1000" dirty="0">
                <a:latin typeface="Arial" panose="020B0604020202020204" pitchFamily="34" charset="0"/>
              </a:rPr>
              <a:t>3- Glândula sublingual.</a:t>
            </a:r>
            <a:endParaRPr lang="en-US" altLang="x-none" sz="1000" dirty="0">
              <a:latin typeface="Arial" panose="020B0604020202020204" pitchFamily="34" charset="0"/>
            </a:endParaRPr>
          </a:p>
        </p:txBody>
      </p:sp>
      <p:pic>
        <p:nvPicPr>
          <p:cNvPr id="18442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365625"/>
            <a:ext cx="2238375" cy="2265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 animBg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0" y="1000125"/>
            <a:ext cx="9144000" cy="642938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3600" kern="1200" cap="none" spc="0" normalizeH="0" baseline="0" noProof="0" dirty="0" smtClean="0">
                <a:latin typeface="+mj-lt"/>
                <a:ea typeface="+mj-ea"/>
                <a:cs typeface="+mj-cs"/>
              </a:rPr>
              <a:t>Órgãos Anexos</a:t>
            </a:r>
            <a:endParaRPr kumimoji="0" lang="pt-BR" sz="36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5750" y="2073275"/>
            <a:ext cx="4071938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8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 Fígado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Função: Produção de bile (substância emulsificadora de gorduras);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313" y="4779963"/>
            <a:ext cx="4500563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2800" kern="1200" cap="none" spc="0" normalizeH="0" baseline="0" noProof="0" dirty="0">
                <a:latin typeface="+mn-lt"/>
                <a:ea typeface="+mn-ea"/>
                <a:cs typeface="Arial" panose="020B0604020202020204" pitchFamily="34" charset="0"/>
              </a:rPr>
              <a:t> Vesícula biliar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- Função: Armazenar a bile;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461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946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2060575"/>
            <a:ext cx="4067175" cy="346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ítulo 1"/>
          <p:cNvSpPr txBox="1"/>
          <p:nvPr/>
        </p:nvSpPr>
        <p:spPr>
          <a:xfrm>
            <a:off x="457200" y="269875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Digestão Química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20483" name="CaixaDeTexto 3"/>
          <p:cNvSpPr txBox="1"/>
          <p:nvPr/>
        </p:nvSpPr>
        <p:spPr>
          <a:xfrm>
            <a:off x="179388" y="115888"/>
            <a:ext cx="50403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0484" name="Grupo 70"/>
          <p:cNvGrpSpPr/>
          <p:nvPr/>
        </p:nvGrpSpPr>
        <p:grpSpPr>
          <a:xfrm>
            <a:off x="107950" y="1125538"/>
            <a:ext cx="8562975" cy="5400675"/>
            <a:chOff x="683568" y="1124744"/>
            <a:chExt cx="8563587" cy="5400600"/>
          </a:xfrm>
        </p:grpSpPr>
        <p:pic>
          <p:nvPicPr>
            <p:cNvPr id="20486" name="Picture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84438" y="1931988"/>
              <a:ext cx="2032000" cy="35798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" name="Retângulo 60"/>
            <p:cNvSpPr/>
            <p:nvPr/>
          </p:nvSpPr>
          <p:spPr>
            <a:xfrm>
              <a:off x="683568" y="5589240"/>
              <a:ext cx="3960440" cy="936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1547230" y="4450510"/>
              <a:ext cx="792220" cy="4317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1331314" y="3298001"/>
              <a:ext cx="792220" cy="3603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CaixaDeTexto 6"/>
            <p:cNvSpPr txBox="1">
              <a:spLocks noChangeArrowheads="1"/>
            </p:cNvSpPr>
            <p:nvPr/>
          </p:nvSpPr>
          <p:spPr bwMode="auto">
            <a:xfrm>
              <a:off x="3923888" y="1642262"/>
              <a:ext cx="796982" cy="46195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Glândula</a:t>
              </a:r>
              <a:endParaRPr kumimoji="0" lang="pt-BR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salivar</a:t>
              </a:r>
              <a:endParaRPr kumimoji="0" lang="pt-BR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CaixaDeTexto 7"/>
            <p:cNvSpPr txBox="1">
              <a:spLocks noChangeArrowheads="1"/>
            </p:cNvSpPr>
            <p:nvPr/>
          </p:nvSpPr>
          <p:spPr bwMode="auto">
            <a:xfrm>
              <a:off x="4427161" y="2289953"/>
              <a:ext cx="601706" cy="2778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Saliva</a:t>
              </a:r>
              <a:endParaRPr kumimoji="0" lang="pt-BR" sz="1200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CaixaDeTexto 9"/>
            <p:cNvSpPr txBox="1">
              <a:spLocks noChangeArrowheads="1"/>
            </p:cNvSpPr>
            <p:nvPr/>
          </p:nvSpPr>
          <p:spPr bwMode="auto">
            <a:xfrm>
              <a:off x="4427161" y="3298001"/>
              <a:ext cx="722365" cy="4619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Suco </a:t>
              </a:r>
              <a:endParaRPr kumimoji="0" lang="pt-BR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gástrico</a:t>
              </a:r>
              <a:endParaRPr kumimoji="0" lang="pt-BR" sz="12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CaixaDeTexto 12"/>
            <p:cNvSpPr txBox="1">
              <a:spLocks noChangeArrowheads="1"/>
            </p:cNvSpPr>
            <p:nvPr/>
          </p:nvSpPr>
          <p:spPr bwMode="auto">
            <a:xfrm>
              <a:off x="4355718" y="4523534"/>
              <a:ext cx="976382" cy="4603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Suco </a:t>
              </a:r>
              <a:endParaRPr kumimoji="0" lang="pt-BR" sz="1200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pt-BR" sz="1200" kern="1200" cap="none" spc="0" normalizeH="0" baseline="0" noProof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pancreático</a:t>
              </a:r>
              <a:endParaRPr kumimoji="0" lang="pt-BR" sz="1200" kern="1200" cap="none" spc="0" normalizeH="0" baseline="0" noProof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496" name="CaixaDeTexto 16"/>
            <p:cNvSpPr txBox="1"/>
            <p:nvPr/>
          </p:nvSpPr>
          <p:spPr>
            <a:xfrm>
              <a:off x="1619250" y="4451350"/>
              <a:ext cx="730250" cy="4619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Suco </a:t>
              </a:r>
              <a:endParaRPr sz="1200" dirty="0">
                <a:latin typeface="Arial" panose="020B0604020202020204" pitchFamily="34" charset="0"/>
              </a:endParaRPr>
            </a:p>
            <a:p>
              <a:r>
                <a:rPr sz="1200" dirty="0">
                  <a:latin typeface="Arial" panose="020B0604020202020204" pitchFamily="34" charset="0"/>
                </a:rPr>
                <a:t>entérico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497" name="CaixaDeTexto 17"/>
            <p:cNvSpPr txBox="1"/>
            <p:nvPr/>
          </p:nvSpPr>
          <p:spPr>
            <a:xfrm>
              <a:off x="1042988" y="3948113"/>
              <a:ext cx="132715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Emulsionamento</a:t>
              </a:r>
              <a:endParaRPr sz="1200" dirty="0">
                <a:latin typeface="Arial" panose="020B0604020202020204" pitchFamily="34" charset="0"/>
              </a:endParaRPr>
            </a:p>
            <a:p>
              <a:r>
                <a:rPr sz="1200" dirty="0">
                  <a:latin typeface="Arial" panose="020B0604020202020204" pitchFamily="34" charset="0"/>
                </a:rPr>
                <a:t>De gorduras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498" name="CaixaDeTexto 18"/>
            <p:cNvSpPr txBox="1"/>
            <p:nvPr/>
          </p:nvSpPr>
          <p:spPr>
            <a:xfrm>
              <a:off x="1476375" y="3371850"/>
              <a:ext cx="438150" cy="276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Bile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499" name="CaixaDeTexto 19"/>
            <p:cNvSpPr txBox="1"/>
            <p:nvPr/>
          </p:nvSpPr>
          <p:spPr>
            <a:xfrm>
              <a:off x="755650" y="5732463"/>
              <a:ext cx="3878263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Sacarose               </a:t>
              </a:r>
              <a:r>
                <a:rPr sz="1200" b="1" dirty="0">
                  <a:latin typeface="Arial" panose="020B0604020202020204" pitchFamily="34" charset="0"/>
                </a:rPr>
                <a:t>Sacarase         </a:t>
              </a:r>
              <a:r>
                <a:rPr sz="1200" dirty="0">
                  <a:latin typeface="Arial" panose="020B0604020202020204" pitchFamily="34" charset="0"/>
                </a:rPr>
                <a:t>Glicose e frutose</a:t>
              </a:r>
              <a:endParaRPr sz="1200" dirty="0">
                <a:latin typeface="Arial" panose="020B0604020202020204" pitchFamily="34" charset="0"/>
              </a:endParaRPr>
            </a:p>
            <a:p>
              <a:r>
                <a:rPr sz="1200" dirty="0">
                  <a:latin typeface="Arial" panose="020B0604020202020204" pitchFamily="34" charset="0"/>
                </a:rPr>
                <a:t>Lactose                  </a:t>
              </a:r>
              <a:r>
                <a:rPr sz="1200" b="1" dirty="0">
                  <a:latin typeface="Arial" panose="020B0604020202020204" pitchFamily="34" charset="0"/>
                </a:rPr>
                <a:t>Lactase           </a:t>
              </a:r>
              <a:r>
                <a:rPr sz="1200" dirty="0">
                  <a:latin typeface="Arial" panose="020B0604020202020204" pitchFamily="34" charset="0"/>
                </a:rPr>
                <a:t>Glicose e frutose</a:t>
              </a:r>
              <a:endParaRPr sz="1200" dirty="0">
                <a:latin typeface="Arial" panose="020B0604020202020204" pitchFamily="34" charset="0"/>
              </a:endParaRPr>
            </a:p>
            <a:p>
              <a:r>
                <a:rPr sz="1200" dirty="0">
                  <a:latin typeface="Arial" panose="020B0604020202020204" pitchFamily="34" charset="0"/>
                </a:rPr>
                <a:t>Maltose                  </a:t>
              </a:r>
              <a:r>
                <a:rPr sz="1200" b="1" dirty="0">
                  <a:latin typeface="Arial" panose="020B0604020202020204" pitchFamily="34" charset="0"/>
                </a:rPr>
                <a:t>Maltase           </a:t>
              </a:r>
              <a:r>
                <a:rPr sz="1200" dirty="0">
                  <a:latin typeface="Arial" panose="020B0604020202020204" pitchFamily="34" charset="0"/>
                </a:rPr>
                <a:t>Glicose e galactose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500" name="CaixaDeTexto 20"/>
            <p:cNvSpPr txBox="1"/>
            <p:nvPr/>
          </p:nvSpPr>
          <p:spPr>
            <a:xfrm>
              <a:off x="4716463" y="5949950"/>
              <a:ext cx="4530692" cy="4617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Esquema representando o local de ação das principais enzimas</a:t>
              </a:r>
              <a:endParaRPr sz="1200" dirty="0">
                <a:latin typeface="Arial" panose="020B0604020202020204" pitchFamily="34" charset="0"/>
              </a:endParaRPr>
            </a:p>
            <a:p>
              <a:r>
                <a:rPr sz="1200" dirty="0">
                  <a:latin typeface="Arial" panose="020B0604020202020204" pitchFamily="34" charset="0"/>
                </a:rPr>
                <a:t>Digestivas;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501" name="CaixaDeTexto 22"/>
            <p:cNvSpPr txBox="1"/>
            <p:nvPr/>
          </p:nvSpPr>
          <p:spPr>
            <a:xfrm rot="-2045866">
              <a:off x="2505075" y="3894138"/>
              <a:ext cx="661988" cy="276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Fígado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502" name="CaixaDeTexto 23"/>
            <p:cNvSpPr txBox="1"/>
            <p:nvPr/>
          </p:nvSpPr>
          <p:spPr>
            <a:xfrm rot="-2045866">
              <a:off x="3716338" y="4110038"/>
              <a:ext cx="831850" cy="276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Pâncreas</a:t>
              </a:r>
              <a:endParaRPr sz="1200" dirty="0">
                <a:latin typeface="Arial" panose="020B0604020202020204" pitchFamily="34" charset="0"/>
              </a:endParaRPr>
            </a:p>
          </p:txBody>
        </p:sp>
        <p:sp>
          <p:nvSpPr>
            <p:cNvPr id="20503" name="CaixaDeTexto 24"/>
            <p:cNvSpPr txBox="1"/>
            <p:nvPr/>
          </p:nvSpPr>
          <p:spPr>
            <a:xfrm rot="-2045866">
              <a:off x="3062288" y="4024313"/>
              <a:ext cx="874712" cy="27781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sz="1200" dirty="0">
                  <a:latin typeface="Arial" panose="020B0604020202020204" pitchFamily="34" charset="0"/>
                </a:rPr>
                <a:t>Estômago</a:t>
              </a:r>
              <a:endParaRPr sz="1200" dirty="0">
                <a:latin typeface="Arial" panose="020B0604020202020204" pitchFamily="34" charset="0"/>
              </a:endParaRPr>
            </a:p>
          </p:txBody>
        </p:sp>
        <p:cxnSp>
          <p:nvCxnSpPr>
            <p:cNvPr id="77" name="Conector de seta reta 76"/>
            <p:cNvCxnSpPr/>
            <p:nvPr/>
          </p:nvCxnSpPr>
          <p:spPr>
            <a:xfrm flipV="1">
              <a:off x="3492057" y="1931183"/>
              <a:ext cx="358801" cy="21589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de seta reta 77"/>
            <p:cNvCxnSpPr>
              <a:endCxn id="66" idx="1"/>
            </p:cNvCxnSpPr>
            <p:nvPr/>
          </p:nvCxnSpPr>
          <p:spPr>
            <a:xfrm flipV="1">
              <a:off x="3131668" y="2429651"/>
              <a:ext cx="1295493" cy="476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de seta reta 78"/>
            <p:cNvCxnSpPr>
              <a:endCxn id="67" idx="1"/>
            </p:cNvCxnSpPr>
            <p:nvPr/>
          </p:nvCxnSpPr>
          <p:spPr>
            <a:xfrm flipV="1">
              <a:off x="3707972" y="3529773"/>
              <a:ext cx="719188" cy="27780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de seta reta 79"/>
            <p:cNvCxnSpPr/>
            <p:nvPr/>
          </p:nvCxnSpPr>
          <p:spPr>
            <a:xfrm flipH="1" flipV="1">
              <a:off x="2050504" y="3586922"/>
              <a:ext cx="649333" cy="42226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de seta reta 80"/>
            <p:cNvCxnSpPr>
              <a:endCxn id="20497" idx="0"/>
            </p:cNvCxnSpPr>
            <p:nvPr/>
          </p:nvCxnSpPr>
          <p:spPr>
            <a:xfrm>
              <a:off x="1694878" y="3647246"/>
              <a:ext cx="11113" cy="300034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ector de seta reta 81"/>
            <p:cNvCxnSpPr/>
            <p:nvPr/>
          </p:nvCxnSpPr>
          <p:spPr>
            <a:xfrm flipH="1">
              <a:off x="2339449" y="4523534"/>
              <a:ext cx="576303" cy="142873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/>
            <p:cNvCxnSpPr>
              <a:endCxn id="68" idx="1"/>
            </p:cNvCxnSpPr>
            <p:nvPr/>
          </p:nvCxnSpPr>
          <p:spPr>
            <a:xfrm>
              <a:off x="4066773" y="4379074"/>
              <a:ext cx="288946" cy="374645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11" name="Grupo 66"/>
            <p:cNvGrpSpPr/>
            <p:nvPr/>
          </p:nvGrpSpPr>
          <p:grpSpPr>
            <a:xfrm>
              <a:off x="5583753" y="4235450"/>
              <a:ext cx="1230313" cy="1570038"/>
              <a:chOff x="5435600" y="4235450"/>
              <a:chExt cx="1230313" cy="1570038"/>
            </a:xfrm>
          </p:grpSpPr>
          <p:sp>
            <p:nvSpPr>
              <p:cNvPr id="109" name="CaixaDeTexto 13"/>
              <p:cNvSpPr txBox="1">
                <a:spLocks noChangeArrowheads="1"/>
              </p:cNvSpPr>
              <p:nvPr/>
            </p:nvSpPr>
            <p:spPr bwMode="auto">
              <a:xfrm>
                <a:off x="5436378" y="4236201"/>
                <a:ext cx="1228813" cy="157001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Proteínas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Tripsina e 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 err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Quimotripsina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 err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Peptídios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0" name="Seta para baixo 109"/>
              <p:cNvSpPr/>
              <p:nvPr/>
            </p:nvSpPr>
            <p:spPr>
              <a:xfrm>
                <a:off x="5979342" y="4521947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1" name="Seta para baixo 110"/>
              <p:cNvSpPr/>
              <p:nvPr/>
            </p:nvSpPr>
            <p:spPr>
              <a:xfrm>
                <a:off x="5979342" y="5098201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12" name="Grupo 65"/>
            <p:cNvGrpSpPr/>
            <p:nvPr/>
          </p:nvGrpSpPr>
          <p:grpSpPr>
            <a:xfrm>
              <a:off x="6899862" y="4327972"/>
              <a:ext cx="772969" cy="1384995"/>
              <a:chOff x="6751709" y="4235450"/>
              <a:chExt cx="772969" cy="1384995"/>
            </a:xfrm>
          </p:grpSpPr>
          <p:sp>
            <p:nvSpPr>
              <p:cNvPr id="106" name="CaixaDeTexto 14"/>
              <p:cNvSpPr txBox="1">
                <a:spLocks noChangeArrowheads="1"/>
              </p:cNvSpPr>
              <p:nvPr/>
            </p:nvSpPr>
            <p:spPr bwMode="auto">
              <a:xfrm>
                <a:off x="6750922" y="4235753"/>
                <a:ext cx="773167" cy="138428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Amido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b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Amilase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Maltose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7" name="Seta para baixo 106"/>
              <p:cNvSpPr/>
              <p:nvPr/>
            </p:nvSpPr>
            <p:spPr>
              <a:xfrm>
                <a:off x="7066856" y="5097753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8" name="Seta para baixo 107"/>
              <p:cNvSpPr/>
              <p:nvPr/>
            </p:nvSpPr>
            <p:spPr>
              <a:xfrm>
                <a:off x="7066856" y="4521499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13" name="Grupo 64"/>
            <p:cNvGrpSpPr/>
            <p:nvPr/>
          </p:nvGrpSpPr>
          <p:grpSpPr>
            <a:xfrm>
              <a:off x="7816418" y="4235639"/>
              <a:ext cx="1148070" cy="1569660"/>
              <a:chOff x="7668265" y="4235450"/>
              <a:chExt cx="1148070" cy="1569660"/>
            </a:xfrm>
          </p:grpSpPr>
          <p:sp>
            <p:nvSpPr>
              <p:cNvPr id="103" name="CaixaDeTexto 15"/>
              <p:cNvSpPr txBox="1">
                <a:spLocks noChangeArrowheads="1"/>
              </p:cNvSpPr>
              <p:nvPr/>
            </p:nvSpPr>
            <p:spPr bwMode="auto">
              <a:xfrm>
                <a:off x="7668563" y="4236012"/>
                <a:ext cx="1147844" cy="156842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Gorduras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 err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Lipase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Glicerol e 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Ácidos graxos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" name="Seta para baixo 103"/>
              <p:cNvSpPr/>
              <p:nvPr/>
            </p:nvSpPr>
            <p:spPr>
              <a:xfrm>
                <a:off x="8171836" y="4520170"/>
                <a:ext cx="141298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5" name="Seta para baixo 104"/>
              <p:cNvSpPr/>
              <p:nvPr/>
            </p:nvSpPr>
            <p:spPr>
              <a:xfrm>
                <a:off x="8170249" y="5096425"/>
                <a:ext cx="144472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14" name="Grupo 54"/>
            <p:cNvGrpSpPr/>
            <p:nvPr/>
          </p:nvGrpSpPr>
          <p:grpSpPr>
            <a:xfrm>
              <a:off x="1834927" y="5980428"/>
              <a:ext cx="1224905" cy="350978"/>
              <a:chOff x="1043608" y="5949280"/>
              <a:chExt cx="504056" cy="267212"/>
            </a:xfrm>
          </p:grpSpPr>
          <p:cxnSp>
            <p:nvCxnSpPr>
              <p:cNvPr id="100" name="Conector de seta reta 99"/>
              <p:cNvCxnSpPr/>
              <p:nvPr/>
            </p:nvCxnSpPr>
            <p:spPr>
              <a:xfrm>
                <a:off x="1043468" y="5949593"/>
                <a:ext cx="50435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1" name="Conector de seta reta 100"/>
              <p:cNvCxnSpPr/>
              <p:nvPr/>
            </p:nvCxnSpPr>
            <p:spPr>
              <a:xfrm>
                <a:off x="1043468" y="6083748"/>
                <a:ext cx="50435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2" name="Conector de seta reta 101"/>
              <p:cNvCxnSpPr/>
              <p:nvPr/>
            </p:nvCxnSpPr>
            <p:spPr>
              <a:xfrm>
                <a:off x="1043468" y="6216695"/>
                <a:ext cx="50435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0515" name="Grupo 67"/>
            <p:cNvGrpSpPr/>
            <p:nvPr/>
          </p:nvGrpSpPr>
          <p:grpSpPr>
            <a:xfrm>
              <a:off x="8231595" y="1124744"/>
              <a:ext cx="732893" cy="1384995"/>
              <a:chOff x="8231595" y="1124744"/>
              <a:chExt cx="732893" cy="1384995"/>
            </a:xfrm>
          </p:grpSpPr>
          <p:sp>
            <p:nvSpPr>
              <p:cNvPr id="97" name="CaixaDeTexto 8"/>
              <p:cNvSpPr txBox="1">
                <a:spLocks noChangeArrowheads="1"/>
              </p:cNvSpPr>
              <p:nvPr/>
            </p:nvSpPr>
            <p:spPr bwMode="auto">
              <a:xfrm>
                <a:off x="8231082" y="1124744"/>
                <a:ext cx="733477" cy="13842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Amido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Ptialina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Maltose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Seta para baixo 97"/>
              <p:cNvSpPr/>
              <p:nvPr/>
            </p:nvSpPr>
            <p:spPr>
              <a:xfrm>
                <a:off x="8524791" y="1440652"/>
                <a:ext cx="146060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9" name="Seta para baixo 98"/>
              <p:cNvSpPr/>
              <p:nvPr/>
            </p:nvSpPr>
            <p:spPr>
              <a:xfrm>
                <a:off x="8524791" y="2016907"/>
                <a:ext cx="146060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16" name="Grupo 68"/>
            <p:cNvGrpSpPr/>
            <p:nvPr/>
          </p:nvGrpSpPr>
          <p:grpSpPr>
            <a:xfrm>
              <a:off x="6830934" y="2729245"/>
              <a:ext cx="841897" cy="1384995"/>
              <a:chOff x="6830934" y="2729245"/>
              <a:chExt cx="841897" cy="1384995"/>
            </a:xfrm>
          </p:grpSpPr>
          <p:sp>
            <p:nvSpPr>
              <p:cNvPr id="94" name="CaixaDeTexto 10"/>
              <p:cNvSpPr txBox="1">
                <a:spLocks noChangeArrowheads="1"/>
              </p:cNvSpPr>
              <p:nvPr/>
            </p:nvSpPr>
            <p:spPr bwMode="auto">
              <a:xfrm>
                <a:off x="6830807" y="2729684"/>
                <a:ext cx="841435" cy="138428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Proteínas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Pepsina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 err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Peptídios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Seta para baixo 94"/>
              <p:cNvSpPr/>
              <p:nvPr/>
            </p:nvSpPr>
            <p:spPr>
              <a:xfrm>
                <a:off x="7180082" y="3642484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6" name="Seta para baixo 95"/>
              <p:cNvSpPr/>
              <p:nvPr/>
            </p:nvSpPr>
            <p:spPr>
              <a:xfrm>
                <a:off x="7180082" y="3066229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517" name="Grupo 69"/>
            <p:cNvGrpSpPr/>
            <p:nvPr/>
          </p:nvGrpSpPr>
          <p:grpSpPr>
            <a:xfrm>
              <a:off x="7834050" y="2636912"/>
              <a:ext cx="1130438" cy="1569660"/>
              <a:chOff x="7834050" y="2636912"/>
              <a:chExt cx="1130438" cy="1569660"/>
            </a:xfrm>
          </p:grpSpPr>
          <p:sp>
            <p:nvSpPr>
              <p:cNvPr id="91" name="CaixaDeTexto 11"/>
              <p:cNvSpPr txBox="1">
                <a:spLocks noChangeArrowheads="1"/>
              </p:cNvSpPr>
              <p:nvPr/>
            </p:nvSpPr>
            <p:spPr bwMode="auto">
              <a:xfrm>
                <a:off x="7834179" y="2637610"/>
                <a:ext cx="1130381" cy="156842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Gorduras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b="1" kern="1200" cap="none" spc="0" normalizeH="0" baseline="0" noProof="0" dirty="0" err="1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Lipase</a:t>
                </a: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endParaRPr kumimoji="0" lang="pt-BR" sz="1200" b="1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R="0" algn="ctr" defTabSz="914400">
                  <a:buClrTx/>
                  <a:buSzTx/>
                  <a:buFontTx/>
                  <a:buNone/>
                  <a:defRPr/>
                </a:pP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Glicerol e </a:t>
                </a:r>
                <a:b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pt-BR" sz="1200" kern="1200" cap="none" spc="0" normalizeH="0" baseline="0" noProof="0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ácidos graxos</a:t>
                </a:r>
                <a:endParaRPr kumimoji="0" lang="pt-BR" sz="1200" kern="1200" cap="none" spc="0" normalizeH="0" baseline="0" noProof="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" name="Seta para baixo 91"/>
              <p:cNvSpPr/>
              <p:nvPr/>
            </p:nvSpPr>
            <p:spPr>
              <a:xfrm>
                <a:off x="8327927" y="2996380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3" name="Seta para baixo 92"/>
              <p:cNvSpPr/>
              <p:nvPr/>
            </p:nvSpPr>
            <p:spPr>
              <a:xfrm>
                <a:off x="8327927" y="3572635"/>
                <a:ext cx="142885" cy="146048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ítulo 1"/>
          <p:cNvSpPr txBox="1"/>
          <p:nvPr/>
        </p:nvSpPr>
        <p:spPr>
          <a:xfrm>
            <a:off x="323850" y="7016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0" hangingPunct="0">
              <a:spcBef>
                <a:spcPct val="20000"/>
              </a:spcBef>
            </a:pPr>
            <a:r>
              <a:rPr sz="3200" dirty="0">
                <a:latin typeface="Arial" panose="020B0604020202020204" pitchFamily="34" charset="0"/>
              </a:rPr>
              <a:t>O alimento ao longo do tubo</a:t>
            </a:r>
            <a:endParaRPr sz="3200" dirty="0">
              <a:latin typeface="Arial" panose="020B0604020202020204" pitchFamily="34" charset="0"/>
            </a:endParaRPr>
          </a:p>
        </p:txBody>
      </p:sp>
      <p:sp>
        <p:nvSpPr>
          <p:cNvPr id="21507" name="CaixaDeTexto 2"/>
          <p:cNvSpPr txBox="1"/>
          <p:nvPr/>
        </p:nvSpPr>
        <p:spPr>
          <a:xfrm>
            <a:off x="214313" y="1741488"/>
            <a:ext cx="87153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latin typeface="Arial" panose="020B0604020202020204" pitchFamily="34" charset="0"/>
              </a:rPr>
              <a:t>À medida que o alimento vai passando pelo sistema digestório e sendo digerido, ele recebe as nomenclaturas a seguir:</a:t>
            </a:r>
            <a:endParaRPr sz="2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00232" y="2571744"/>
          <a:ext cx="5214974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1428728" y="3714752"/>
          <a:ext cx="650085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285720" y="4714884"/>
          <a:ext cx="8572560" cy="1389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577850"/>
            <a:ext cx="8229600" cy="1050925"/>
          </a:xfrm>
          <a:ln/>
        </p:spPr>
        <p:txBody>
          <a:bodyPr vert="horz" wrap="square" lIns="91440" tIns="45720" rIns="91440" bIns="45720" anchor="ctr" anchorCtr="0"/>
          <a:p>
            <a:r>
              <a:rPr dirty="0"/>
              <a:t>O que é digestão?</a:t>
            </a:r>
            <a:endParaRPr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57200" y="2600325"/>
            <a:ext cx="4757738" cy="1543050"/>
          </a:xfrm>
          <a:ln/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sz="2800" dirty="0"/>
              <a:t>Digestão é a transformação dos alimentos em substâncias menores e mais simples para que possam ser absorvidas pelo nosso corpo.</a:t>
            </a:r>
            <a:endParaRPr sz="2800" dirty="0"/>
          </a:p>
        </p:txBody>
      </p:sp>
      <p:sp>
        <p:nvSpPr>
          <p:cNvPr id="4100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2462213"/>
            <a:ext cx="3168650" cy="2622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0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Espaço Reservado para Conteúdo 2"/>
          <p:cNvSpPr txBox="1"/>
          <p:nvPr/>
        </p:nvSpPr>
        <p:spPr>
          <a:xfrm>
            <a:off x="214313" y="1463675"/>
            <a:ext cx="8715375" cy="1028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algn="just" defTabSz="914400" eaLnBrk="0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kern="1200" cap="none" spc="0" normalizeH="0" baseline="0" noProof="0" dirty="0">
                <a:latin typeface="+mn-lt"/>
                <a:ea typeface="+mn-ea"/>
                <a:cs typeface="+mn-cs"/>
              </a:rPr>
              <a:t>Nosso corpo funciona como um carro; para que ele se mova, é preciso ter um combustível e um comburente.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457200" y="3333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R="0"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Por que temos que comer?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6149" name="CaixaDeTexto 6"/>
          <p:cNvSpPr txBox="1"/>
          <p:nvPr/>
        </p:nvSpPr>
        <p:spPr>
          <a:xfrm>
            <a:off x="249238" y="5254625"/>
            <a:ext cx="87153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sz="2400" dirty="0">
                <a:latin typeface="Arial" panose="020B0604020202020204" pitchFamily="34" charset="0"/>
              </a:rPr>
              <a:t>Ou seja, sem o nosso combustível (</a:t>
            </a:r>
            <a:r>
              <a:rPr sz="2400" b="1" dirty="0">
                <a:latin typeface="Arial" panose="020B0604020202020204" pitchFamily="34" charset="0"/>
              </a:rPr>
              <a:t>alimento</a:t>
            </a:r>
            <a:r>
              <a:rPr sz="2400" dirty="0">
                <a:latin typeface="Arial" panose="020B0604020202020204" pitchFamily="34" charset="0"/>
              </a:rPr>
              <a:t>) e o comburente (</a:t>
            </a:r>
            <a:r>
              <a:rPr sz="2400" b="1" dirty="0">
                <a:latin typeface="Arial" panose="020B0604020202020204" pitchFamily="34" charset="0"/>
              </a:rPr>
              <a:t>oxigênio</a:t>
            </a:r>
            <a:r>
              <a:rPr sz="2400" dirty="0">
                <a:latin typeface="Arial" panose="020B0604020202020204" pitchFamily="34" charset="0"/>
              </a:rPr>
              <a:t>), nosso corpo não tem </a:t>
            </a:r>
            <a:r>
              <a:rPr sz="2400" b="1" dirty="0">
                <a:latin typeface="Arial" panose="020B0604020202020204" pitchFamily="34" charset="0"/>
              </a:rPr>
              <a:t>ENERGIA</a:t>
            </a:r>
            <a:r>
              <a:rPr sz="2400" dirty="0">
                <a:latin typeface="Arial" panose="020B0604020202020204" pitchFamily="34" charset="0"/>
              </a:rPr>
              <a:t> para funcionar.</a:t>
            </a: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929063" y="2714625"/>
            <a:ext cx="13573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7200" dirty="0">
                <a:latin typeface="Arial" panose="020B0604020202020204" pitchFamily="34" charset="0"/>
              </a:rPr>
              <a:t>O</a:t>
            </a:r>
            <a:r>
              <a:rPr sz="7200" baseline="-25000" dirty="0">
                <a:latin typeface="Arial" panose="020B0604020202020204" pitchFamily="34" charset="0"/>
              </a:rPr>
              <a:t>2</a:t>
            </a:r>
            <a:endParaRPr sz="7200" baseline="-25000" dirty="0">
              <a:latin typeface="Arial" panose="020B0604020202020204" pitchFamily="34" charset="0"/>
            </a:endParaRPr>
          </a:p>
        </p:txBody>
      </p:sp>
      <p:sp>
        <p:nvSpPr>
          <p:cNvPr id="17" name="Seta circular 16"/>
          <p:cNvSpPr/>
          <p:nvPr/>
        </p:nvSpPr>
        <p:spPr>
          <a:xfrm flipH="1">
            <a:off x="3071813" y="2786063"/>
            <a:ext cx="857250" cy="785813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eta circular 18"/>
          <p:cNvSpPr/>
          <p:nvPr/>
        </p:nvSpPr>
        <p:spPr>
          <a:xfrm>
            <a:off x="4929188" y="2786063"/>
            <a:ext cx="857250" cy="78581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eta circular 19"/>
          <p:cNvSpPr/>
          <p:nvPr/>
        </p:nvSpPr>
        <p:spPr>
          <a:xfrm flipH="1">
            <a:off x="6929438" y="2786063"/>
            <a:ext cx="857250" cy="78581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9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30" name="Picture 19"/>
          <p:cNvPicPr>
            <a:picLocks noChangeAspect="1"/>
          </p:cNvPicPr>
          <p:nvPr/>
        </p:nvPicPr>
        <p:blipFill>
          <a:blip r:embed="rId1"/>
          <a:srcRect r="78508"/>
          <a:stretch>
            <a:fillRect/>
          </a:stretch>
        </p:blipFill>
        <p:spPr>
          <a:xfrm>
            <a:off x="5897563" y="2852738"/>
            <a:ext cx="865187" cy="154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988" y="3213100"/>
            <a:ext cx="1698625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5" y="3213100"/>
            <a:ext cx="201930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3" y="3560763"/>
            <a:ext cx="1619250" cy="44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Seta circular 27"/>
          <p:cNvSpPr/>
          <p:nvPr/>
        </p:nvSpPr>
        <p:spPr bwMode="auto">
          <a:xfrm>
            <a:off x="1030288" y="2786063"/>
            <a:ext cx="1071563" cy="714375"/>
          </a:xfrm>
          <a:prstGeom prst="circular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Conteúdo 3"/>
          <p:cNvSpPr txBox="1"/>
          <p:nvPr/>
        </p:nvSpPr>
        <p:spPr>
          <a:xfrm>
            <a:off x="285750" y="2643188"/>
            <a:ext cx="8643938" cy="646113"/>
          </a:xfrm>
          <a:prstGeom prst="rect">
            <a:avLst/>
          </a:prstGeom>
          <a:noFill/>
        </p:spPr>
        <p:txBody>
          <a:bodyPr>
            <a:spAutoFit/>
          </a:bodyPr>
          <a:p>
            <a:pPr marL="342900" indent="-342900" eaLnBrk="0" hangingPunct="0">
              <a:spcBef>
                <a:spcPct val="20000"/>
              </a:spcBef>
              <a:buNone/>
            </a:pPr>
            <a:r>
              <a:rPr sz="2800" dirty="0">
                <a:latin typeface="Calibri" panose="020F0502020204030204" pitchFamily="34" charset="0"/>
              </a:rPr>
              <a:t>Glicose + oxigênio → gás carbônico + água +    </a:t>
            </a:r>
            <a:r>
              <a:rPr sz="3600" dirty="0">
                <a:latin typeface="Calibri" panose="020F0502020204030204" pitchFamily="34" charset="0"/>
              </a:rPr>
              <a:t>ENERGIA</a:t>
            </a:r>
            <a:endParaRPr sz="2800" dirty="0">
              <a:latin typeface="Calibri" panose="020F0502020204030204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rot="16200000" flipV="1">
            <a:off x="465138" y="3821113"/>
            <a:ext cx="1071563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0" y="4495800"/>
            <a:ext cx="214312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dirty="0">
                <a:latin typeface="Arial" panose="020B0604020202020204" pitchFamily="34" charset="0"/>
              </a:rPr>
              <a:t>VOCÊ OBTÉM NA </a:t>
            </a:r>
            <a:endParaRPr sz="1600" dirty="0">
              <a:latin typeface="Arial" panose="020B0604020202020204" pitchFamily="34" charset="0"/>
            </a:endParaRPr>
          </a:p>
          <a:p>
            <a:pPr algn="ctr"/>
            <a:r>
              <a:rPr sz="2800" dirty="0">
                <a:latin typeface="Arial" panose="020B0604020202020204" pitchFamily="34" charset="0"/>
              </a:rPr>
              <a:t>DIGESTÃO</a:t>
            </a:r>
            <a:endParaRPr sz="2800" dirty="0">
              <a:latin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rot="5400000" flipH="1" flipV="1">
            <a:off x="1427956" y="4499769"/>
            <a:ext cx="2143125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071563" y="5638800"/>
            <a:ext cx="2786062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dirty="0">
                <a:latin typeface="Arial" panose="020B0604020202020204" pitchFamily="34" charset="0"/>
              </a:rPr>
              <a:t>VOCÊ OBTÉM NA </a:t>
            </a:r>
            <a:endParaRPr sz="1600" dirty="0">
              <a:latin typeface="Arial" panose="020B0604020202020204" pitchFamily="34" charset="0"/>
            </a:endParaRPr>
          </a:p>
          <a:p>
            <a:pPr algn="ctr"/>
            <a:r>
              <a:rPr sz="2800" dirty="0">
                <a:latin typeface="Arial" panose="020B0604020202020204" pitchFamily="34" charset="0"/>
              </a:rPr>
              <a:t>RESPIRAÇÃO</a:t>
            </a:r>
            <a:endParaRPr sz="2800" dirty="0">
              <a:latin typeface="Arial" panose="020B0604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rot="16200000" flipV="1">
            <a:off x="3680619" y="2248694"/>
            <a:ext cx="1069975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786188" y="1016000"/>
            <a:ext cx="257175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1600" dirty="0">
                <a:latin typeface="Arial" panose="020B0604020202020204" pitchFamily="34" charset="0"/>
              </a:rPr>
              <a:t>VOCÊ LIBERA NA </a:t>
            </a:r>
            <a:endParaRPr sz="1600" dirty="0">
              <a:latin typeface="Arial" panose="020B0604020202020204" pitchFamily="34" charset="0"/>
            </a:endParaRPr>
          </a:p>
          <a:p>
            <a:pPr algn="ctr"/>
            <a:r>
              <a:rPr sz="2800" dirty="0">
                <a:latin typeface="Arial" panose="020B0604020202020204" pitchFamily="34" charset="0"/>
              </a:rPr>
              <a:t>RESPIRAÇÃO</a:t>
            </a:r>
            <a:endParaRPr sz="2800" dirty="0">
              <a:latin typeface="Arial" panose="020B0604020202020204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rot="16200000" flipV="1">
            <a:off x="5466556" y="2320131"/>
            <a:ext cx="1069975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ão 1 9"/>
          <p:cNvSpPr/>
          <p:nvPr/>
        </p:nvSpPr>
        <p:spPr>
          <a:xfrm>
            <a:off x="6429375" y="2039938"/>
            <a:ext cx="2714625" cy="1893888"/>
          </a:xfrm>
          <a:prstGeom prst="irregularSeal1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43688" y="3857625"/>
            <a:ext cx="2286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dirty="0">
                <a:latin typeface="Arial" panose="020B0604020202020204" pitchFamily="34" charset="0"/>
              </a:rPr>
              <a:t>VOCÊ USA PARA SUAS ATIVIDADES OU ARMAZENA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1071563"/>
            <a:ext cx="3276600" cy="8302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pt-BR" sz="2400" kern="1200" cap="none" spc="0" normalizeH="0" baseline="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Quimicamente é isso que acontece.</a:t>
            </a:r>
            <a:endParaRPr kumimoji="0" lang="pt-BR" sz="2400" kern="1200" cap="none" spc="0" normalizeH="0" baseline="0" noProof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57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457200" y="93503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>
                <a:latin typeface="+mj-lt"/>
                <a:ea typeface="+mj-ea"/>
                <a:cs typeface="+mj-cs"/>
              </a:rPr>
              <a:t>Tipos de Digestão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/>
          <p:cNvSpPr txBox="1"/>
          <p:nvPr/>
        </p:nvSpPr>
        <p:spPr>
          <a:xfrm>
            <a:off x="500063" y="4797425"/>
            <a:ext cx="8229600" cy="135731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eaLnBrk="0" hangingPunct="0"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pt-BR" sz="3200" u="sng" kern="1200" cap="none" spc="0" normalizeH="0" baseline="0" noProof="0" dirty="0">
                <a:latin typeface="+mn-lt"/>
                <a:ea typeface="+mn-ea"/>
                <a:cs typeface="+mn-cs"/>
              </a:rPr>
              <a:t>Química: </a:t>
            </a:r>
            <a:r>
              <a:rPr kumimoji="0" lang="pt-BR" sz="2800" kern="1200" cap="none" spc="0" normalizeH="0" baseline="0" noProof="0" dirty="0">
                <a:latin typeface="+mn-lt"/>
                <a:ea typeface="+mn-ea"/>
                <a:cs typeface="+mn-cs"/>
              </a:rPr>
              <a:t>Compreende as reações químicas nas quais os alimentos são decompostos em moléculas mais simples; </a:t>
            </a:r>
            <a:r>
              <a:rPr kumimoji="0" lang="pt-BR" sz="2800" u="sng" kern="1200" cap="none" spc="0" normalizeH="0" baseline="0" noProof="0" dirty="0">
                <a:latin typeface="+mn-lt"/>
                <a:ea typeface="+mn-ea"/>
                <a:cs typeface="+mn-cs"/>
              </a:rPr>
              <a:t>É realizada por enzimas</a:t>
            </a:r>
            <a:r>
              <a:rPr kumimoji="0" lang="pt-BR" sz="2800" kern="1200" cap="none" spc="0" normalizeH="0" baseline="0" noProof="0" dirty="0">
                <a:latin typeface="+mn-lt"/>
                <a:ea typeface="+mn-ea"/>
                <a:cs typeface="+mn-cs"/>
              </a:rPr>
              <a:t>.</a:t>
            </a:r>
            <a:r>
              <a:rPr kumimoji="0" lang="pt-BR" sz="28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BR" sz="28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625" y="1928813"/>
            <a:ext cx="7929563" cy="239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spcBef>
                <a:spcPct val="20000"/>
              </a:spcBef>
            </a:pPr>
            <a:r>
              <a:rPr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Mecânica ou física: </a:t>
            </a:r>
            <a:r>
              <a:rPr sz="2800" dirty="0">
                <a:solidFill>
                  <a:srgbClr val="000000"/>
                </a:solidFill>
                <a:latin typeface="Calibri" panose="020F0502020204030204" pitchFamily="34" charset="0"/>
              </a:rPr>
              <a:t>Compreende as ações de trituração e redução dos alimentos em partículas menores, facilitando a ação dos sucos digestivos;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Ex.: </a:t>
            </a:r>
            <a:r>
              <a:rPr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mastigação, deglutição e movimento peristálticos.</a:t>
            </a:r>
            <a:endParaRPr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0" y="481013"/>
            <a:ext cx="9144000" cy="644525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3600" kern="1200" cap="none" spc="0" normalizeH="0" baseline="0" noProof="0" dirty="0">
                <a:latin typeface="+mj-lt"/>
                <a:ea typeface="+mj-ea"/>
                <a:cs typeface="+mj-cs"/>
              </a:rPr>
              <a:t>O Tubo Digestório</a:t>
            </a:r>
            <a:endParaRPr kumimoji="0" lang="pt-BR" sz="36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12"/>
          <p:cNvGrpSpPr/>
          <p:nvPr/>
        </p:nvGrpSpPr>
        <p:grpSpPr>
          <a:xfrm>
            <a:off x="650875" y="1643063"/>
            <a:ext cx="6584950" cy="4625975"/>
            <a:chOff x="714343" y="1928802"/>
            <a:chExt cx="6586077" cy="4625986"/>
          </a:xfrm>
        </p:grpSpPr>
        <p:sp>
          <p:nvSpPr>
            <p:cNvPr id="3" name="Espaço Reservado para Conteúdo 2"/>
            <p:cNvSpPr txBox="1"/>
            <p:nvPr/>
          </p:nvSpPr>
          <p:spPr>
            <a:xfrm>
              <a:off x="714343" y="2028814"/>
              <a:ext cx="6400308" cy="4525974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r>
                <a:rPr kumimoji="0" lang="pt-BR" sz="2400" kern="1200" cap="none" spc="0" normalizeH="0" baseline="0" noProof="0" dirty="0">
                  <a:latin typeface="+mn-lt"/>
                  <a:ea typeface="+mn-ea"/>
                  <a:cs typeface="+mn-cs"/>
                </a:rPr>
                <a:t>Boca</a:t>
              </a: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r>
                <a:rPr kumimoji="0" lang="pt-BR" sz="2400" kern="1200" cap="none" spc="0" normalizeH="0" baseline="0" noProof="0" dirty="0">
                  <a:latin typeface="+mn-lt"/>
                  <a:ea typeface="+mn-ea"/>
                  <a:cs typeface="+mn-cs"/>
                </a:rPr>
                <a:t>Faringe</a:t>
              </a: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r>
                <a:rPr kumimoji="0" lang="pt-BR" sz="2400" kern="1200" cap="none" spc="0" normalizeH="0" baseline="0" noProof="0" dirty="0">
                  <a:latin typeface="+mn-lt"/>
                  <a:ea typeface="+mn-ea"/>
                  <a:cs typeface="+mn-cs"/>
                </a:rPr>
                <a:t>Esôfago</a:t>
              </a: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r>
                <a:rPr kumimoji="0" lang="pt-BR" sz="2400" kern="1200" cap="none" spc="0" normalizeH="0" baseline="0" noProof="0" dirty="0">
                  <a:latin typeface="+mn-lt"/>
                  <a:ea typeface="+mn-ea"/>
                  <a:cs typeface="+mn-cs"/>
                </a:rPr>
                <a:t>Estômago</a:t>
              </a: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r>
                <a:rPr kumimoji="0" lang="pt-BR" sz="2400" kern="1200" cap="none" spc="0" normalizeH="0" baseline="0" noProof="0" dirty="0">
                  <a:latin typeface="+mn-lt"/>
                  <a:ea typeface="+mn-ea"/>
                  <a:cs typeface="+mn-cs"/>
                </a:rPr>
                <a:t>Intestino Delgado</a:t>
              </a: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12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12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12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r>
                <a:rPr kumimoji="0" lang="pt-BR" sz="2400" kern="1200" cap="none" spc="0" normalizeH="0" baseline="0" noProof="0" dirty="0">
                  <a:latin typeface="+mn-lt"/>
                  <a:ea typeface="+mn-ea"/>
                  <a:cs typeface="+mn-cs"/>
                </a:rPr>
                <a:t>Intestino Grosso</a:t>
              </a: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514350" marR="0" indent="-514350" defTabSz="914400" eaLnBrk="0" hangingPunct="0">
                <a:spcBef>
                  <a:spcPct val="20000"/>
                </a:spcBef>
                <a:buClrTx/>
                <a:buSzTx/>
                <a:buFont typeface="+mj-lt"/>
                <a:buAutoNum type="arabicPeriod"/>
                <a:defRPr/>
              </a:pPr>
              <a:endParaRPr kumimoji="0" lang="pt-BR" sz="2400" kern="1200" cap="none" spc="0" normalizeH="0" baseline="0" noProof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Chave esquerda 3"/>
            <p:cNvSpPr/>
            <p:nvPr/>
          </p:nvSpPr>
          <p:spPr>
            <a:xfrm>
              <a:off x="2071888" y="1928802"/>
              <a:ext cx="714497" cy="928689"/>
            </a:xfrm>
            <a:prstGeom prst="leftBrace">
              <a:avLst>
                <a:gd name="adj1" fmla="val 8333"/>
                <a:gd name="adj2" fmla="val 4257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4" name="CaixaDeTexto 4"/>
            <p:cNvSpPr txBox="1"/>
            <p:nvPr/>
          </p:nvSpPr>
          <p:spPr>
            <a:xfrm>
              <a:off x="2428858" y="1928812"/>
              <a:ext cx="1928812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dirty="0">
                  <a:latin typeface="Arial" panose="020B0604020202020204" pitchFamily="34" charset="0"/>
                </a:rPr>
                <a:t>Língua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Dentes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Saliva</a:t>
              </a: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05" name="CaixaDeTexto 6"/>
            <p:cNvSpPr txBox="1"/>
            <p:nvPr/>
          </p:nvSpPr>
          <p:spPr>
            <a:xfrm>
              <a:off x="3826546" y="4033541"/>
              <a:ext cx="1285884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dirty="0">
                  <a:latin typeface="Arial" panose="020B0604020202020204" pitchFamily="34" charset="0"/>
                </a:rPr>
                <a:t> Duodeno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 Jejuno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 Íleo</a:t>
              </a: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8206" name="CaixaDeTexto 8"/>
            <p:cNvSpPr txBox="1"/>
            <p:nvPr/>
          </p:nvSpPr>
          <p:spPr>
            <a:xfrm>
              <a:off x="3585670" y="5173308"/>
              <a:ext cx="371475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dirty="0">
                  <a:latin typeface="Arial" panose="020B0604020202020204" pitchFamily="34" charset="0"/>
                </a:rPr>
                <a:t>  Ceco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  Cólon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  Reto</a:t>
              </a:r>
              <a:endParaRPr dirty="0">
                <a:latin typeface="Arial" panose="020B0604020202020204" pitchFamily="34" charset="0"/>
              </a:endParaRPr>
            </a:p>
            <a:p>
              <a:r>
                <a:rPr dirty="0">
                  <a:latin typeface="Arial" panose="020B0604020202020204" pitchFamily="34" charset="0"/>
                </a:rPr>
                <a:t>  Ânus</a:t>
              </a: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Seta para baixo 9"/>
          <p:cNvSpPr/>
          <p:nvPr/>
        </p:nvSpPr>
        <p:spPr>
          <a:xfrm>
            <a:off x="214313" y="1741488"/>
            <a:ext cx="428625" cy="399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7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198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1751013"/>
            <a:ext cx="3341688" cy="463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Chave esquerda 14"/>
          <p:cNvSpPr/>
          <p:nvPr/>
        </p:nvSpPr>
        <p:spPr bwMode="auto">
          <a:xfrm>
            <a:off x="3465513" y="3749675"/>
            <a:ext cx="714375" cy="928688"/>
          </a:xfrm>
          <a:prstGeom prst="leftBrace">
            <a:avLst>
              <a:gd name="adj1" fmla="val 8333"/>
              <a:gd name="adj2" fmla="val 42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have esquerda 15"/>
          <p:cNvSpPr/>
          <p:nvPr/>
        </p:nvSpPr>
        <p:spPr bwMode="auto">
          <a:xfrm>
            <a:off x="3314700" y="4887913"/>
            <a:ext cx="714375" cy="1200150"/>
          </a:xfrm>
          <a:prstGeom prst="leftBrace">
            <a:avLst>
              <a:gd name="adj1" fmla="val 8333"/>
              <a:gd name="adj2" fmla="val 425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33334 L 8.33333E-7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 txBox="1"/>
          <p:nvPr/>
        </p:nvSpPr>
        <p:spPr>
          <a:xfrm>
            <a:off x="457200" y="928688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algn="ctr" defTabSz="914400" eaLnBrk="0" hangingPunct="0">
              <a:buClrTx/>
              <a:buSzTx/>
              <a:buFontTx/>
              <a:buNone/>
              <a:defRPr/>
            </a:pPr>
            <a:r>
              <a:rPr kumimoji="0" lang="pt-BR" sz="4400" kern="1200" cap="none" spc="0" normalizeH="0" baseline="0" noProof="0" dirty="0">
                <a:latin typeface="+mj-lt"/>
                <a:ea typeface="+mj-ea"/>
                <a:cs typeface="+mj-cs"/>
              </a:rPr>
              <a:t>A Boca</a:t>
            </a:r>
            <a:endParaRPr kumimoji="0" lang="pt-BR" sz="44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grpSp>
        <p:nvGrpSpPr>
          <p:cNvPr id="5" name="Grupo 12"/>
          <p:cNvGrpSpPr/>
          <p:nvPr/>
        </p:nvGrpSpPr>
        <p:grpSpPr>
          <a:xfrm>
            <a:off x="214313" y="2924175"/>
            <a:ext cx="6329362" cy="1757363"/>
            <a:chOff x="214282" y="2924934"/>
            <a:chExt cx="6329378" cy="1757363"/>
          </a:xfrm>
        </p:grpSpPr>
        <p:sp>
          <p:nvSpPr>
            <p:cNvPr id="3" name="Espaço Reservado para Conteúdo 2"/>
            <p:cNvSpPr txBox="1"/>
            <p:nvPr/>
          </p:nvSpPr>
          <p:spPr>
            <a:xfrm>
              <a:off x="214282" y="2924934"/>
              <a:ext cx="6329378" cy="1757363"/>
            </a:xfrm>
            <a:prstGeom prst="rect">
              <a:avLst/>
            </a:prstGeom>
          </p:spPr>
          <p:txBody>
            <a:bodyPr/>
            <a:lstStyle/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3200" kern="1200" cap="none" spc="0" normalizeH="0" baseline="0" noProof="0" dirty="0">
                  <a:latin typeface="+mn-lt"/>
                  <a:ea typeface="+mn-ea"/>
                  <a:cs typeface="+mn-cs"/>
                </a:rPr>
                <a:t>Língua</a:t>
              </a:r>
              <a:endParaRPr kumimoji="0" lang="pt-BR" sz="32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funções 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90805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" name="Chave esquerda 3"/>
            <p:cNvSpPr/>
            <p:nvPr/>
          </p:nvSpPr>
          <p:spPr>
            <a:xfrm>
              <a:off x="2285974" y="3580572"/>
              <a:ext cx="714377" cy="857250"/>
            </a:xfrm>
            <a:prstGeom prst="leftBrace">
              <a:avLst>
                <a:gd name="adj1" fmla="val 8333"/>
                <a:gd name="adj2" fmla="val 2621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31" name="CaixaDeTexto 4"/>
            <p:cNvSpPr txBox="1"/>
            <p:nvPr/>
          </p:nvSpPr>
          <p:spPr>
            <a:xfrm>
              <a:off x="2643174" y="3645014"/>
              <a:ext cx="375135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sentir o sabor dos alimentos;</a:t>
              </a:r>
              <a:endParaRPr sz="2000" dirty="0">
                <a:latin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envolver o alimento na saliva.</a:t>
              </a:r>
              <a:endParaRPr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14"/>
          <p:cNvGrpSpPr/>
          <p:nvPr/>
        </p:nvGrpSpPr>
        <p:grpSpPr>
          <a:xfrm>
            <a:off x="285750" y="4643438"/>
            <a:ext cx="6329363" cy="1757362"/>
            <a:chOff x="285720" y="4643446"/>
            <a:chExt cx="6329378" cy="1757363"/>
          </a:xfrm>
        </p:grpSpPr>
        <p:sp>
          <p:nvSpPr>
            <p:cNvPr id="8" name="Espaço Reservado para Conteúdo 2"/>
            <p:cNvSpPr txBox="1"/>
            <p:nvPr/>
          </p:nvSpPr>
          <p:spPr>
            <a:xfrm>
              <a:off x="285720" y="4643446"/>
              <a:ext cx="6329378" cy="1757363"/>
            </a:xfrm>
            <a:prstGeom prst="rect">
              <a:avLst/>
            </a:prstGeom>
          </p:spPr>
          <p:txBody>
            <a:bodyPr/>
            <a:lstStyle/>
            <a:p>
              <a:pPr marL="342900" marR="0" indent="-342900" defTabSz="914400" eaLnBrk="0" hangingPunct="0"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pt-BR" sz="3200" kern="1200" cap="none" spc="0" normalizeH="0" baseline="0" noProof="0" dirty="0">
                  <a:latin typeface="+mn-lt"/>
                  <a:ea typeface="+mn-ea"/>
                  <a:cs typeface="+mn-cs"/>
                </a:rPr>
                <a:t>Úvula</a:t>
              </a:r>
              <a:endParaRPr kumimoji="0" lang="pt-BR" sz="3200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–"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funções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90805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endPara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27" name="CaixaDeTexto 4"/>
            <p:cNvSpPr txBox="1"/>
            <p:nvPr/>
          </p:nvSpPr>
          <p:spPr>
            <a:xfrm>
              <a:off x="2686894" y="5143512"/>
              <a:ext cx="2741462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auxilia na deglutição;</a:t>
              </a:r>
              <a:endParaRPr sz="2000" dirty="0">
                <a:latin typeface="Arial" panose="020B0604020202020204" pitchFamily="34" charset="0"/>
              </a:endParaRPr>
            </a:p>
            <a:p>
              <a:pPr>
                <a:buFont typeface="Arial" panose="020B0604020202020204" pitchFamily="34" charset="0"/>
                <a:buChar char="•"/>
              </a:pPr>
              <a:r>
                <a:rPr sz="2000" dirty="0">
                  <a:latin typeface="Arial" panose="020B0604020202020204" pitchFamily="34" charset="0"/>
                </a:rPr>
                <a:t> auxilia na fonação.</a:t>
              </a:r>
              <a:endParaRPr sz="2000" dirty="0">
                <a:latin typeface="Arial" panose="020B0604020202020204" pitchFamily="34" charset="0"/>
              </a:endParaRPr>
            </a:p>
          </p:txBody>
        </p:sp>
        <p:sp>
          <p:nvSpPr>
            <p:cNvPr id="10" name="Chave esquerda 9"/>
            <p:cNvSpPr/>
            <p:nvPr/>
          </p:nvSpPr>
          <p:spPr>
            <a:xfrm>
              <a:off x="2285975" y="5143508"/>
              <a:ext cx="714377" cy="857250"/>
            </a:xfrm>
            <a:prstGeom prst="leftBrace">
              <a:avLst>
                <a:gd name="adj1" fmla="val 8333"/>
                <a:gd name="adj2" fmla="val 4691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221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222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9563" y="1052513"/>
            <a:ext cx="2016125" cy="298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4076700"/>
            <a:ext cx="2808287" cy="232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2"/>
          <p:cNvPicPr>
            <a:picLocks noChangeAspect="1"/>
          </p:cNvPicPr>
          <p:nvPr/>
        </p:nvPicPr>
        <p:blipFill>
          <a:blip r:embed="rId3"/>
          <a:srcRect l="16399" t="33749" r="58067" b="51875"/>
          <a:stretch>
            <a:fillRect/>
          </a:stretch>
        </p:blipFill>
        <p:spPr>
          <a:xfrm>
            <a:off x="2551113" y="1951038"/>
            <a:ext cx="3533775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Conteúdo 2"/>
          <p:cNvSpPr txBox="1"/>
          <p:nvPr/>
        </p:nvSpPr>
        <p:spPr>
          <a:xfrm>
            <a:off x="500063" y="1000125"/>
            <a:ext cx="4357688" cy="175736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Saliva</a:t>
            </a:r>
            <a:endParaRPr kumimoji="0" lang="pt-BR" sz="3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Produzida pelas glândulas salivares;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funções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have esquerda 2"/>
          <p:cNvSpPr/>
          <p:nvPr/>
        </p:nvSpPr>
        <p:spPr>
          <a:xfrm>
            <a:off x="2643188" y="3000375"/>
            <a:ext cx="714375" cy="857250"/>
          </a:xfrm>
          <a:prstGeom prst="leftBrace">
            <a:avLst>
              <a:gd name="adj1" fmla="val 8333"/>
              <a:gd name="adj2" fmla="val 262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CaixaDeTexto 3"/>
          <p:cNvSpPr txBox="1"/>
          <p:nvPr/>
        </p:nvSpPr>
        <p:spPr>
          <a:xfrm>
            <a:off x="3000375" y="3071813"/>
            <a:ext cx="4576763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molhar e amolecer os alimentos;</a:t>
            </a:r>
            <a:endParaRPr sz="20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sz="2000" dirty="0">
                <a:latin typeface="Arial" panose="020B0604020202020204" pitchFamily="34" charset="0"/>
              </a:rPr>
              <a:t> digerir o AMIDO pela enzima ptialina.</a:t>
            </a:r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20" name="Fluxograma: Fita perfurada 19"/>
          <p:cNvSpPr/>
          <p:nvPr/>
        </p:nvSpPr>
        <p:spPr>
          <a:xfrm>
            <a:off x="2928938" y="4143375"/>
            <a:ext cx="4643438" cy="22860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Menina, na tua boca tem ptialina</a:t>
            </a:r>
            <a:b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já no estômago tem pepsina</a:t>
            </a:r>
            <a:b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 proteínas degredar.</a:t>
            </a:r>
            <a:endParaRPr kumimoji="0" lang="pt-B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(Paródia: Música “Menina”, de Netinho da Bahia)</a:t>
            </a:r>
            <a:endParaRPr kumimoji="0" lang="pt-BR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47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4221163"/>
            <a:ext cx="1141413" cy="223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1" descr="Resultado de imagem para SALIV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365125"/>
            <a:ext cx="3997325" cy="263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268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Espaço Reservado para Conteúdo 2"/>
          <p:cNvSpPr txBox="1"/>
          <p:nvPr/>
        </p:nvSpPr>
        <p:spPr>
          <a:xfrm>
            <a:off x="357188" y="1285875"/>
            <a:ext cx="8643938" cy="1757363"/>
          </a:xfrm>
          <a:prstGeom prst="rect">
            <a:avLst/>
          </a:prstGeom>
        </p:spPr>
        <p:txBody>
          <a:bodyPr/>
          <a:lstStyle/>
          <a:p>
            <a:pPr marL="342900" marR="0" indent="-342900" defTabSz="91440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3200" kern="1200" cap="none" spc="0" normalizeH="0" baseline="0" noProof="0" dirty="0">
                <a:latin typeface="+mn-lt"/>
                <a:ea typeface="+mn-ea"/>
                <a:cs typeface="+mn-cs"/>
              </a:rPr>
              <a:t>Dentes</a:t>
            </a:r>
            <a:endParaRPr kumimoji="0" lang="pt-BR" sz="3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funções: triturar, amassar, furar e rasgar os alimentos, transformando-os em partículas menores;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Adulto: 32 dentes (se os últimos molares nascerem);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Criança: 20 dentes (elas não têm pré-molares).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805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50" y="4000500"/>
          <a:ext cx="4714875" cy="186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1000125"/>
                <a:gridCol w="2143124"/>
              </a:tblGrid>
              <a:tr h="365859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Quant.</a:t>
                      </a:r>
                      <a:r>
                        <a:rPr lang="pt-BR" sz="11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Função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228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Incisivos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Cortar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Caninos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Rasgar e furar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80"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</a:rPr>
                        <a:t>Pré-molares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Amassar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e triturar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859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Molares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Amassar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</a:rPr>
                        <a:t> e triturar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" name="CaixaDeTexto 8"/>
          <p:cNvSpPr txBox="1"/>
          <p:nvPr/>
        </p:nvSpPr>
        <p:spPr>
          <a:xfrm>
            <a:off x="285750" y="5929313"/>
            <a:ext cx="24145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600" dirty="0">
                <a:latin typeface="Arial" panose="020B0604020202020204" pitchFamily="34" charset="0"/>
              </a:rPr>
              <a:t>* De cada arcada (superior e inferior)</a:t>
            </a:r>
            <a:endParaRPr sz="1600" dirty="0">
              <a:latin typeface="Arial" panose="020B0604020202020204" pitchFamily="34" charset="0"/>
            </a:endParaRPr>
          </a:p>
        </p:txBody>
      </p:sp>
      <p:sp>
        <p:nvSpPr>
          <p:cNvPr id="11294" name="CaixaDeTexto 3"/>
          <p:cNvSpPr txBox="1"/>
          <p:nvPr/>
        </p:nvSpPr>
        <p:spPr>
          <a:xfrm>
            <a:off x="179388" y="115888"/>
            <a:ext cx="5040312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b="1" dirty="0">
                <a:solidFill>
                  <a:schemeClr val="bg1"/>
                </a:solidFill>
                <a:latin typeface="Calibri" panose="020F0502020204030204" pitchFamily="34" charset="0"/>
              </a:rPr>
              <a:t>CIÊNCIAS, 8º Ano do Ensino Fundamental</a:t>
            </a:r>
            <a:endParaRPr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dirty="0">
                <a:solidFill>
                  <a:schemeClr val="bg1"/>
                </a:solidFill>
                <a:latin typeface="Calibri" panose="020F0502020204030204" pitchFamily="34" charset="0"/>
              </a:rPr>
              <a:t>Sistema digestório e suas respectivas funções</a:t>
            </a:r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295" name="Picture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3789363"/>
            <a:ext cx="3995737" cy="2270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319" grpId="0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5813</Words>
  <Application>WPS Presentation</Application>
  <PresentationFormat>Apresentação na tela (4:3)</PresentationFormat>
  <Paragraphs>417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Microsoft YaHei</vt:lpstr>
      <vt:lpstr>Arial Unicode MS</vt:lpstr>
      <vt:lpstr>Personalizar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Professores</cp:lastModifiedBy>
  <cp:revision>108</cp:revision>
  <dcterms:created xsi:type="dcterms:W3CDTF">2011-07-13T12:53:46Z</dcterms:created>
  <dcterms:modified xsi:type="dcterms:W3CDTF">2025-08-06T19:17:58Z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5CD0690FB013451E873B3DBACB87D03C_12</vt:lpwstr>
  </property>
  <property fmtid="{D5CDD505-2E9C-101B-9397-08002B2CF9AE}" pid="3" name="KSOProductBuildVer">
    <vt:lpwstr>1046-12.2.0.22222</vt:lpwstr>
  </property>
</Properties>
</file>