
<file path=[Content_Types].xml><?xml version="1.0" encoding="utf-8"?>
<Types xmlns="http://schemas.openxmlformats.org/package/2006/content-types">
  <Default Extension="jpeg" ContentType="image/jpeg"/>
  <Default Extension="JPG" ContentType="image/.jpg"/>
  <Default Extension="gif" ContentType="image/gif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2" r:id="rId8"/>
    <p:sldId id="263" r:id="rId9"/>
    <p:sldId id="264" r:id="rId10"/>
    <p:sldId id="266" r:id="rId11"/>
    <p:sldId id="267" r:id="rId12"/>
    <p:sldId id="268" r:id="rId13"/>
    <p:sldId id="269" r:id="rId14"/>
    <p:sldId id="271" r:id="rId15"/>
    <p:sldId id="270" r:id="rId16"/>
    <p:sldId id="273" r:id="rId17"/>
    <p:sldId id="274" r:id="rId18"/>
    <p:sldId id="275" r:id="rId19"/>
    <p:sldId id="276" r:id="rId20"/>
    <p:sldId id="277" r:id="rId21"/>
    <p:sldId id="279" r:id="rId22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5" Type="http://schemas.openxmlformats.org/officeDocument/2006/relationships/tableStyles" Target="tableStyles.xml"/><Relationship Id="rId24" Type="http://schemas.openxmlformats.org/officeDocument/2006/relationships/viewProps" Target="viewProps.xml"/><Relationship Id="rId23" Type="http://schemas.openxmlformats.org/officeDocument/2006/relationships/presProps" Target="presProps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AB729-17B0-4FDD-8503-30A13C9D9FBF}" type="datetimeFigureOut">
              <a:rPr lang="pt-BR" smtClean="0"/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F4B46-3791-47EF-B289-3106F9682EBE}" type="slidenum">
              <a:rPr lang="pt-BR" smtClean="0"/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  <a:endParaRPr lang="pt-BR"/>
          </a:p>
          <a:p>
            <a:pPr lvl="1"/>
            <a:r>
              <a:rPr lang="pt-BR"/>
              <a:t>Segundo nível</a:t>
            </a:r>
            <a:endParaRPr lang="pt-BR"/>
          </a:p>
          <a:p>
            <a:pPr lvl="2"/>
            <a:r>
              <a:rPr lang="pt-BR"/>
              <a:t>Terceiro nível</a:t>
            </a:r>
            <a:endParaRPr lang="pt-BR"/>
          </a:p>
          <a:p>
            <a:pPr lvl="3"/>
            <a:r>
              <a:rPr lang="pt-BR"/>
              <a:t>Quarto nível</a:t>
            </a:r>
            <a:endParaRPr lang="pt-BR"/>
          </a:p>
          <a:p>
            <a:pPr lvl="4"/>
            <a:r>
              <a:rPr lang="pt-BR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AB729-17B0-4FDD-8503-30A13C9D9FBF}" type="datetimeFigureOut">
              <a:rPr lang="pt-BR" smtClean="0"/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F4B46-3791-47EF-B289-3106F9682EBE}" type="slidenum">
              <a:rPr lang="pt-BR" smtClean="0"/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  <a:endParaRPr lang="pt-BR"/>
          </a:p>
          <a:p>
            <a:pPr lvl="1"/>
            <a:r>
              <a:rPr lang="pt-BR"/>
              <a:t>Segundo nível</a:t>
            </a:r>
            <a:endParaRPr lang="pt-BR"/>
          </a:p>
          <a:p>
            <a:pPr lvl="2"/>
            <a:r>
              <a:rPr lang="pt-BR"/>
              <a:t>Terceiro nível</a:t>
            </a:r>
            <a:endParaRPr lang="pt-BR"/>
          </a:p>
          <a:p>
            <a:pPr lvl="3"/>
            <a:r>
              <a:rPr lang="pt-BR"/>
              <a:t>Quarto nível</a:t>
            </a:r>
            <a:endParaRPr lang="pt-BR"/>
          </a:p>
          <a:p>
            <a:pPr lvl="4"/>
            <a:r>
              <a:rPr lang="pt-BR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AB729-17B0-4FDD-8503-30A13C9D9FBF}" type="datetimeFigureOut">
              <a:rPr lang="pt-BR" smtClean="0"/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F4B46-3791-47EF-B289-3106F9682EBE}" type="slidenum">
              <a:rPr lang="pt-BR" smtClean="0"/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  <a:endParaRPr lang="pt-BR"/>
          </a:p>
          <a:p>
            <a:pPr lvl="1"/>
            <a:r>
              <a:rPr lang="pt-BR"/>
              <a:t>Segundo nível</a:t>
            </a:r>
            <a:endParaRPr lang="pt-BR"/>
          </a:p>
          <a:p>
            <a:pPr lvl="2"/>
            <a:r>
              <a:rPr lang="pt-BR"/>
              <a:t>Terceiro nível</a:t>
            </a:r>
            <a:endParaRPr lang="pt-BR"/>
          </a:p>
          <a:p>
            <a:pPr lvl="3"/>
            <a:r>
              <a:rPr lang="pt-BR"/>
              <a:t>Quarto nível</a:t>
            </a:r>
            <a:endParaRPr lang="pt-BR"/>
          </a:p>
          <a:p>
            <a:pPr lvl="4"/>
            <a:r>
              <a:rPr lang="pt-BR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AB729-17B0-4FDD-8503-30A13C9D9FBF}" type="datetimeFigureOut">
              <a:rPr lang="pt-BR" smtClean="0"/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F4B46-3791-47EF-B289-3106F9682EBE}" type="slidenum">
              <a:rPr lang="pt-BR" smtClean="0"/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AB729-17B0-4FDD-8503-30A13C9D9FBF}" type="datetimeFigureOut">
              <a:rPr lang="pt-BR" smtClean="0"/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F4B46-3791-47EF-B289-3106F9682EBE}" type="slidenum">
              <a:rPr lang="pt-BR" smtClean="0"/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  <a:endParaRPr lang="pt-BR"/>
          </a:p>
          <a:p>
            <a:pPr lvl="1"/>
            <a:r>
              <a:rPr lang="pt-BR"/>
              <a:t>Segundo nível</a:t>
            </a:r>
            <a:endParaRPr lang="pt-BR"/>
          </a:p>
          <a:p>
            <a:pPr lvl="2"/>
            <a:r>
              <a:rPr lang="pt-BR"/>
              <a:t>Terceiro nível</a:t>
            </a:r>
            <a:endParaRPr lang="pt-BR"/>
          </a:p>
          <a:p>
            <a:pPr lvl="3"/>
            <a:r>
              <a:rPr lang="pt-BR"/>
              <a:t>Quarto nível</a:t>
            </a:r>
            <a:endParaRPr lang="pt-BR"/>
          </a:p>
          <a:p>
            <a:pPr lvl="4"/>
            <a:r>
              <a:rPr lang="pt-BR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  <a:endParaRPr lang="pt-BR"/>
          </a:p>
          <a:p>
            <a:pPr lvl="1"/>
            <a:r>
              <a:rPr lang="pt-BR"/>
              <a:t>Segundo nível</a:t>
            </a:r>
            <a:endParaRPr lang="pt-BR"/>
          </a:p>
          <a:p>
            <a:pPr lvl="2"/>
            <a:r>
              <a:rPr lang="pt-BR"/>
              <a:t>Terceiro nível</a:t>
            </a:r>
            <a:endParaRPr lang="pt-BR"/>
          </a:p>
          <a:p>
            <a:pPr lvl="3"/>
            <a:r>
              <a:rPr lang="pt-BR"/>
              <a:t>Quarto nível</a:t>
            </a:r>
            <a:endParaRPr lang="pt-BR"/>
          </a:p>
          <a:p>
            <a:pPr lvl="4"/>
            <a:r>
              <a:rPr lang="pt-BR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AB729-17B0-4FDD-8503-30A13C9D9FBF}" type="datetimeFigureOut">
              <a:rPr lang="pt-BR" smtClean="0"/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F4B46-3791-47EF-B289-3106F9682EBE}" type="slidenum">
              <a:rPr lang="pt-BR" smtClean="0"/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  <a:endParaRPr lang="pt-BR"/>
          </a:p>
          <a:p>
            <a:pPr lvl="1"/>
            <a:r>
              <a:rPr lang="pt-BR"/>
              <a:t>Segundo nível</a:t>
            </a:r>
            <a:endParaRPr lang="pt-BR"/>
          </a:p>
          <a:p>
            <a:pPr lvl="2"/>
            <a:r>
              <a:rPr lang="pt-BR"/>
              <a:t>Terceiro nível</a:t>
            </a:r>
            <a:endParaRPr lang="pt-BR"/>
          </a:p>
          <a:p>
            <a:pPr lvl="3"/>
            <a:r>
              <a:rPr lang="pt-BR"/>
              <a:t>Quarto nível</a:t>
            </a:r>
            <a:endParaRPr lang="pt-BR"/>
          </a:p>
          <a:p>
            <a:pPr lvl="4"/>
            <a:r>
              <a:rPr lang="pt-BR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  <a:endParaRPr lang="pt-BR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  <a:endParaRPr lang="pt-BR"/>
          </a:p>
          <a:p>
            <a:pPr lvl="1"/>
            <a:r>
              <a:rPr lang="pt-BR"/>
              <a:t>Segundo nível</a:t>
            </a:r>
            <a:endParaRPr lang="pt-BR"/>
          </a:p>
          <a:p>
            <a:pPr lvl="2"/>
            <a:r>
              <a:rPr lang="pt-BR"/>
              <a:t>Terceiro nível</a:t>
            </a:r>
            <a:endParaRPr lang="pt-BR"/>
          </a:p>
          <a:p>
            <a:pPr lvl="3"/>
            <a:r>
              <a:rPr lang="pt-BR"/>
              <a:t>Quarto nível</a:t>
            </a:r>
            <a:endParaRPr lang="pt-BR"/>
          </a:p>
          <a:p>
            <a:pPr lvl="4"/>
            <a:r>
              <a:rPr lang="pt-BR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AB729-17B0-4FDD-8503-30A13C9D9FBF}" type="datetimeFigureOut">
              <a:rPr lang="pt-BR" smtClean="0"/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F4B46-3791-47EF-B289-3106F9682EBE}" type="slidenum">
              <a:rPr lang="pt-BR" smtClean="0"/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AB729-17B0-4FDD-8503-30A13C9D9FBF}" type="datetimeFigureOut">
              <a:rPr lang="pt-BR" smtClean="0"/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F4B46-3791-47EF-B289-3106F9682EBE}" type="slidenum">
              <a:rPr lang="pt-BR" smtClean="0"/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AB729-17B0-4FDD-8503-30A13C9D9FBF}" type="datetimeFigureOut">
              <a:rPr lang="pt-BR" smtClean="0"/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F4B46-3791-47EF-B289-3106F9682EBE}" type="slidenum">
              <a:rPr lang="pt-BR" smtClean="0"/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  <a:endParaRPr lang="pt-BR"/>
          </a:p>
          <a:p>
            <a:pPr lvl="1"/>
            <a:r>
              <a:rPr lang="pt-BR"/>
              <a:t>Segundo nível</a:t>
            </a:r>
            <a:endParaRPr lang="pt-BR"/>
          </a:p>
          <a:p>
            <a:pPr lvl="2"/>
            <a:r>
              <a:rPr lang="pt-BR"/>
              <a:t>Terceiro nível</a:t>
            </a:r>
            <a:endParaRPr lang="pt-BR"/>
          </a:p>
          <a:p>
            <a:pPr lvl="3"/>
            <a:r>
              <a:rPr lang="pt-BR"/>
              <a:t>Quarto nível</a:t>
            </a:r>
            <a:endParaRPr lang="pt-BR"/>
          </a:p>
          <a:p>
            <a:pPr lvl="4"/>
            <a:r>
              <a:rPr lang="pt-BR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AB729-17B0-4FDD-8503-30A13C9D9FBF}" type="datetimeFigureOut">
              <a:rPr lang="pt-BR" smtClean="0"/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F4B46-3791-47EF-B289-3106F9682EBE}" type="slidenum">
              <a:rPr lang="pt-BR" smtClean="0"/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AB729-17B0-4FDD-8503-30A13C9D9FBF}" type="datetimeFigureOut">
              <a:rPr lang="pt-BR" smtClean="0"/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F4B46-3791-47EF-B289-3106F9682EBE}" type="slidenum">
              <a:rPr lang="pt-BR" smtClean="0"/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  <a:endParaRPr lang="pt-BR"/>
          </a:p>
          <a:p>
            <a:pPr lvl="1"/>
            <a:r>
              <a:rPr lang="pt-BR"/>
              <a:t>Segundo nível</a:t>
            </a:r>
            <a:endParaRPr lang="pt-BR"/>
          </a:p>
          <a:p>
            <a:pPr lvl="2"/>
            <a:r>
              <a:rPr lang="pt-BR"/>
              <a:t>Terceiro nível</a:t>
            </a:r>
            <a:endParaRPr lang="pt-BR"/>
          </a:p>
          <a:p>
            <a:pPr lvl="3"/>
            <a:r>
              <a:rPr lang="pt-BR"/>
              <a:t>Quarto nível</a:t>
            </a:r>
            <a:endParaRPr lang="pt-BR"/>
          </a:p>
          <a:p>
            <a:pPr lvl="4"/>
            <a:r>
              <a:rPr lang="pt-BR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3AB729-17B0-4FDD-8503-30A13C9D9FBF}" type="datetimeFigureOut">
              <a:rPr lang="pt-BR" smtClean="0"/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BF4B46-3791-47EF-B289-3106F9682EBE}" type="slidenum">
              <a:rPr lang="pt-BR" smtClean="0"/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7.jpeg"/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9.jpeg"/><Relationship Id="rId1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0.GI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12192000" cy="9286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0" y="916663"/>
            <a:ext cx="2071688" cy="59293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7" name="CaixaDeTexto 6"/>
          <p:cNvSpPr txBox="1"/>
          <p:nvPr/>
        </p:nvSpPr>
        <p:spPr>
          <a:xfrm>
            <a:off x="1524000" y="1"/>
            <a:ext cx="9001125" cy="93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55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Sistema Respiratório</a:t>
            </a:r>
            <a:endParaRPr lang="pt-BR" dirty="0">
              <a:latin typeface="+mn-lt"/>
            </a:endParaRPr>
          </a:p>
        </p:txBody>
      </p:sp>
      <p:pic>
        <p:nvPicPr>
          <p:cNvPr id="1026" name="Picture 2" descr="SISTEMA RESPIRATÓRIO - ACAM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1688" y="938719"/>
            <a:ext cx="10120312" cy="5929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12192000" cy="9286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7" name="CaixaDeTexto 6"/>
          <p:cNvSpPr txBox="1"/>
          <p:nvPr/>
        </p:nvSpPr>
        <p:spPr>
          <a:xfrm>
            <a:off x="1524000" y="1"/>
            <a:ext cx="9001125" cy="93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55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Sistema Respiratório</a:t>
            </a:r>
            <a:endParaRPr lang="pt-BR" dirty="0">
              <a:latin typeface="+mn-lt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253218" y="1161819"/>
            <a:ext cx="61053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b="1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Trocas gasosas</a:t>
            </a:r>
            <a:endParaRPr lang="pt-BR" b="1" dirty="0">
              <a:solidFill>
                <a:schemeClr val="accent1">
                  <a:lumMod val="50000"/>
                </a:schemeClr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Picture 2" descr="http://bibliotecadeinvestigaciones.files.wordpress.com/2011/02/intercambio-de-gases-2.pn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9441" y="1008086"/>
            <a:ext cx="4550558" cy="5624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12192000" cy="9286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7" name="CaixaDeTexto 6"/>
          <p:cNvSpPr txBox="1"/>
          <p:nvPr/>
        </p:nvSpPr>
        <p:spPr>
          <a:xfrm>
            <a:off x="1524000" y="1"/>
            <a:ext cx="9001125" cy="93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55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Sistema Respiratório</a:t>
            </a:r>
            <a:endParaRPr lang="pt-BR" dirty="0">
              <a:latin typeface="+mn-lt"/>
            </a:endParaRPr>
          </a:p>
        </p:txBody>
      </p:sp>
      <p:pic>
        <p:nvPicPr>
          <p:cNvPr id="5" name="Picture 2" descr="http://www.afh.bio.br/resp/img/image112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5416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12192000" cy="9286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7" name="CaixaDeTexto 6"/>
          <p:cNvSpPr txBox="1"/>
          <p:nvPr/>
        </p:nvSpPr>
        <p:spPr>
          <a:xfrm>
            <a:off x="1524000" y="1"/>
            <a:ext cx="9001125" cy="93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55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Sistema Respiratório</a:t>
            </a:r>
            <a:endParaRPr lang="pt-BR" dirty="0">
              <a:latin typeface="+mn-lt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0596" y="1110994"/>
            <a:ext cx="11308410" cy="5629243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12192000" cy="9286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7" name="CaixaDeTexto 6"/>
          <p:cNvSpPr txBox="1"/>
          <p:nvPr/>
        </p:nvSpPr>
        <p:spPr>
          <a:xfrm>
            <a:off x="1524000" y="1"/>
            <a:ext cx="9001125" cy="93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55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Sistema Respiratório</a:t>
            </a:r>
            <a:endParaRPr lang="pt-BR" dirty="0">
              <a:latin typeface="+mn-lt"/>
            </a:endParaRPr>
          </a:p>
        </p:txBody>
      </p:sp>
      <p:sp>
        <p:nvSpPr>
          <p:cNvPr id="5" name="Título 1"/>
          <p:cNvSpPr txBox="1"/>
          <p:nvPr/>
        </p:nvSpPr>
        <p:spPr>
          <a:xfrm>
            <a:off x="0" y="938720"/>
            <a:ext cx="3235569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Hipóxia</a:t>
            </a: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Espaço Reservado para Conteúdo 2"/>
          <p:cNvSpPr txBox="1"/>
          <p:nvPr/>
        </p:nvSpPr>
        <p:spPr>
          <a:xfrm>
            <a:off x="112542" y="2233247"/>
            <a:ext cx="12079458" cy="41148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Hipóxia histotóxica (Cianeto, H2S)</a:t>
            </a:r>
            <a:endParaRPr lang="pt-BR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t-B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Redução da ventilação pulmonar (bronquite, enfisema)</a:t>
            </a:r>
            <a:endParaRPr lang="pt-BR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t-B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Diminuição da tensão atmosférica de oxigênio (ar rarefeito)</a:t>
            </a:r>
            <a:endParaRPr lang="pt-BR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12192000" cy="9286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7" name="CaixaDeTexto 6"/>
          <p:cNvSpPr txBox="1"/>
          <p:nvPr/>
        </p:nvSpPr>
        <p:spPr>
          <a:xfrm>
            <a:off x="1524000" y="1"/>
            <a:ext cx="9001125" cy="93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55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Sistema Respiratório</a:t>
            </a:r>
            <a:endParaRPr lang="pt-BR" dirty="0">
              <a:latin typeface="+mn-lt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2108456" y="5644441"/>
            <a:ext cx="20367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Oxigenação baixa</a:t>
            </a:r>
            <a:endParaRPr lang="pt-B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6" name="Conector de seta reta 4"/>
          <p:cNvCxnSpPr/>
          <p:nvPr/>
        </p:nvCxnSpPr>
        <p:spPr>
          <a:xfrm flipV="1">
            <a:off x="2940266" y="4034535"/>
            <a:ext cx="0" cy="1609906"/>
          </a:xfrm>
          <a:prstGeom prst="straightConnector1">
            <a:avLst/>
          </a:prstGeom>
          <a:ln w="444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aixaDeTexto 7"/>
          <p:cNvSpPr txBox="1"/>
          <p:nvPr/>
        </p:nvSpPr>
        <p:spPr>
          <a:xfrm>
            <a:off x="1822475" y="2678050"/>
            <a:ext cx="223848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Produção de eritropoetina pelos rins</a:t>
            </a:r>
            <a:endParaRPr lang="pt-B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Seta dobrada 12"/>
          <p:cNvSpPr/>
          <p:nvPr/>
        </p:nvSpPr>
        <p:spPr>
          <a:xfrm>
            <a:off x="2823881" y="1360758"/>
            <a:ext cx="548348" cy="1159358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0" name="Elipse 9"/>
          <p:cNvSpPr/>
          <p:nvPr/>
        </p:nvSpPr>
        <p:spPr>
          <a:xfrm>
            <a:off x="3642439" y="1012017"/>
            <a:ext cx="3329017" cy="14922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Célula tronco hematopoiética</a:t>
            </a:r>
            <a:endParaRPr lang="pt-BR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Elipse 10"/>
          <p:cNvSpPr/>
          <p:nvPr/>
        </p:nvSpPr>
        <p:spPr>
          <a:xfrm>
            <a:off x="4058058" y="2762107"/>
            <a:ext cx="3233360" cy="1603753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ERITROBLASTOS</a:t>
            </a:r>
            <a:endParaRPr lang="pt-BR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Elipse 11"/>
          <p:cNvSpPr/>
          <p:nvPr/>
        </p:nvSpPr>
        <p:spPr>
          <a:xfrm>
            <a:off x="4313375" y="5079148"/>
            <a:ext cx="2818620" cy="14922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ERITRÓCITOS</a:t>
            </a:r>
            <a:endParaRPr lang="pt-BR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Seta em curva para a esquerda 17"/>
          <p:cNvSpPr/>
          <p:nvPr/>
        </p:nvSpPr>
        <p:spPr>
          <a:xfrm>
            <a:off x="7131994" y="1731788"/>
            <a:ext cx="1361448" cy="1603753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4" name="Seta em curva para a esquerda 18"/>
          <p:cNvSpPr/>
          <p:nvPr/>
        </p:nvSpPr>
        <p:spPr>
          <a:xfrm>
            <a:off x="7459617" y="4040689"/>
            <a:ext cx="1033825" cy="1603752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12192000" cy="9286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7" name="CaixaDeTexto 6"/>
          <p:cNvSpPr txBox="1"/>
          <p:nvPr/>
        </p:nvSpPr>
        <p:spPr>
          <a:xfrm>
            <a:off x="1524000" y="1"/>
            <a:ext cx="9001125" cy="93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55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Sistema Respiratório</a:t>
            </a:r>
            <a:endParaRPr lang="pt-BR" dirty="0">
              <a:latin typeface="+mn-lt"/>
            </a:endParaRPr>
          </a:p>
        </p:txBody>
      </p:sp>
      <p:sp>
        <p:nvSpPr>
          <p:cNvPr id="24" name="Título 1"/>
          <p:cNvSpPr txBox="1"/>
          <p:nvPr/>
        </p:nvSpPr>
        <p:spPr>
          <a:xfrm>
            <a:off x="-936002" y="981840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GÁS CARBÔNICO</a:t>
            </a: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Espaço Reservado para Conteúdo 2"/>
          <p:cNvSpPr txBox="1"/>
          <p:nvPr/>
        </p:nvSpPr>
        <p:spPr>
          <a:xfrm>
            <a:off x="685533" y="2560320"/>
            <a:ext cx="9246258" cy="330367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5% Dissolvido no plasma</a:t>
            </a:r>
            <a:endParaRPr lang="pt-BR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t-B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25%  associado a hemoglobina</a:t>
            </a:r>
            <a:endParaRPr lang="pt-BR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pt-BR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t-B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70% na forma de íons bicarbonato</a:t>
            </a:r>
            <a:endParaRPr lang="pt-BR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pt-BR" dirty="0"/>
          </a:p>
        </p:txBody>
      </p:sp>
      <p:sp>
        <p:nvSpPr>
          <p:cNvPr id="26" name="CaixaDeTexto 25"/>
          <p:cNvSpPr txBox="1"/>
          <p:nvPr/>
        </p:nvSpPr>
        <p:spPr>
          <a:xfrm>
            <a:off x="1083552" y="3863696"/>
            <a:ext cx="966863" cy="6042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/>
              <a:t>Hb</a:t>
            </a:r>
            <a:endParaRPr lang="pt-BR" sz="3200" b="1" dirty="0"/>
          </a:p>
        </p:txBody>
      </p:sp>
      <p:sp>
        <p:nvSpPr>
          <p:cNvPr id="27" name="CaixaDeTexto 26"/>
          <p:cNvSpPr txBox="1"/>
          <p:nvPr/>
        </p:nvSpPr>
        <p:spPr>
          <a:xfrm>
            <a:off x="1912233" y="3863696"/>
            <a:ext cx="546100" cy="6042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/>
              <a:t>+</a:t>
            </a:r>
            <a:endParaRPr lang="pt-BR" sz="3200" b="1" dirty="0"/>
          </a:p>
        </p:txBody>
      </p:sp>
      <p:sp>
        <p:nvSpPr>
          <p:cNvPr id="28" name="CaixaDeTexto 27"/>
          <p:cNvSpPr txBox="1"/>
          <p:nvPr/>
        </p:nvSpPr>
        <p:spPr>
          <a:xfrm>
            <a:off x="2380284" y="3870479"/>
            <a:ext cx="1092199" cy="6042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/>
              <a:t>CO2</a:t>
            </a:r>
            <a:endParaRPr lang="pt-BR" sz="3200" b="1" dirty="0"/>
          </a:p>
        </p:txBody>
      </p:sp>
      <p:sp>
        <p:nvSpPr>
          <p:cNvPr id="30" name="CaixaDeTexto 29"/>
          <p:cNvSpPr txBox="1"/>
          <p:nvPr/>
        </p:nvSpPr>
        <p:spPr>
          <a:xfrm>
            <a:off x="5043991" y="3877262"/>
            <a:ext cx="2016367" cy="6042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/>
              <a:t>Hb CO2</a:t>
            </a:r>
            <a:endParaRPr lang="pt-BR" sz="3200" b="1" dirty="0"/>
          </a:p>
        </p:txBody>
      </p:sp>
      <p:cxnSp>
        <p:nvCxnSpPr>
          <p:cNvPr id="31" name="Conector de seta reta 8"/>
          <p:cNvCxnSpPr/>
          <p:nvPr/>
        </p:nvCxnSpPr>
        <p:spPr>
          <a:xfrm>
            <a:off x="3459816" y="4322047"/>
            <a:ext cx="1596291" cy="0"/>
          </a:xfrm>
          <a:prstGeom prst="straightConnector1">
            <a:avLst/>
          </a:prstGeom>
          <a:ln w="444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CaixaDeTexto 31"/>
          <p:cNvSpPr txBox="1"/>
          <p:nvPr/>
        </p:nvSpPr>
        <p:spPr>
          <a:xfrm>
            <a:off x="868118" y="5873851"/>
            <a:ext cx="966863" cy="6042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/>
              <a:t>CO2</a:t>
            </a:r>
            <a:endParaRPr lang="pt-BR" sz="3200" b="1" dirty="0"/>
          </a:p>
        </p:txBody>
      </p:sp>
      <p:sp>
        <p:nvSpPr>
          <p:cNvPr id="33" name="CaixaDeTexto 32"/>
          <p:cNvSpPr txBox="1"/>
          <p:nvPr/>
        </p:nvSpPr>
        <p:spPr>
          <a:xfrm>
            <a:off x="1912233" y="5873851"/>
            <a:ext cx="546100" cy="6042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chemeClr val="accent1">
                    <a:lumMod val="75000"/>
                  </a:schemeClr>
                </a:solidFill>
              </a:rPr>
              <a:t>+</a:t>
            </a:r>
            <a:endParaRPr lang="pt-BR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4" name="CaixaDeTexto 33"/>
          <p:cNvSpPr txBox="1"/>
          <p:nvPr/>
        </p:nvSpPr>
        <p:spPr>
          <a:xfrm>
            <a:off x="2380284" y="5880634"/>
            <a:ext cx="1092199" cy="6042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/>
              <a:t>H2O</a:t>
            </a:r>
            <a:endParaRPr lang="pt-BR" sz="3200" b="1" dirty="0"/>
          </a:p>
        </p:txBody>
      </p:sp>
      <p:sp>
        <p:nvSpPr>
          <p:cNvPr id="36" name="CaixaDeTexto 35"/>
          <p:cNvSpPr txBox="1"/>
          <p:nvPr/>
        </p:nvSpPr>
        <p:spPr>
          <a:xfrm>
            <a:off x="4251404" y="5863991"/>
            <a:ext cx="1585173" cy="6042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/>
              <a:t>H2CO3</a:t>
            </a:r>
            <a:endParaRPr lang="pt-BR" sz="3200" b="1" dirty="0"/>
          </a:p>
        </p:txBody>
      </p:sp>
      <p:cxnSp>
        <p:nvCxnSpPr>
          <p:cNvPr id="37" name="Conector de seta reta 15"/>
          <p:cNvCxnSpPr/>
          <p:nvPr/>
        </p:nvCxnSpPr>
        <p:spPr>
          <a:xfrm>
            <a:off x="5620646" y="6180689"/>
            <a:ext cx="798145" cy="0"/>
          </a:xfrm>
          <a:prstGeom prst="straightConnector1">
            <a:avLst/>
          </a:prstGeom>
          <a:ln w="444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ector de seta reta 19"/>
          <p:cNvCxnSpPr/>
          <p:nvPr/>
        </p:nvCxnSpPr>
        <p:spPr>
          <a:xfrm>
            <a:off x="3387808" y="6181960"/>
            <a:ext cx="798145" cy="0"/>
          </a:xfrm>
          <a:prstGeom prst="straightConnector1">
            <a:avLst/>
          </a:prstGeom>
          <a:ln w="444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CaixaDeTexto 39"/>
          <p:cNvSpPr txBox="1"/>
          <p:nvPr/>
        </p:nvSpPr>
        <p:spPr>
          <a:xfrm>
            <a:off x="6393611" y="5876160"/>
            <a:ext cx="837498" cy="6042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/>
              <a:t>H+</a:t>
            </a:r>
            <a:endParaRPr lang="pt-BR" sz="3200" b="1" dirty="0"/>
          </a:p>
        </p:txBody>
      </p:sp>
      <p:sp>
        <p:nvSpPr>
          <p:cNvPr id="41" name="CaixaDeTexto 40"/>
          <p:cNvSpPr txBox="1"/>
          <p:nvPr/>
        </p:nvSpPr>
        <p:spPr>
          <a:xfrm>
            <a:off x="7138360" y="5888329"/>
            <a:ext cx="379476" cy="6042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chemeClr val="accent1">
                    <a:lumMod val="75000"/>
                  </a:schemeClr>
                </a:solidFill>
              </a:rPr>
              <a:t>+</a:t>
            </a:r>
            <a:endParaRPr lang="pt-BR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2" name="CaixaDeTexto 41"/>
          <p:cNvSpPr txBox="1"/>
          <p:nvPr/>
        </p:nvSpPr>
        <p:spPr>
          <a:xfrm>
            <a:off x="7671986" y="5880634"/>
            <a:ext cx="1585173" cy="6042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/>
              <a:t>HCO3-</a:t>
            </a:r>
            <a:endParaRPr lang="pt-BR" sz="3200" b="1" dirty="0"/>
          </a:p>
        </p:txBody>
      </p:sp>
      <p:cxnSp>
        <p:nvCxnSpPr>
          <p:cNvPr id="47" name="Conector de seta reta 6"/>
          <p:cNvCxnSpPr/>
          <p:nvPr/>
        </p:nvCxnSpPr>
        <p:spPr>
          <a:xfrm flipH="1">
            <a:off x="3477881" y="4118906"/>
            <a:ext cx="1440160" cy="0"/>
          </a:xfrm>
          <a:prstGeom prst="straightConnector1">
            <a:avLst/>
          </a:prstGeom>
          <a:ln w="444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12192000" cy="9286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7" name="CaixaDeTexto 6"/>
          <p:cNvSpPr txBox="1"/>
          <p:nvPr/>
        </p:nvSpPr>
        <p:spPr>
          <a:xfrm>
            <a:off x="1524000" y="1"/>
            <a:ext cx="9001125" cy="93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55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Sistema Respiratório</a:t>
            </a:r>
            <a:endParaRPr lang="pt-BR" dirty="0">
              <a:latin typeface="+mn-lt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0322" y="938720"/>
            <a:ext cx="7368480" cy="57011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12192000" cy="9286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7" name="CaixaDeTexto 6"/>
          <p:cNvSpPr txBox="1"/>
          <p:nvPr/>
        </p:nvSpPr>
        <p:spPr>
          <a:xfrm>
            <a:off x="1524000" y="1"/>
            <a:ext cx="9001125" cy="93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55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Sistema Respiratório</a:t>
            </a:r>
            <a:endParaRPr lang="pt-BR" dirty="0">
              <a:latin typeface="+mn-lt"/>
            </a:endParaRPr>
          </a:p>
        </p:txBody>
      </p:sp>
      <p:sp>
        <p:nvSpPr>
          <p:cNvPr id="5" name="Título 1"/>
          <p:cNvSpPr txBox="1"/>
          <p:nvPr/>
        </p:nvSpPr>
        <p:spPr>
          <a:xfrm>
            <a:off x="679939" y="92868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/>
              <a:t>Controle da respiração</a:t>
            </a:r>
            <a:endParaRPr lang="pt-BR" dirty="0"/>
          </a:p>
        </p:txBody>
      </p:sp>
      <p:sp>
        <p:nvSpPr>
          <p:cNvPr id="6" name="Espaço Reservado para Conteúdo 2"/>
          <p:cNvSpPr txBox="1"/>
          <p:nvPr/>
        </p:nvSpPr>
        <p:spPr>
          <a:xfrm>
            <a:off x="679939" y="2254250"/>
            <a:ext cx="2810272" cy="168478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4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Bulbo</a:t>
            </a:r>
            <a:endParaRPr lang="pt-BR" sz="40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t-BR" sz="4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Estímulos</a:t>
            </a:r>
            <a:endParaRPr lang="pt-BR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8" name="Conector de seta reta 4"/>
          <p:cNvCxnSpPr/>
          <p:nvPr/>
        </p:nvCxnSpPr>
        <p:spPr>
          <a:xfrm>
            <a:off x="3313654" y="3297118"/>
            <a:ext cx="792088" cy="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de seta reta 5"/>
          <p:cNvCxnSpPr/>
          <p:nvPr/>
        </p:nvCxnSpPr>
        <p:spPr>
          <a:xfrm>
            <a:off x="3336167" y="4161214"/>
            <a:ext cx="792088" cy="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de seta reta 6"/>
          <p:cNvCxnSpPr/>
          <p:nvPr/>
        </p:nvCxnSpPr>
        <p:spPr>
          <a:xfrm>
            <a:off x="3336167" y="5097318"/>
            <a:ext cx="792088" cy="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aixaDeTexto 10"/>
          <p:cNvSpPr txBox="1"/>
          <p:nvPr/>
        </p:nvSpPr>
        <p:spPr>
          <a:xfrm>
            <a:off x="4249758" y="3000375"/>
            <a:ext cx="44520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Aumento do teor de CO2</a:t>
            </a:r>
            <a:endParaRPr lang="pt-B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4249758" y="3873182"/>
            <a:ext cx="38884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Redução do teor de O2</a:t>
            </a:r>
            <a:endParaRPr lang="pt-B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4249758" y="4809286"/>
            <a:ext cx="38884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Acidificação do sangue</a:t>
            </a:r>
            <a:endParaRPr lang="pt-B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12192000" cy="9286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7" name="CaixaDeTexto 6"/>
          <p:cNvSpPr txBox="1"/>
          <p:nvPr/>
        </p:nvSpPr>
        <p:spPr>
          <a:xfrm>
            <a:off x="1524000" y="1"/>
            <a:ext cx="9001125" cy="93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55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Sistema Respiratório</a:t>
            </a:r>
            <a:endParaRPr lang="pt-BR" dirty="0">
              <a:latin typeface="+mn-lt"/>
            </a:endParaRPr>
          </a:p>
        </p:txBody>
      </p:sp>
      <p:sp>
        <p:nvSpPr>
          <p:cNvPr id="5" name="Título 1"/>
          <p:cNvSpPr txBox="1"/>
          <p:nvPr/>
        </p:nvSpPr>
        <p:spPr>
          <a:xfrm>
            <a:off x="679939" y="92868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/>
              <a:t>Controle da respiração</a:t>
            </a:r>
            <a:endParaRPr lang="pt-BR" dirty="0"/>
          </a:p>
        </p:txBody>
      </p:sp>
      <p:sp>
        <p:nvSpPr>
          <p:cNvPr id="6" name="Espaço Reservado para Conteúdo 2"/>
          <p:cNvSpPr txBox="1"/>
          <p:nvPr/>
        </p:nvSpPr>
        <p:spPr>
          <a:xfrm>
            <a:off x="679939" y="2254250"/>
            <a:ext cx="2810272" cy="168478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4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Bulbo</a:t>
            </a:r>
            <a:endParaRPr lang="pt-BR" sz="40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t-BR" sz="4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Estímulos</a:t>
            </a:r>
            <a:endParaRPr lang="pt-BR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8" name="Conector de seta reta 4"/>
          <p:cNvCxnSpPr/>
          <p:nvPr/>
        </p:nvCxnSpPr>
        <p:spPr>
          <a:xfrm>
            <a:off x="3313654" y="3297118"/>
            <a:ext cx="792088" cy="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de seta reta 5"/>
          <p:cNvCxnSpPr/>
          <p:nvPr/>
        </p:nvCxnSpPr>
        <p:spPr>
          <a:xfrm>
            <a:off x="3336167" y="4161214"/>
            <a:ext cx="792088" cy="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de seta reta 6"/>
          <p:cNvCxnSpPr/>
          <p:nvPr/>
        </p:nvCxnSpPr>
        <p:spPr>
          <a:xfrm>
            <a:off x="3336167" y="5097318"/>
            <a:ext cx="792088" cy="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aixaDeTexto 10"/>
          <p:cNvSpPr txBox="1"/>
          <p:nvPr/>
        </p:nvSpPr>
        <p:spPr>
          <a:xfrm>
            <a:off x="4249758" y="3000375"/>
            <a:ext cx="44520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Aumento do teor de CO2</a:t>
            </a:r>
            <a:endParaRPr lang="pt-B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4249758" y="3873182"/>
            <a:ext cx="38884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Redução do teor de O2</a:t>
            </a:r>
            <a:endParaRPr lang="pt-B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4249758" y="4809286"/>
            <a:ext cx="38884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Acidificação do sangue</a:t>
            </a:r>
            <a:endParaRPr lang="pt-B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12192000" cy="9286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7" name="CaixaDeTexto 6"/>
          <p:cNvSpPr txBox="1"/>
          <p:nvPr/>
        </p:nvSpPr>
        <p:spPr>
          <a:xfrm>
            <a:off x="1524000" y="1"/>
            <a:ext cx="9001125" cy="93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55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Sistema Respiratório</a:t>
            </a:r>
            <a:endParaRPr lang="pt-BR" dirty="0">
              <a:latin typeface="+mn-lt"/>
            </a:endParaRPr>
          </a:p>
        </p:txBody>
      </p:sp>
      <p:pic>
        <p:nvPicPr>
          <p:cNvPr id="5" name="Picture 2" descr="https://4.bp.blogspot.com/-KUfJx3qaRDg/V4U3qLmazsI/AAAAAAAAEww/7hPZbhyfwEgP74g3_FfQDHu6lmjaHckuwCLcB/s1600/trocas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4099" y="1431744"/>
            <a:ext cx="7400925" cy="443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12192000" cy="9286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7" name="CaixaDeTexto 6"/>
          <p:cNvSpPr txBox="1"/>
          <p:nvPr/>
        </p:nvSpPr>
        <p:spPr>
          <a:xfrm>
            <a:off x="1524000" y="1"/>
            <a:ext cx="9001125" cy="93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55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Sistema Respiratório</a:t>
            </a:r>
            <a:endParaRPr lang="pt-BR" dirty="0">
              <a:latin typeface="+mn-lt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239151" y="1193968"/>
            <a:ext cx="61053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Tx/>
              <a:buAutoNum type="arabicParenR"/>
              <a:defRPr/>
            </a:pPr>
            <a:r>
              <a:rPr lang="pt-BR" b="1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Componentes</a:t>
            </a:r>
            <a:endParaRPr lang="pt-BR" b="1" dirty="0">
              <a:solidFill>
                <a:schemeClr val="accent1">
                  <a:lumMod val="50000"/>
                </a:schemeClr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Retângulo de cantos arredondados 3"/>
          <p:cNvSpPr/>
          <p:nvPr/>
        </p:nvSpPr>
        <p:spPr>
          <a:xfrm>
            <a:off x="2757238" y="1193968"/>
            <a:ext cx="2232248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FOSSAS NASAIS</a:t>
            </a:r>
            <a:endParaRPr lang="pt-B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Retângulo de cantos arredondados 4"/>
          <p:cNvSpPr/>
          <p:nvPr/>
        </p:nvSpPr>
        <p:spPr>
          <a:xfrm>
            <a:off x="2759733" y="2161545"/>
            <a:ext cx="2229753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LARINGE</a:t>
            </a:r>
            <a:endParaRPr lang="pt-B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Retângulo de cantos arredondados 5"/>
          <p:cNvSpPr/>
          <p:nvPr/>
        </p:nvSpPr>
        <p:spPr>
          <a:xfrm>
            <a:off x="2759733" y="3155591"/>
            <a:ext cx="2229753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FARINGE</a:t>
            </a:r>
            <a:endParaRPr lang="pt-B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Retângulo de cantos arredondados 6"/>
          <p:cNvSpPr/>
          <p:nvPr/>
        </p:nvSpPr>
        <p:spPr>
          <a:xfrm>
            <a:off x="2781587" y="4176100"/>
            <a:ext cx="2229753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TRAQUÉIA</a:t>
            </a:r>
            <a:endParaRPr lang="pt-B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Retângulo de cantos arredondados 7"/>
          <p:cNvSpPr/>
          <p:nvPr/>
        </p:nvSpPr>
        <p:spPr>
          <a:xfrm>
            <a:off x="2781587" y="5098136"/>
            <a:ext cx="2229753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BRÔNQUIOS</a:t>
            </a:r>
            <a:endParaRPr lang="pt-B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Retângulo de cantos arredondados 8"/>
          <p:cNvSpPr/>
          <p:nvPr/>
        </p:nvSpPr>
        <p:spPr>
          <a:xfrm>
            <a:off x="2781587" y="6018504"/>
            <a:ext cx="2229753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PULMÕES</a:t>
            </a:r>
            <a:endParaRPr lang="pt-B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12192000" cy="9286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7" name="CaixaDeTexto 6"/>
          <p:cNvSpPr txBox="1"/>
          <p:nvPr/>
        </p:nvSpPr>
        <p:spPr>
          <a:xfrm>
            <a:off x="1524000" y="1"/>
            <a:ext cx="9001125" cy="93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55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Sistema Respiratório</a:t>
            </a:r>
            <a:endParaRPr lang="pt-BR" dirty="0">
              <a:latin typeface="+mn-lt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5592" y="938720"/>
            <a:ext cx="11869174" cy="562021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12192000" cy="9286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7" name="CaixaDeTexto 6"/>
          <p:cNvSpPr txBox="1"/>
          <p:nvPr/>
        </p:nvSpPr>
        <p:spPr>
          <a:xfrm>
            <a:off x="1524000" y="1"/>
            <a:ext cx="9001125" cy="93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55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Sistema Respiratório</a:t>
            </a:r>
            <a:endParaRPr lang="pt-BR" dirty="0">
              <a:latin typeface="+mn-lt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239151" y="1193968"/>
            <a:ext cx="61053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b="1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1.1 ) Fossas nasais e faringe</a:t>
            </a:r>
            <a:endParaRPr lang="pt-BR" b="1" dirty="0">
              <a:solidFill>
                <a:schemeClr val="accent1">
                  <a:lumMod val="50000"/>
                </a:schemeClr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500688" y="1828580"/>
            <a:ext cx="478876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Filtração (Pelos e muco)</a:t>
            </a:r>
            <a:endParaRPr lang="pt-B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pt-B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t-B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Aquecimento (capilares)</a:t>
            </a:r>
            <a:endParaRPr lang="pt-B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pt-B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t-B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Umidificação (muco)</a:t>
            </a:r>
            <a:endParaRPr lang="pt-B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pt-BR" dirty="0"/>
          </a:p>
          <a:p>
            <a:endParaRPr lang="pt-BR" dirty="0"/>
          </a:p>
        </p:txBody>
      </p:sp>
      <p:pic>
        <p:nvPicPr>
          <p:cNvPr id="8" name="Picture 6" descr="http://mundolouco.net/wp-content/woo_uploads/109-3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7302" y="1592796"/>
            <a:ext cx="4887233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12192000" cy="9286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7" name="CaixaDeTexto 6"/>
          <p:cNvSpPr txBox="1"/>
          <p:nvPr/>
        </p:nvSpPr>
        <p:spPr>
          <a:xfrm>
            <a:off x="1524000" y="1"/>
            <a:ext cx="9001125" cy="93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55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Sistema Respiratório</a:t>
            </a:r>
            <a:endParaRPr lang="pt-BR" dirty="0">
              <a:latin typeface="+mn-lt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253218" y="1404983"/>
            <a:ext cx="61053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b="1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1.2 ) Laringe</a:t>
            </a:r>
            <a:endParaRPr lang="pt-BR" b="1" dirty="0">
              <a:solidFill>
                <a:schemeClr val="accent1">
                  <a:lumMod val="50000"/>
                </a:schemeClr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Espaço Reservado para Conteúdo 2"/>
          <p:cNvSpPr txBox="1"/>
          <p:nvPr/>
        </p:nvSpPr>
        <p:spPr>
          <a:xfrm>
            <a:off x="602003" y="1914289"/>
            <a:ext cx="4746627" cy="273938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Conduto cartilaginoso</a:t>
            </a:r>
            <a:endParaRPr lang="pt-BR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t-B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Produz sons</a:t>
            </a:r>
            <a:endParaRPr lang="pt-BR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t-B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Fecha a traqueia durante a deglutição</a:t>
            </a:r>
            <a:endParaRPr lang="pt-BR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Picture 2" descr="http://www.studiomel.com/images/laringe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7415" y="1265009"/>
            <a:ext cx="6241367" cy="5380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12192000" cy="9286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7" name="CaixaDeTexto 6"/>
          <p:cNvSpPr txBox="1"/>
          <p:nvPr/>
        </p:nvSpPr>
        <p:spPr>
          <a:xfrm>
            <a:off x="1524000" y="1"/>
            <a:ext cx="9001125" cy="93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55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Sistema Respiratório</a:t>
            </a:r>
            <a:endParaRPr lang="pt-BR" dirty="0">
              <a:latin typeface="+mn-lt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253218" y="1404983"/>
            <a:ext cx="61053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b="1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1.3 ) Traqueia, brônquios e bronquíolos</a:t>
            </a:r>
            <a:endParaRPr lang="pt-BR" b="1" dirty="0">
              <a:solidFill>
                <a:schemeClr val="accent1">
                  <a:lumMod val="50000"/>
                </a:schemeClr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8" name="Picture 6" descr="http://upload.wikimedia.org/wikipedia/commons/thumb/8/85/Gray961.png/250px-Gray961.pn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4510" y="2641153"/>
            <a:ext cx="3137490" cy="4028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://upload.wikimedia.org/wikipedia/commons/thumb/0/0f/Bronchial_anatomy.jpg/250px-Bronchial_anatom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6638" y="1008493"/>
            <a:ext cx="4555664" cy="3516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://graphicwitness.medicalillustration.com/imagescooked/30897W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1328" y="4558784"/>
            <a:ext cx="5514535" cy="2299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http://4.bp.blogspot.com/_LWgSM60pMcY/SPARhzVizII/AAAAAAAAAJQ/nkdZ_ihfETQ/s400/traqu%C3%A9ia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913817"/>
            <a:ext cx="5066638" cy="2571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12192000" cy="9286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7" name="CaixaDeTexto 6"/>
          <p:cNvSpPr txBox="1"/>
          <p:nvPr/>
        </p:nvSpPr>
        <p:spPr>
          <a:xfrm>
            <a:off x="1524000" y="1"/>
            <a:ext cx="9001125" cy="93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55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Sistema Respiratório</a:t>
            </a:r>
            <a:endParaRPr lang="pt-BR" dirty="0">
              <a:latin typeface="+mn-lt"/>
            </a:endParaRPr>
          </a:p>
        </p:txBody>
      </p:sp>
      <p:pic>
        <p:nvPicPr>
          <p:cNvPr id="5" name="Picture 2" descr="http://3.bp.blogspot.com/_QQMDOYiSM50/S_627kgMhMI/AAAAAAAAAHk/CRlVOXGxUKk/s1600/PULM%C3%83O1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7593" y="1273180"/>
            <a:ext cx="7426988" cy="5584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253218" y="1404983"/>
            <a:ext cx="61053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b="1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1.4 ) Pulmões</a:t>
            </a:r>
            <a:endParaRPr lang="pt-BR" b="1" dirty="0">
              <a:solidFill>
                <a:schemeClr val="accent1">
                  <a:lumMod val="50000"/>
                </a:schemeClr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9" name="Picture 2" descr="http://t2.gstatic.com/images?q=tbn:ANd9GcQ14tugRH-eZPP8km3pJh_nnegIrh1xDnmqM9dbQ4JjeUbSPdB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29142"/>
            <a:ext cx="4742783" cy="2714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12192000" cy="9286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7" name="CaixaDeTexto 6"/>
          <p:cNvSpPr txBox="1"/>
          <p:nvPr/>
        </p:nvSpPr>
        <p:spPr>
          <a:xfrm>
            <a:off x="1524000" y="1"/>
            <a:ext cx="9001125" cy="93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55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Sistema Respiratório</a:t>
            </a:r>
            <a:endParaRPr lang="pt-BR" dirty="0">
              <a:latin typeface="+mn-lt"/>
            </a:endParaRPr>
          </a:p>
        </p:txBody>
      </p:sp>
      <p:pic>
        <p:nvPicPr>
          <p:cNvPr id="5" name="Picture 2" descr="http://mmspf.msdonline.com.br/pacientes/manual_merck/secao_04/images/cap44_fig1.gif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027" y="938720"/>
            <a:ext cx="10517945" cy="5901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12192000" cy="9286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7" name="CaixaDeTexto 6"/>
          <p:cNvSpPr txBox="1"/>
          <p:nvPr/>
        </p:nvSpPr>
        <p:spPr>
          <a:xfrm>
            <a:off x="1524000" y="1"/>
            <a:ext cx="9001125" cy="93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55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Sistema Respiratório</a:t>
            </a:r>
            <a:endParaRPr lang="pt-BR" dirty="0">
              <a:latin typeface="+mn-lt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253218" y="1161819"/>
            <a:ext cx="61053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b="1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Mecânica respiratória </a:t>
            </a:r>
            <a:endParaRPr lang="pt-BR" b="1" dirty="0">
              <a:solidFill>
                <a:schemeClr val="accent1">
                  <a:lumMod val="50000"/>
                </a:schemeClr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Espaço Reservado para Conteúdo 2"/>
          <p:cNvSpPr txBox="1"/>
          <p:nvPr/>
        </p:nvSpPr>
        <p:spPr>
          <a:xfrm>
            <a:off x="253218" y="1774315"/>
            <a:ext cx="11830930" cy="168478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entrada e saída de ar dos pulmões depende da diferença  de pressão entre a caixa torácica e o meio.</a:t>
            </a: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Picture 2" descr="http://www.ncsdobrasil.com/img/respiracao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3408" y="2867016"/>
            <a:ext cx="6625183" cy="3850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12192000" cy="9286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7" name="CaixaDeTexto 6"/>
          <p:cNvSpPr txBox="1"/>
          <p:nvPr/>
        </p:nvSpPr>
        <p:spPr>
          <a:xfrm>
            <a:off x="1524000" y="1"/>
            <a:ext cx="9001125" cy="93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55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Sistema Respiratório</a:t>
            </a:r>
            <a:endParaRPr lang="pt-BR" dirty="0">
              <a:latin typeface="+mn-lt"/>
            </a:endParaRPr>
          </a:p>
        </p:txBody>
      </p:sp>
      <p:sp>
        <p:nvSpPr>
          <p:cNvPr id="5" name="Título 1"/>
          <p:cNvSpPr txBox="1"/>
          <p:nvPr/>
        </p:nvSpPr>
        <p:spPr>
          <a:xfrm>
            <a:off x="-1873348" y="443132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Inspiração - etapas</a:t>
            </a:r>
            <a:endParaRPr lang="pt-BR" sz="40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Espaço Reservado para Conteúdo 2"/>
          <p:cNvSpPr txBox="1"/>
          <p:nvPr/>
        </p:nvSpPr>
        <p:spPr>
          <a:xfrm>
            <a:off x="124263" y="1487658"/>
            <a:ext cx="11917681" cy="214180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Contração da musculatura respiratória (Diafragma e intercostais)</a:t>
            </a: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Aumento do volume da caixa torácica</a:t>
            </a: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Redução da pressão interna do tórax</a:t>
            </a: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Entrada de ar nos pulmões</a:t>
            </a: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ítulo 1"/>
          <p:cNvSpPr txBox="1"/>
          <p:nvPr/>
        </p:nvSpPr>
        <p:spPr>
          <a:xfrm>
            <a:off x="0" y="3619792"/>
            <a:ext cx="4515729" cy="68755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Expiração - etapas</a:t>
            </a:r>
            <a:endParaRPr lang="pt-BR" sz="4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Espaço Reservado para Conteúdo 2"/>
          <p:cNvSpPr txBox="1"/>
          <p:nvPr/>
        </p:nvSpPr>
        <p:spPr>
          <a:xfrm>
            <a:off x="124263" y="4534192"/>
            <a:ext cx="7924800" cy="41148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Relaxamento da  musculatura respiratória</a:t>
            </a: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Redução do volume da caixa torácica</a:t>
            </a: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Aumento da pressão interna do tórax</a:t>
            </a: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Saída de ar dos pulmões</a:t>
            </a: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1743</Words>
  <Application>WPS Presentation</Application>
  <PresentationFormat>Widescreen</PresentationFormat>
  <Paragraphs>162</Paragraphs>
  <Slides>20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29" baseType="lpstr">
      <vt:lpstr>Arial</vt:lpstr>
      <vt:lpstr>SimSun</vt:lpstr>
      <vt:lpstr>Wingdings</vt:lpstr>
      <vt:lpstr>Calibri</vt:lpstr>
      <vt:lpstr>Tahoma</vt:lpstr>
      <vt:lpstr>Microsoft YaHei</vt:lpstr>
      <vt:lpstr>Arial Unicode MS</vt:lpstr>
      <vt:lpstr>Calibri Light</vt:lpstr>
      <vt:lpstr>Tema do Office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Carlos Henrique Bezerra de Oliveira</dc:creator>
  <cp:lastModifiedBy>Professores</cp:lastModifiedBy>
  <cp:revision>12</cp:revision>
  <dcterms:created xsi:type="dcterms:W3CDTF">2021-01-21T12:39:00Z</dcterms:created>
  <dcterms:modified xsi:type="dcterms:W3CDTF">2025-08-06T19:04:05Z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7D42B04DD23F463CADDE103DABF05559_12</vt:lpwstr>
  </property>
  <property fmtid="{D5CDD505-2E9C-101B-9397-08002B2CF9AE}" pid="3" name="KSOProductBuildVer">
    <vt:lpwstr>1046-12.2.0.22222</vt:lpwstr>
  </property>
</Properties>
</file>