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8" r:id="rId4"/>
    <p:sldId id="270" r:id="rId5"/>
    <p:sldId id="259" r:id="rId6"/>
    <p:sldId id="260" r:id="rId7"/>
    <p:sldId id="272" r:id="rId8"/>
    <p:sldId id="261" r:id="rId9"/>
    <p:sldId id="262" r:id="rId10"/>
    <p:sldId id="271" r:id="rId11"/>
    <p:sldId id="273" r:id="rId12"/>
    <p:sldId id="264" r:id="rId13"/>
    <p:sldId id="265" r:id="rId14"/>
    <p:sldId id="263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Anatomia</a:t>
            </a:r>
            <a:r>
              <a:rPr lang="pt-BR" dirty="0"/>
              <a:t> e morfologia</a:t>
            </a:r>
            <a:r>
              <a:rPr dirty="0"/>
              <a:t> Vegetal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sz="2400" dirty="0" err="1"/>
              <a:t>Principais</a:t>
            </a:r>
            <a:r>
              <a:rPr sz="2400" dirty="0"/>
              <a:t> </a:t>
            </a:r>
            <a:r>
              <a:rPr sz="2400" dirty="0" err="1"/>
              <a:t>órgãos</a:t>
            </a:r>
            <a:r>
              <a:rPr sz="2400" dirty="0"/>
              <a:t>:</a:t>
            </a:r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Raiz</a:t>
            </a:r>
            <a:endParaRPr dirty="0"/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Caule</a:t>
            </a:r>
            <a:endParaRPr dirty="0"/>
          </a:p>
          <a:p>
            <a:pPr marL="0" indent="0" algn="just">
              <a:buNone/>
            </a:pPr>
            <a:r>
              <a:rPr dirty="0"/>
              <a:t>- Folha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dirty="0"/>
          </a:p>
          <a:p>
            <a:pPr marL="0" indent="0" algn="just">
              <a:buNone/>
            </a:pPr>
            <a:r>
              <a:rPr lang="pt-BR" sz="1900" dirty="0"/>
              <a:t>*** </a:t>
            </a:r>
            <a:r>
              <a:rPr sz="1900" dirty="0" err="1"/>
              <a:t>Esses</a:t>
            </a:r>
            <a:r>
              <a:rPr sz="1900" dirty="0"/>
              <a:t> </a:t>
            </a:r>
            <a:r>
              <a:rPr sz="1900" dirty="0" err="1"/>
              <a:t>órgãos</a:t>
            </a:r>
            <a:r>
              <a:rPr sz="1900" dirty="0"/>
              <a:t> </a:t>
            </a:r>
            <a:r>
              <a:rPr sz="1900" dirty="0" err="1"/>
              <a:t>podem</a:t>
            </a:r>
            <a:r>
              <a:rPr sz="1900" dirty="0"/>
              <a:t> </a:t>
            </a:r>
            <a:r>
              <a:rPr sz="1900" dirty="0" err="1"/>
              <a:t>sofrer</a:t>
            </a:r>
            <a:r>
              <a:rPr sz="1900" dirty="0"/>
              <a:t> </a:t>
            </a:r>
            <a:r>
              <a:rPr sz="1900" dirty="0" err="1"/>
              <a:t>adaptações</a:t>
            </a:r>
            <a:r>
              <a:rPr sz="1900" dirty="0"/>
              <a:t> para </a:t>
            </a:r>
            <a:r>
              <a:rPr sz="1900" dirty="0" err="1"/>
              <a:t>permitir</a:t>
            </a:r>
            <a:r>
              <a:rPr sz="1900" dirty="0"/>
              <a:t> a </a:t>
            </a:r>
            <a:r>
              <a:rPr sz="1900" dirty="0" err="1"/>
              <a:t>sobrevivência</a:t>
            </a:r>
            <a:r>
              <a:rPr sz="1900" dirty="0"/>
              <a:t> das </a:t>
            </a:r>
            <a:r>
              <a:rPr sz="1900" dirty="0" err="1"/>
              <a:t>plantas</a:t>
            </a:r>
            <a:r>
              <a:rPr sz="1900" dirty="0"/>
              <a:t> </a:t>
            </a:r>
            <a:r>
              <a:rPr sz="1900" dirty="0" err="1"/>
              <a:t>em</a:t>
            </a:r>
            <a:r>
              <a:rPr sz="1900" dirty="0"/>
              <a:t> </a:t>
            </a:r>
            <a:r>
              <a:rPr sz="1900" dirty="0" err="1"/>
              <a:t>diferentes</a:t>
            </a:r>
            <a:r>
              <a:rPr sz="1900" dirty="0"/>
              <a:t> ambientes.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0D1418-617B-4AE5-8F0E-DA20344F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0962"/>
            <a:ext cx="2671324" cy="2596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Folha – Estrutura e Funções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16658" cy="4525963"/>
          </a:xfrm>
        </p:spPr>
        <p:txBody>
          <a:bodyPr>
            <a:normAutofit fontScale="92500"/>
          </a:bodyPr>
          <a:lstStyle/>
          <a:p>
            <a:pPr algn="just"/>
            <a:r>
              <a:rPr dirty="0" err="1"/>
              <a:t>Estruturas</a:t>
            </a:r>
            <a:r>
              <a:rPr dirty="0"/>
              <a:t> da </a:t>
            </a:r>
            <a:r>
              <a:rPr dirty="0" err="1"/>
              <a:t>folha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dirty="0"/>
              <a:t>- Limbo</a:t>
            </a:r>
            <a:r>
              <a:rPr lang="pt-BR" dirty="0"/>
              <a:t>: Parte achatada da folha onde ocorre fotossíntese</a:t>
            </a:r>
            <a:endParaRPr dirty="0"/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Pecíolo</a:t>
            </a:r>
            <a:r>
              <a:rPr lang="pt-BR" dirty="0"/>
              <a:t>: Liga a folha ao caule e transporta substâncias</a:t>
            </a:r>
            <a:endParaRPr dirty="0"/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Nervuras</a:t>
            </a:r>
            <a:r>
              <a:rPr lang="pt-BR" dirty="0"/>
              <a:t>/ estrias: Rede de condução e sustentação da folha</a:t>
            </a:r>
            <a:endParaRPr dirty="0"/>
          </a:p>
        </p:txBody>
      </p:sp>
      <p:pic>
        <p:nvPicPr>
          <p:cNvPr id="1026" name="Picture 2" descr="BLOG EDUCATIVO- por Graciela Tonin: 7º ano - Estudando as plantas - FOLHAS">
            <a:extLst>
              <a:ext uri="{FF2B5EF4-FFF2-40B4-BE49-F238E27FC236}">
                <a16:creationId xmlns:a16="http://schemas.microsoft.com/office/drawing/2014/main" id="{AAE9551A-E2E9-47A8-98DF-3A966792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09" y="4423207"/>
            <a:ext cx="3418449" cy="19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9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Folha – Estrutura e Funções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A99590-2522-47D2-8163-45EA51F4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84" y="1447801"/>
            <a:ext cx="6315075" cy="1676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DBF1F4-BD7E-47E0-A800-FD79CF27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9" y="3237507"/>
            <a:ext cx="2708031" cy="3522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9746CB-46A7-49D8-9BA2-5B2C8CE8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3634581"/>
            <a:ext cx="5404140" cy="30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6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Estômatos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51" y="1313730"/>
            <a:ext cx="3777174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dirty="0" err="1"/>
              <a:t>Pequenas</a:t>
            </a:r>
            <a:r>
              <a:rPr dirty="0"/>
              <a:t> </a:t>
            </a:r>
            <a:r>
              <a:rPr dirty="0" err="1"/>
              <a:t>aberturas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epiderme</a:t>
            </a:r>
            <a:r>
              <a:rPr dirty="0"/>
              <a:t> das </a:t>
            </a:r>
            <a:r>
              <a:rPr dirty="0" err="1"/>
              <a:t>folhas</a:t>
            </a:r>
            <a:r>
              <a:rPr dirty="0"/>
              <a:t> </a:t>
            </a:r>
            <a:r>
              <a:rPr dirty="0" err="1"/>
              <a:t>formadas</a:t>
            </a:r>
            <a:r>
              <a:rPr dirty="0"/>
              <a:t> por </a:t>
            </a:r>
            <a:r>
              <a:rPr dirty="0" err="1"/>
              <a:t>células-guarda</a:t>
            </a:r>
            <a:r>
              <a:rPr dirty="0"/>
              <a:t>.</a:t>
            </a:r>
            <a:endParaRPr lang="pt-BR" dirty="0"/>
          </a:p>
          <a:p>
            <a:pPr marL="0" indent="0" algn="just">
              <a:buNone/>
            </a:pPr>
            <a:endParaRPr dirty="0"/>
          </a:p>
          <a:p>
            <a:pPr algn="just"/>
            <a:r>
              <a:rPr dirty="0" err="1"/>
              <a:t>Funções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dirty="0"/>
              <a:t>- Entrada de CO2 para </a:t>
            </a:r>
            <a:r>
              <a:rPr dirty="0" err="1"/>
              <a:t>fotossíntese</a:t>
            </a:r>
            <a:endParaRPr dirty="0"/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Saída</a:t>
            </a:r>
            <a:r>
              <a:rPr dirty="0"/>
              <a:t> de O2</a:t>
            </a:r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Liberação</a:t>
            </a:r>
            <a:r>
              <a:rPr dirty="0"/>
              <a:t> de vapor de </a:t>
            </a:r>
            <a:r>
              <a:rPr dirty="0" err="1"/>
              <a:t>água</a:t>
            </a:r>
            <a:endParaRPr dirty="0"/>
          </a:p>
        </p:txBody>
      </p:sp>
      <p:pic>
        <p:nvPicPr>
          <p:cNvPr id="7170" name="Picture 2" descr="Estômatos: o que são, função, tipos, resumo - Mundo Educação">
            <a:extLst>
              <a:ext uri="{FF2B5EF4-FFF2-40B4-BE49-F238E27FC236}">
                <a16:creationId xmlns:a16="http://schemas.microsoft.com/office/drawing/2014/main" id="{153B5BAE-8723-4900-82D1-4E63C7D2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94" y="3576712"/>
            <a:ext cx="4744955" cy="29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Abertura</a:t>
            </a:r>
            <a:r>
              <a:rPr dirty="0"/>
              <a:t> e </a:t>
            </a:r>
            <a:r>
              <a:rPr dirty="0" err="1"/>
              <a:t>Fechamento</a:t>
            </a:r>
            <a:r>
              <a:rPr dirty="0"/>
              <a:t> dos </a:t>
            </a:r>
            <a:r>
              <a:rPr dirty="0" err="1"/>
              <a:t>Estômatos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529E5E-137A-4D39-8327-2AE23206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782" y="1208722"/>
            <a:ext cx="5394436" cy="5374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Adaptações das Folhas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Espinhos</a:t>
            </a:r>
            <a:r>
              <a:rPr dirty="0"/>
              <a:t> – </a:t>
            </a:r>
            <a:r>
              <a:rPr dirty="0" err="1"/>
              <a:t>reduzem</a:t>
            </a:r>
            <a:r>
              <a:rPr dirty="0"/>
              <a:t> </a:t>
            </a:r>
            <a:r>
              <a:rPr dirty="0" err="1"/>
              <a:t>perda</a:t>
            </a:r>
            <a:r>
              <a:rPr dirty="0"/>
              <a:t> de </a:t>
            </a:r>
            <a:r>
              <a:rPr dirty="0" err="1"/>
              <a:t>água</a:t>
            </a:r>
            <a:r>
              <a:rPr dirty="0"/>
              <a:t> e </a:t>
            </a:r>
            <a:r>
              <a:rPr dirty="0" err="1"/>
              <a:t>protegem</a:t>
            </a:r>
            <a:r>
              <a:rPr dirty="0"/>
              <a:t> contra </a:t>
            </a:r>
            <a:r>
              <a:rPr dirty="0" err="1"/>
              <a:t>herbívoros</a:t>
            </a:r>
            <a:r>
              <a:rPr dirty="0"/>
              <a:t> (</a:t>
            </a:r>
            <a:r>
              <a:rPr dirty="0" err="1"/>
              <a:t>cactos</a:t>
            </a:r>
            <a:r>
              <a:rPr dirty="0"/>
              <a:t>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Folhas</a:t>
            </a:r>
            <a:r>
              <a:rPr dirty="0"/>
              <a:t> </a:t>
            </a:r>
            <a:r>
              <a:rPr dirty="0" err="1"/>
              <a:t>suculentas</a:t>
            </a:r>
            <a:r>
              <a:rPr dirty="0"/>
              <a:t> – </a:t>
            </a:r>
            <a:r>
              <a:rPr dirty="0" err="1"/>
              <a:t>armazenam</a:t>
            </a:r>
            <a:r>
              <a:rPr dirty="0"/>
              <a:t> </a:t>
            </a:r>
            <a:r>
              <a:rPr dirty="0" err="1"/>
              <a:t>água</a:t>
            </a:r>
            <a:r>
              <a:rPr dirty="0"/>
              <a:t> (</a:t>
            </a:r>
            <a:r>
              <a:rPr dirty="0" err="1"/>
              <a:t>babosa</a:t>
            </a:r>
            <a:r>
              <a:rPr dirty="0"/>
              <a:t>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Folhas</a:t>
            </a:r>
            <a:r>
              <a:rPr dirty="0"/>
              <a:t> </a:t>
            </a:r>
            <a:r>
              <a:rPr dirty="0" err="1"/>
              <a:t>carnívoras</a:t>
            </a:r>
            <a:r>
              <a:rPr dirty="0"/>
              <a:t> – </a:t>
            </a:r>
            <a:r>
              <a:rPr dirty="0" err="1"/>
              <a:t>capturam</a:t>
            </a:r>
            <a:r>
              <a:rPr dirty="0"/>
              <a:t> </a:t>
            </a:r>
            <a:r>
              <a:rPr dirty="0" err="1"/>
              <a:t>insetos</a:t>
            </a:r>
            <a:r>
              <a:rPr dirty="0"/>
              <a:t> para </a:t>
            </a:r>
            <a:r>
              <a:rPr dirty="0" err="1"/>
              <a:t>obter</a:t>
            </a:r>
            <a:r>
              <a:rPr dirty="0"/>
              <a:t> </a:t>
            </a:r>
            <a:r>
              <a:rPr dirty="0" err="1"/>
              <a:t>nutrientes</a:t>
            </a:r>
            <a:r>
              <a:rPr dirty="0"/>
              <a:t> (</a:t>
            </a:r>
            <a:r>
              <a:rPr dirty="0" err="1"/>
              <a:t>dionéia</a:t>
            </a:r>
            <a:r>
              <a:rPr dirty="0"/>
              <a:t>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F4C560-206B-4B55-B1A3-8BB70D5D905D}"/>
              </a:ext>
            </a:extLst>
          </p:cNvPr>
          <p:cNvSpPr txBox="1"/>
          <p:nvPr/>
        </p:nvSpPr>
        <p:spPr>
          <a:xfrm>
            <a:off x="260252" y="5007486"/>
            <a:ext cx="88837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*** Importante:</a:t>
            </a:r>
          </a:p>
          <a:p>
            <a:pPr algn="just"/>
            <a:br>
              <a:rPr lang="pt-BR" sz="1800" dirty="0"/>
            </a:br>
            <a:r>
              <a:rPr lang="pt-BR" sz="1800" dirty="0"/>
              <a:t>No livro didático são apresentados outros tipos de </a:t>
            </a:r>
            <a:r>
              <a:rPr lang="pt-BR" dirty="0"/>
              <a:t>folhas</a:t>
            </a:r>
            <a:r>
              <a:rPr lang="pt-BR" sz="1800" dirty="0"/>
              <a:t> modificados, com diferentes funções e exemplos. Por isso, a leitura do capítulo correspondente é recomendada, pois amplia o entendimento sobre a diversidade de adaptações das folhas nas plantas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Transpiração e Evaporação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err="1"/>
              <a:t>Transpiração</a:t>
            </a:r>
            <a:r>
              <a:rPr dirty="0"/>
              <a:t> é a </a:t>
            </a:r>
            <a:r>
              <a:rPr dirty="0" err="1"/>
              <a:t>perda</a:t>
            </a:r>
            <a:r>
              <a:rPr dirty="0"/>
              <a:t> de </a:t>
            </a:r>
            <a:r>
              <a:rPr dirty="0" err="1"/>
              <a:t>água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forma de vapor </a:t>
            </a:r>
            <a:r>
              <a:rPr dirty="0" err="1"/>
              <a:t>pelas</a:t>
            </a:r>
            <a:r>
              <a:rPr dirty="0"/>
              <a:t> </a:t>
            </a:r>
            <a:r>
              <a:rPr dirty="0" err="1"/>
              <a:t>plantas</a:t>
            </a:r>
            <a:r>
              <a:rPr lang="pt-BR" dirty="0"/>
              <a:t>.</a:t>
            </a:r>
          </a:p>
          <a:p>
            <a:endParaRPr dirty="0"/>
          </a:p>
          <a:p>
            <a:r>
              <a:rPr dirty="0"/>
              <a:t>A </a:t>
            </a:r>
            <a:r>
              <a:rPr dirty="0" err="1"/>
              <a:t>água</a:t>
            </a:r>
            <a:r>
              <a:rPr dirty="0"/>
              <a:t> segue o </a:t>
            </a:r>
            <a:r>
              <a:rPr dirty="0" err="1"/>
              <a:t>caminho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Solo → </a:t>
            </a:r>
            <a:r>
              <a:rPr dirty="0" err="1"/>
              <a:t>Raiz</a:t>
            </a:r>
            <a:r>
              <a:rPr dirty="0"/>
              <a:t> → </a:t>
            </a:r>
            <a:r>
              <a:rPr dirty="0" err="1"/>
              <a:t>Xilema</a:t>
            </a:r>
            <a:r>
              <a:rPr dirty="0"/>
              <a:t> → Folha → </a:t>
            </a:r>
            <a:r>
              <a:rPr dirty="0" err="1"/>
              <a:t>Atmosfera</a:t>
            </a:r>
            <a:endParaRPr lang="pt-BR" dirty="0"/>
          </a:p>
          <a:p>
            <a:pPr marL="0" indent="0">
              <a:buNone/>
            </a:pPr>
            <a:endParaRPr dirty="0"/>
          </a:p>
          <a:p>
            <a:r>
              <a:rPr dirty="0" err="1"/>
              <a:t>Importância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Transporte</a:t>
            </a:r>
            <a:r>
              <a:rPr dirty="0"/>
              <a:t> de </a:t>
            </a:r>
            <a:r>
              <a:rPr dirty="0" err="1"/>
              <a:t>seiva</a:t>
            </a:r>
            <a:r>
              <a:rPr dirty="0"/>
              <a:t> </a:t>
            </a:r>
            <a:r>
              <a:rPr dirty="0" err="1"/>
              <a:t>bruta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Regulação</a:t>
            </a:r>
            <a:r>
              <a:rPr dirty="0"/>
              <a:t> da </a:t>
            </a:r>
            <a:r>
              <a:rPr dirty="0" err="1"/>
              <a:t>temperatura</a:t>
            </a:r>
            <a:r>
              <a:rPr dirty="0"/>
              <a:t> da planta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Respiração Vegetal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/>
              <a:t>A </a:t>
            </a:r>
            <a:r>
              <a:rPr dirty="0" err="1"/>
              <a:t>respiração</a:t>
            </a:r>
            <a:r>
              <a:rPr dirty="0"/>
              <a:t> </a:t>
            </a:r>
            <a:r>
              <a:rPr dirty="0" err="1"/>
              <a:t>ocorre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todas</a:t>
            </a:r>
            <a:r>
              <a:rPr dirty="0"/>
              <a:t> as </a:t>
            </a:r>
            <a:r>
              <a:rPr dirty="0" err="1"/>
              <a:t>células</a:t>
            </a:r>
            <a:r>
              <a:rPr dirty="0"/>
              <a:t> da planta.</a:t>
            </a:r>
          </a:p>
          <a:p>
            <a:endParaRPr dirty="0"/>
          </a:p>
          <a:p>
            <a:r>
              <a:rPr dirty="0" err="1"/>
              <a:t>Processo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 err="1"/>
              <a:t>Glicose</a:t>
            </a:r>
            <a:r>
              <a:rPr dirty="0"/>
              <a:t> + O2 → </a:t>
            </a:r>
            <a:r>
              <a:rPr dirty="0" err="1"/>
              <a:t>Energia</a:t>
            </a:r>
            <a:r>
              <a:rPr dirty="0"/>
              <a:t> + CO2 + </a:t>
            </a:r>
            <a:r>
              <a:rPr dirty="0" err="1"/>
              <a:t>Água</a:t>
            </a:r>
            <a:endParaRPr dirty="0"/>
          </a:p>
          <a:p>
            <a:endParaRPr dirty="0"/>
          </a:p>
          <a:p>
            <a:r>
              <a:rPr dirty="0"/>
              <a:t>Durante o </a:t>
            </a:r>
            <a:r>
              <a:rPr dirty="0" err="1"/>
              <a:t>dia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Fotossíntese</a:t>
            </a:r>
            <a:r>
              <a:rPr dirty="0"/>
              <a:t> e </a:t>
            </a:r>
            <a:r>
              <a:rPr dirty="0" err="1"/>
              <a:t>respiração</a:t>
            </a:r>
            <a:endParaRPr dirty="0"/>
          </a:p>
          <a:p>
            <a:endParaRPr dirty="0"/>
          </a:p>
          <a:p>
            <a:r>
              <a:rPr dirty="0"/>
              <a:t>Durante a </a:t>
            </a:r>
            <a:r>
              <a:rPr dirty="0" err="1"/>
              <a:t>noite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Apenas</a:t>
            </a:r>
            <a:r>
              <a:rPr dirty="0"/>
              <a:t> </a:t>
            </a:r>
            <a:r>
              <a:rPr dirty="0" err="1"/>
              <a:t>respiração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siologia-vegetal-transpiração-respiração-e-fotossintese">
            <a:extLst>
              <a:ext uri="{FF2B5EF4-FFF2-40B4-BE49-F238E27FC236}">
                <a16:creationId xmlns:a16="http://schemas.microsoft.com/office/drawing/2014/main" id="{88D167CA-C7AE-4C5E-8302-B8656ADB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5E83E99-FEBE-4550-9D73-570A3E8C14F3}"/>
              </a:ext>
            </a:extLst>
          </p:cNvPr>
          <p:cNvSpPr txBox="1"/>
          <p:nvPr/>
        </p:nvSpPr>
        <p:spPr>
          <a:xfrm>
            <a:off x="-28136" y="5103674"/>
            <a:ext cx="9256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Esses três processos estão interligados: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Fotossíntese</a:t>
            </a:r>
            <a:r>
              <a:rPr lang="pt-BR" dirty="0"/>
              <a:t> → produz alimento e libera oxigênio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Respiração</a:t>
            </a:r>
            <a:r>
              <a:rPr lang="pt-BR" dirty="0"/>
              <a:t> → libera energia para a planta viver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Transpiração</a:t>
            </a:r>
            <a:r>
              <a:rPr lang="pt-BR" dirty="0"/>
              <a:t> → ajuda no transporte de água e na regulação da temperatura</a:t>
            </a:r>
          </a:p>
          <a:p>
            <a:r>
              <a:rPr lang="pt-BR" dirty="0"/>
              <a:t>Todos eles ocorrem principalmente </a:t>
            </a:r>
            <a:r>
              <a:rPr lang="pt-BR" b="1" dirty="0"/>
              <a:t>nas folhas</a:t>
            </a:r>
            <a:r>
              <a:rPr lang="pt-BR" dirty="0"/>
              <a:t> e dependem das </a:t>
            </a:r>
            <a:r>
              <a:rPr lang="pt-BR" b="1" dirty="0"/>
              <a:t>trocas gasosas realizadas pelos estômatos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28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Raiz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err="1"/>
              <a:t>Funções</a:t>
            </a:r>
            <a:r>
              <a:rPr sz="2400" dirty="0"/>
              <a:t> da </a:t>
            </a:r>
            <a:r>
              <a:rPr sz="2400" dirty="0" err="1"/>
              <a:t>raiz</a:t>
            </a:r>
            <a:r>
              <a:rPr sz="2400" dirty="0"/>
              <a:t>:</a:t>
            </a:r>
          </a:p>
          <a:p>
            <a:pPr marL="0" indent="0" algn="just">
              <a:buNone/>
            </a:pPr>
            <a:r>
              <a:rPr sz="2400" dirty="0"/>
              <a:t>- </a:t>
            </a:r>
            <a:r>
              <a:rPr sz="2400" dirty="0" err="1"/>
              <a:t>Fixar</a:t>
            </a:r>
            <a:r>
              <a:rPr sz="2400" dirty="0"/>
              <a:t> a planta </a:t>
            </a:r>
            <a:r>
              <a:rPr sz="2400" dirty="0" err="1"/>
              <a:t>ao</a:t>
            </a:r>
            <a:r>
              <a:rPr sz="2400" dirty="0"/>
              <a:t> solo</a:t>
            </a:r>
          </a:p>
          <a:p>
            <a:pPr marL="0" indent="0" algn="just">
              <a:buNone/>
            </a:pPr>
            <a:r>
              <a:rPr sz="2400" dirty="0"/>
              <a:t>- </a:t>
            </a:r>
            <a:r>
              <a:rPr sz="2400" dirty="0" err="1"/>
              <a:t>Absorver</a:t>
            </a:r>
            <a:r>
              <a:rPr sz="2400" dirty="0"/>
              <a:t> </a:t>
            </a:r>
            <a:r>
              <a:rPr sz="2400" dirty="0" err="1"/>
              <a:t>água</a:t>
            </a:r>
            <a:r>
              <a:rPr sz="2400" dirty="0"/>
              <a:t> e </a:t>
            </a:r>
            <a:r>
              <a:rPr sz="2400" dirty="0" err="1"/>
              <a:t>sais</a:t>
            </a:r>
            <a:r>
              <a:rPr sz="2400" dirty="0"/>
              <a:t> </a:t>
            </a:r>
            <a:r>
              <a:rPr sz="2400" dirty="0" err="1"/>
              <a:t>minerais</a:t>
            </a:r>
            <a:endParaRPr sz="2400" dirty="0"/>
          </a:p>
          <a:p>
            <a:pPr marL="0" indent="0" algn="just">
              <a:buNone/>
            </a:pPr>
            <a:r>
              <a:rPr sz="2400" dirty="0"/>
              <a:t>- </a:t>
            </a:r>
            <a:r>
              <a:rPr sz="2400" dirty="0" err="1"/>
              <a:t>Armazenar</a:t>
            </a:r>
            <a:r>
              <a:rPr sz="2400" dirty="0"/>
              <a:t> </a:t>
            </a:r>
            <a:r>
              <a:rPr sz="2400" dirty="0" err="1"/>
              <a:t>nutrientes</a:t>
            </a:r>
            <a:endParaRPr sz="2400" dirty="0"/>
          </a:p>
        </p:txBody>
      </p:sp>
      <p:pic>
        <p:nvPicPr>
          <p:cNvPr id="4098" name="Picture 2" descr="Desenho Vetorial De ícone De Planta Com Raiz. Ilustração Bonita Ilustração  do Vetor - Ilustração de raiz, raizes: 94022854">
            <a:extLst>
              <a:ext uri="{FF2B5EF4-FFF2-40B4-BE49-F238E27FC236}">
                <a16:creationId xmlns:a16="http://schemas.microsoft.com/office/drawing/2014/main" id="{2230B423-B1A1-419C-83E8-1662D7C0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53" y="2897944"/>
            <a:ext cx="5062152" cy="3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Raiz</a:t>
            </a:r>
            <a:r>
              <a:rPr dirty="0"/>
              <a:t> –</a:t>
            </a:r>
            <a:r>
              <a:rPr dirty="0" err="1"/>
              <a:t>Estrutura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dirty="0"/>
          </a:p>
          <a:p>
            <a:pPr algn="just"/>
            <a:r>
              <a:rPr dirty="0" err="1"/>
              <a:t>Principais</a:t>
            </a:r>
            <a:r>
              <a:rPr dirty="0"/>
              <a:t> </a:t>
            </a:r>
            <a:r>
              <a:rPr dirty="0" err="1"/>
              <a:t>regiões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Coifa</a:t>
            </a:r>
            <a:r>
              <a:rPr lang="pt-BR" dirty="0"/>
              <a:t> - Protege a ponta da raiz e ajuda na penetração no solo</a:t>
            </a:r>
            <a:endParaRPr dirty="0"/>
          </a:p>
          <a:p>
            <a:pPr marL="0" indent="0" algn="just">
              <a:buNone/>
            </a:pPr>
            <a:r>
              <a:rPr dirty="0"/>
              <a:t>- Zona de </a:t>
            </a:r>
            <a:r>
              <a:rPr dirty="0" err="1"/>
              <a:t>crescimento</a:t>
            </a:r>
            <a:r>
              <a:rPr lang="pt-BR" dirty="0"/>
              <a:t> - Produção e alongamento das células</a:t>
            </a:r>
            <a:endParaRPr dirty="0"/>
          </a:p>
          <a:p>
            <a:pPr marL="0" indent="0" algn="just">
              <a:buNone/>
            </a:pPr>
            <a:r>
              <a:rPr dirty="0"/>
              <a:t>- Zona de </a:t>
            </a:r>
            <a:r>
              <a:rPr dirty="0" err="1"/>
              <a:t>absorção</a:t>
            </a:r>
            <a:r>
              <a:rPr dirty="0"/>
              <a:t> (</a:t>
            </a:r>
            <a:r>
              <a:rPr dirty="0" err="1"/>
              <a:t>pelos</a:t>
            </a:r>
            <a:r>
              <a:rPr dirty="0"/>
              <a:t> </a:t>
            </a:r>
            <a:r>
              <a:rPr dirty="0" err="1"/>
              <a:t>absorventes</a:t>
            </a:r>
            <a:r>
              <a:rPr dirty="0"/>
              <a:t>)</a:t>
            </a:r>
            <a:r>
              <a:rPr lang="pt-BR" dirty="0"/>
              <a:t> - Absorção de água e sais minerais pelos </a:t>
            </a:r>
            <a:r>
              <a:rPr lang="pt-BR" dirty="0" err="1"/>
              <a:t>pelos</a:t>
            </a:r>
            <a:r>
              <a:rPr lang="pt-BR" dirty="0"/>
              <a:t> absorventes</a:t>
            </a:r>
            <a:endParaRPr dirty="0"/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Região</a:t>
            </a:r>
            <a:r>
              <a:rPr dirty="0"/>
              <a:t> de </a:t>
            </a:r>
            <a:r>
              <a:rPr dirty="0" err="1"/>
              <a:t>condução</a:t>
            </a:r>
            <a:r>
              <a:rPr lang="pt-BR" dirty="0"/>
              <a:t> - Transporte de seiva através do xilema e floema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21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Raiz</a:t>
            </a:r>
            <a:r>
              <a:rPr dirty="0"/>
              <a:t> –</a:t>
            </a:r>
            <a:r>
              <a:rPr dirty="0" err="1"/>
              <a:t>Estrutura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431DAD-2927-44C8-AF5E-9BD8AB86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95262"/>
            <a:ext cx="77628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Adaptações</a:t>
            </a:r>
            <a:r>
              <a:rPr dirty="0"/>
              <a:t> da </a:t>
            </a:r>
            <a:r>
              <a:rPr dirty="0" err="1"/>
              <a:t>Raiz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dirty="0" err="1"/>
              <a:t>Algumas</a:t>
            </a:r>
            <a:r>
              <a:rPr dirty="0"/>
              <a:t> </a:t>
            </a:r>
            <a:r>
              <a:rPr dirty="0" err="1"/>
              <a:t>raízes</a:t>
            </a:r>
            <a:r>
              <a:rPr dirty="0"/>
              <a:t> </a:t>
            </a:r>
            <a:r>
              <a:rPr dirty="0" err="1"/>
              <a:t>apresentam</a:t>
            </a:r>
            <a:r>
              <a:rPr dirty="0"/>
              <a:t> </a:t>
            </a:r>
            <a:r>
              <a:rPr dirty="0" err="1"/>
              <a:t>modificações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Raiz</a:t>
            </a:r>
            <a:r>
              <a:rPr dirty="0"/>
              <a:t> tuberosa – </a:t>
            </a:r>
            <a:r>
              <a:rPr dirty="0" err="1"/>
              <a:t>armazenamento</a:t>
            </a:r>
            <a:r>
              <a:rPr dirty="0"/>
              <a:t> de </a:t>
            </a:r>
            <a:r>
              <a:rPr dirty="0" err="1"/>
              <a:t>nutrientes</a:t>
            </a:r>
            <a:r>
              <a:rPr dirty="0"/>
              <a:t> (</a:t>
            </a:r>
            <a:r>
              <a:rPr dirty="0" err="1"/>
              <a:t>cenoura</a:t>
            </a:r>
            <a:r>
              <a:rPr dirty="0"/>
              <a:t>, mandioca).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Raiz</a:t>
            </a:r>
            <a:r>
              <a:rPr dirty="0"/>
              <a:t> </a:t>
            </a:r>
            <a:r>
              <a:rPr dirty="0" err="1"/>
              <a:t>pneumatófora</a:t>
            </a:r>
            <a:r>
              <a:rPr dirty="0"/>
              <a:t> – </a:t>
            </a:r>
            <a:r>
              <a:rPr dirty="0" err="1"/>
              <a:t>troca</a:t>
            </a:r>
            <a:r>
              <a:rPr dirty="0"/>
              <a:t> </a:t>
            </a:r>
            <a:r>
              <a:rPr dirty="0" err="1"/>
              <a:t>gasosa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solos </a:t>
            </a:r>
            <a:r>
              <a:rPr dirty="0" err="1"/>
              <a:t>alagados</a:t>
            </a:r>
            <a:r>
              <a:rPr dirty="0"/>
              <a:t> (</a:t>
            </a:r>
            <a:r>
              <a:rPr dirty="0" err="1"/>
              <a:t>manguezais</a:t>
            </a:r>
            <a:r>
              <a:rPr dirty="0"/>
              <a:t>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Raiz</a:t>
            </a:r>
            <a:r>
              <a:rPr dirty="0"/>
              <a:t> </a:t>
            </a:r>
            <a:r>
              <a:rPr dirty="0" err="1"/>
              <a:t>escora</a:t>
            </a:r>
            <a:r>
              <a:rPr dirty="0"/>
              <a:t> – </a:t>
            </a:r>
            <a:r>
              <a:rPr dirty="0" err="1"/>
              <a:t>ajuda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sustentação</a:t>
            </a:r>
            <a:r>
              <a:rPr dirty="0"/>
              <a:t> da planta (</a:t>
            </a:r>
            <a:r>
              <a:rPr dirty="0" err="1"/>
              <a:t>milho</a:t>
            </a:r>
            <a:r>
              <a:rPr dirty="0"/>
              <a:t>).</a:t>
            </a:r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sz="1900" b="1" dirty="0"/>
              <a:t>*** Importante:</a:t>
            </a:r>
          </a:p>
          <a:p>
            <a:pPr marL="0" indent="0" algn="just">
              <a:buNone/>
            </a:pPr>
            <a:br>
              <a:rPr lang="pt-BR" sz="1900" dirty="0"/>
            </a:br>
            <a:r>
              <a:rPr lang="pt-BR" sz="1900" dirty="0"/>
              <a:t>	No livro didático são apresentados outros tipos de raízes modificadas, com diferentes funções e exemplos. Por isso, a leitura do capítulo correspondente é recomendada, pois complementa o conteúdo visto em aula e amplia o entendimento sobre a diversidade de adaptações das plantas.</a:t>
            </a:r>
            <a:endParaRPr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Caule – Funções e Estrutura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7968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dirty="0" err="1"/>
              <a:t>Funções</a:t>
            </a:r>
            <a:r>
              <a:rPr dirty="0"/>
              <a:t> do </a:t>
            </a:r>
            <a:r>
              <a:rPr dirty="0" err="1"/>
              <a:t>caule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Sustentar</a:t>
            </a:r>
            <a:r>
              <a:rPr dirty="0"/>
              <a:t> </a:t>
            </a:r>
            <a:r>
              <a:rPr dirty="0" err="1"/>
              <a:t>folhas</a:t>
            </a:r>
            <a:r>
              <a:rPr dirty="0"/>
              <a:t>, </a:t>
            </a:r>
            <a:r>
              <a:rPr dirty="0" err="1"/>
              <a:t>flores</a:t>
            </a:r>
            <a:r>
              <a:rPr dirty="0"/>
              <a:t> e </a:t>
            </a:r>
            <a:r>
              <a:rPr dirty="0" err="1"/>
              <a:t>frutos</a:t>
            </a:r>
            <a:endParaRPr dirty="0"/>
          </a:p>
          <a:p>
            <a:pPr marL="0" indent="0" algn="just">
              <a:buNone/>
            </a:pPr>
            <a:r>
              <a:rPr dirty="0"/>
              <a:t>- </a:t>
            </a:r>
            <a:r>
              <a:rPr dirty="0" err="1"/>
              <a:t>Transportar</a:t>
            </a:r>
            <a:r>
              <a:rPr dirty="0"/>
              <a:t> </a:t>
            </a:r>
            <a:r>
              <a:rPr dirty="0" err="1"/>
              <a:t>substâncias</a:t>
            </a:r>
            <a:r>
              <a:rPr dirty="0"/>
              <a:t> entre </a:t>
            </a:r>
            <a:r>
              <a:rPr dirty="0" err="1"/>
              <a:t>raiz</a:t>
            </a:r>
            <a:r>
              <a:rPr dirty="0"/>
              <a:t> e </a:t>
            </a:r>
            <a:r>
              <a:rPr dirty="0" err="1"/>
              <a:t>folhas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F2CBCB-6AF0-43BB-A99B-2C383F8D6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75" y="1417638"/>
            <a:ext cx="4180673" cy="373113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D5FF689-BF76-40FD-9BBB-88DC67C96B6C}"/>
              </a:ext>
            </a:extLst>
          </p:cNvPr>
          <p:cNvSpPr txBox="1"/>
          <p:nvPr/>
        </p:nvSpPr>
        <p:spPr>
          <a:xfrm>
            <a:off x="4727586" y="565767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Gema apical - Ponta do caule, crescimento em altura.</a:t>
            </a:r>
          </a:p>
          <a:p>
            <a:r>
              <a:rPr lang="pt-BR" dirty="0"/>
              <a:t>Gema lateral - Lateral do caule, formação de ramos laterais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Caule – Funções e Estrutura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114800" cy="4525963"/>
          </a:xfrm>
        </p:spPr>
        <p:txBody>
          <a:bodyPr>
            <a:normAutofit/>
          </a:bodyPr>
          <a:lstStyle/>
          <a:p>
            <a:pPr algn="just"/>
            <a:r>
              <a:rPr dirty="0" err="1"/>
              <a:t>Tecidos</a:t>
            </a:r>
            <a:r>
              <a:rPr dirty="0"/>
              <a:t> </a:t>
            </a:r>
            <a:r>
              <a:rPr dirty="0" err="1"/>
              <a:t>condutores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Xilema</a:t>
            </a:r>
            <a:r>
              <a:rPr dirty="0"/>
              <a:t> – </a:t>
            </a:r>
            <a:r>
              <a:rPr dirty="0" err="1"/>
              <a:t>transporta</a:t>
            </a:r>
            <a:r>
              <a:rPr dirty="0"/>
              <a:t> </a:t>
            </a:r>
            <a:r>
              <a:rPr dirty="0" err="1"/>
              <a:t>água</a:t>
            </a:r>
            <a:r>
              <a:rPr dirty="0"/>
              <a:t> e </a:t>
            </a:r>
            <a:r>
              <a:rPr dirty="0" err="1"/>
              <a:t>sais</a:t>
            </a:r>
            <a:r>
              <a:rPr dirty="0"/>
              <a:t> </a:t>
            </a:r>
            <a:r>
              <a:rPr dirty="0" err="1"/>
              <a:t>minerais</a:t>
            </a:r>
            <a:r>
              <a:rPr dirty="0"/>
              <a:t> (</a:t>
            </a:r>
            <a:r>
              <a:rPr dirty="0" err="1"/>
              <a:t>seiva</a:t>
            </a:r>
            <a:r>
              <a:rPr dirty="0"/>
              <a:t> </a:t>
            </a:r>
            <a:r>
              <a:rPr dirty="0" err="1"/>
              <a:t>bruta</a:t>
            </a:r>
            <a:r>
              <a:rPr dirty="0"/>
              <a:t>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Floema</a:t>
            </a:r>
            <a:r>
              <a:rPr dirty="0"/>
              <a:t> – </a:t>
            </a:r>
            <a:r>
              <a:rPr dirty="0" err="1"/>
              <a:t>transporta</a:t>
            </a:r>
            <a:r>
              <a:rPr dirty="0"/>
              <a:t> </a:t>
            </a:r>
            <a:r>
              <a:rPr dirty="0" err="1"/>
              <a:t>substâncias</a:t>
            </a:r>
            <a:r>
              <a:rPr dirty="0"/>
              <a:t> </a:t>
            </a:r>
            <a:r>
              <a:rPr dirty="0" err="1"/>
              <a:t>produzidas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fotossíntese</a:t>
            </a:r>
            <a:r>
              <a:rPr dirty="0"/>
              <a:t> (</a:t>
            </a:r>
            <a:r>
              <a:rPr dirty="0" err="1"/>
              <a:t>seiva</a:t>
            </a:r>
            <a:r>
              <a:rPr dirty="0"/>
              <a:t> </a:t>
            </a:r>
            <a:r>
              <a:rPr dirty="0" err="1"/>
              <a:t>elaborada</a:t>
            </a:r>
            <a:r>
              <a:rPr dirty="0"/>
              <a:t>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E1F144-165E-4053-AE0D-452A75A5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07" y="1914524"/>
            <a:ext cx="382689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8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Adaptações do Caule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 err="1"/>
              <a:t>Caule</a:t>
            </a:r>
            <a:r>
              <a:rPr dirty="0"/>
              <a:t> </a:t>
            </a:r>
            <a:r>
              <a:rPr dirty="0" err="1"/>
              <a:t>suculento</a:t>
            </a:r>
            <a:r>
              <a:rPr dirty="0"/>
              <a:t> – </a:t>
            </a:r>
            <a:r>
              <a:rPr dirty="0" err="1"/>
              <a:t>armazena</a:t>
            </a:r>
            <a:r>
              <a:rPr dirty="0"/>
              <a:t> </a:t>
            </a:r>
            <a:r>
              <a:rPr dirty="0" err="1"/>
              <a:t>água</a:t>
            </a:r>
            <a:r>
              <a:rPr dirty="0"/>
              <a:t> (</a:t>
            </a:r>
            <a:r>
              <a:rPr dirty="0" err="1"/>
              <a:t>cactos</a:t>
            </a:r>
            <a:r>
              <a:rPr dirty="0"/>
              <a:t>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Rizoma</a:t>
            </a:r>
            <a:r>
              <a:rPr dirty="0"/>
              <a:t> – </a:t>
            </a:r>
            <a:r>
              <a:rPr dirty="0" err="1"/>
              <a:t>caule</a:t>
            </a:r>
            <a:r>
              <a:rPr dirty="0"/>
              <a:t> </a:t>
            </a:r>
            <a:r>
              <a:rPr dirty="0" err="1"/>
              <a:t>subterrâneo</a:t>
            </a:r>
            <a:r>
              <a:rPr dirty="0"/>
              <a:t> que </a:t>
            </a:r>
            <a:r>
              <a:rPr dirty="0" err="1"/>
              <a:t>cresce</a:t>
            </a:r>
            <a:r>
              <a:rPr dirty="0"/>
              <a:t> </a:t>
            </a:r>
            <a:r>
              <a:rPr dirty="0" err="1"/>
              <a:t>horizontalmente</a:t>
            </a:r>
            <a:r>
              <a:rPr dirty="0"/>
              <a:t> (</a:t>
            </a:r>
            <a:r>
              <a:rPr dirty="0" err="1"/>
              <a:t>gengibre</a:t>
            </a:r>
            <a:r>
              <a:rPr dirty="0"/>
              <a:t>).</a:t>
            </a:r>
          </a:p>
          <a:p>
            <a:pPr marL="0" indent="0" algn="just">
              <a:buNone/>
            </a:pPr>
            <a:r>
              <a:rPr lang="pt-BR" dirty="0"/>
              <a:t>- </a:t>
            </a:r>
            <a:r>
              <a:rPr dirty="0" err="1"/>
              <a:t>Estolão</a:t>
            </a:r>
            <a:r>
              <a:rPr dirty="0"/>
              <a:t> – </a:t>
            </a:r>
            <a:r>
              <a:rPr dirty="0" err="1"/>
              <a:t>caule</a:t>
            </a:r>
            <a:r>
              <a:rPr dirty="0"/>
              <a:t> </a:t>
            </a:r>
            <a:r>
              <a:rPr dirty="0" err="1"/>
              <a:t>rasteiro</a:t>
            </a:r>
            <a:r>
              <a:rPr dirty="0"/>
              <a:t> que </a:t>
            </a:r>
            <a:r>
              <a:rPr dirty="0" err="1"/>
              <a:t>origina</a:t>
            </a:r>
            <a:r>
              <a:rPr dirty="0"/>
              <a:t> </a:t>
            </a:r>
            <a:r>
              <a:rPr dirty="0" err="1"/>
              <a:t>novas</a:t>
            </a:r>
            <a:r>
              <a:rPr dirty="0"/>
              <a:t> </a:t>
            </a:r>
            <a:r>
              <a:rPr dirty="0" err="1"/>
              <a:t>plantas</a:t>
            </a:r>
            <a:r>
              <a:rPr dirty="0"/>
              <a:t> (</a:t>
            </a:r>
            <a:r>
              <a:rPr dirty="0" err="1"/>
              <a:t>morango</a:t>
            </a:r>
            <a:r>
              <a:rPr dirty="0"/>
              <a:t>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24257C-888C-4331-87BC-18D891C2079E}"/>
              </a:ext>
            </a:extLst>
          </p:cNvPr>
          <p:cNvSpPr txBox="1"/>
          <p:nvPr/>
        </p:nvSpPr>
        <p:spPr>
          <a:xfrm>
            <a:off x="457201" y="4925834"/>
            <a:ext cx="82295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*** Importante:</a:t>
            </a:r>
          </a:p>
          <a:p>
            <a:pPr algn="just"/>
            <a:br>
              <a:rPr lang="pt-BR" sz="1600" dirty="0"/>
            </a:br>
            <a:r>
              <a:rPr lang="pt-BR" sz="1600" dirty="0"/>
              <a:t>No livro didático são apresentados outros tipos de caules modificados, com diferentes funções e exemplos. Por isso, a leitura do capítulo correspondente é recomendada, pois amplia o entendimento sobre a diversidade de adaptações dos caules nas plantas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Folha – Estrutura e Funções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/>
              <a:t>Principais</a:t>
            </a:r>
            <a:r>
              <a:rPr dirty="0"/>
              <a:t> </a:t>
            </a:r>
            <a:r>
              <a:rPr dirty="0" err="1"/>
              <a:t>funções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Fotossíntese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Trocas</a:t>
            </a:r>
            <a:r>
              <a:rPr dirty="0"/>
              <a:t> </a:t>
            </a:r>
            <a:r>
              <a:rPr dirty="0" err="1"/>
              <a:t>gasosas</a:t>
            </a:r>
            <a:r>
              <a:rPr lang="pt-BR" dirty="0"/>
              <a:t> (Respiração)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Transpiração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B4EC46-D4C6-4374-A810-1CE9739A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9778">
            <a:off x="5367232" y="3443824"/>
            <a:ext cx="3028950" cy="2486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679</Words>
  <Application>Microsoft Office PowerPoint</Application>
  <PresentationFormat>Apresentação na tela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Anatomia e morfologia Vegetal</vt:lpstr>
      <vt:lpstr>Raiz</vt:lpstr>
      <vt:lpstr>Raiz –Estrutura</vt:lpstr>
      <vt:lpstr>Raiz –Estrutura</vt:lpstr>
      <vt:lpstr>Adaptações da Raiz</vt:lpstr>
      <vt:lpstr>Caule – Funções e Estrutura</vt:lpstr>
      <vt:lpstr>Caule – Funções e Estrutura</vt:lpstr>
      <vt:lpstr>Adaptações do Caule</vt:lpstr>
      <vt:lpstr>Folha – Estrutura e Funções</vt:lpstr>
      <vt:lpstr>Folha – Estrutura e Funções</vt:lpstr>
      <vt:lpstr>Folha – Estrutura e Funções</vt:lpstr>
      <vt:lpstr>Estômatos</vt:lpstr>
      <vt:lpstr>Abertura e Fechamento dos Estômatos</vt:lpstr>
      <vt:lpstr>Adaptações das Folhas</vt:lpstr>
      <vt:lpstr>Transpiração e Evaporação</vt:lpstr>
      <vt:lpstr>Respiração Vegetal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Vegetal</dc:title>
  <dc:subject/>
  <dc:creator/>
  <cp:keywords/>
  <dc:description>generated using python-pptx</dc:description>
  <cp:lastModifiedBy>Professores</cp:lastModifiedBy>
  <cp:revision>8</cp:revision>
  <dcterms:created xsi:type="dcterms:W3CDTF">2013-01-27T09:14:16Z</dcterms:created>
  <dcterms:modified xsi:type="dcterms:W3CDTF">2026-03-11T19:46:44Z</dcterms:modified>
  <cp:category/>
</cp:coreProperties>
</file>