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6" r:id="rId7"/>
    <p:sldId id="268" r:id="rId8"/>
    <p:sldId id="262" r:id="rId9"/>
    <p:sldId id="270" r:id="rId10"/>
    <p:sldId id="269" r:id="rId11"/>
    <p:sldId id="263" r:id="rId12"/>
    <p:sldId id="264" r:id="rId13"/>
    <p:sldId id="289" r:id="rId14"/>
    <p:sldId id="290" r:id="rId15"/>
    <p:sldId id="265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8" r:id="rId24"/>
    <p:sldId id="279" r:id="rId25"/>
    <p:sldId id="284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4660"/>
  </p:normalViewPr>
  <p:slideViewPr>
    <p:cSldViewPr>
      <p:cViewPr varScale="1">
        <p:scale>
          <a:sx n="79" d="100"/>
          <a:sy n="79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4734C6-EB82-4EA6-A6D0-14CCB220DECF}" type="datetimeFigureOut">
              <a:rPr lang="pt-BR"/>
              <a:t>11/04/2024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A32BB4-93CE-49C2-B13D-E754F35E911B}" type="slidenum">
              <a:rPr lang="pt-BR" altLang="pt-BR"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232EAB-E939-4C38-9472-12FC9CE0EC78}" type="slidenum">
              <a:rPr lang="pt-BR" altLang="pt-BR" smtClean="0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18FE3-E965-4BDA-8EF4-CEAFF9F960C1}" type="slidenum">
              <a:rPr lang="pt-BR" altLang="pt-BR" smtClean="0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6114B3-863E-4FE2-9979-899965A27926}" type="slidenum">
              <a:rPr lang="pt-BR" altLang="pt-BR" smtClean="0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BB8094-267F-46F9-9984-62B2468236C1}" type="slidenum">
              <a:rPr lang="pt-BR" altLang="pt-BR" smtClean="0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BC50-45CD-4124-B6B6-E098F8B22408}" type="slidenum">
              <a:rPr lang="pt-BR" altLang="pt-BR" smtClean="0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99C9-1699-B91C-EF54-7DCAD464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18792D51-6518-712B-1EC9-FB491E351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4D832E36-9835-06A9-467D-9D6722934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E42E22B3-DBB9-336A-D084-D94AD8EA4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BC50-45CD-4124-B6B6-E098F8B22408}" type="slidenum">
              <a:rPr lang="pt-BR" altLang="pt-BR" smtClean="0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907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57FFE-24E6-402F-8D3A-E6A3B545DFB0}" type="slidenum">
              <a:rPr lang="pt-BR" altLang="pt-BR" smtClean="0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F4071-7FC0-420D-A989-B922210E53F0}" type="slidenum">
              <a:rPr lang="pt-BR" altLang="pt-BR" smtClean="0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A4F0-8121-454D-96E1-0DF420DE8819}" type="slidenum">
              <a:rPr lang="pt-BR" altLang="pt-BR" smtClean="0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3B148F-2B9E-4DF2-8B97-B81889F5BCAC}" type="slidenum">
              <a:rPr lang="pt-BR" altLang="pt-BR" smtClean="0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0BFF9-FF26-4673-8B31-14F881CB1FC8}" type="slidenum">
              <a:rPr lang="pt-BR" altLang="pt-BR" smtClean="0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9F4D1-0F5C-4040-8D79-85E06C50BFAD}" type="slidenum">
              <a:rPr lang="pt-BR" altLang="pt-BR" smtClean="0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7D87-D719-7719-432A-34405F78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0BE739FA-53F3-2C88-D62C-88534C8E7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2717F414-BDCE-6D23-8B36-3158941AF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18DD616F-2CFD-317F-FA52-037E5EA04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0BFF9-FF26-4673-8B31-14F881CB1FC8}" type="slidenum">
              <a:rPr lang="pt-BR" altLang="pt-BR" smtClean="0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675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C7EE1-D295-47B7-9408-9682324B1106}" type="slidenum">
              <a:rPr lang="pt-BR" altLang="pt-BR" smtClean="0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DEAF6-452B-4D2E-9B78-FFCF3F0A8064}" type="slidenum">
              <a:rPr lang="pt-BR" altLang="pt-BR" smtClean="0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03B5B-BDE8-4B06-9F3C-5EA58927DA9C}" type="slidenum">
              <a:rPr lang="pt-BR" altLang="pt-BR" smtClean="0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10A64-D4C9-40E6-AAEF-0CE33084D6C2}" type="slidenum">
              <a:rPr lang="pt-BR" altLang="pt-BR" smtClean="0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2AB29-3B80-4661-8C51-2BB88F219E0F}" type="slidenum">
              <a:rPr lang="pt-BR" altLang="pt-BR" smtClean="0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09C93E-01DF-4BE1-9ECA-8A48EE8AAE10}" type="slidenum">
              <a:rPr lang="pt-BR" altLang="pt-BR" smtClean="0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177D8-6994-40CB-8828-9911376DBBC5}" type="slidenum">
              <a:rPr lang="pt-BR" altLang="pt-BR" smtClean="0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DEA167-FF25-4D7E-A4B8-AAE51605A40E}" type="slidenum">
              <a:rPr lang="pt-BR" altLang="pt-BR" smtClean="0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1DE6F-28C2-4965-9CBF-89041A74D0DF}" type="slidenum">
              <a:rPr lang="pt-BR" altLang="pt-BR" smtClean="0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28647A-CBBE-4C65-AADC-D262C90F7E72}" type="slidenum">
              <a:rPr lang="pt-BR" altLang="pt-BR" smtClean="0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769114-E424-4004-B27C-50F5265346BC}" type="slidenum">
              <a:rPr lang="pt-BR" altLang="pt-BR" smtClean="0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11DAFD-18FE-478C-AEF4-DB50BCA44238}" type="slidenum">
              <a:rPr lang="pt-BR" altLang="pt-BR" smtClean="0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A6E-06F8-479C-812E-5188D86D32B0}" type="datetimeFigureOut">
              <a:rPr lang="pt-BR"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12C3-B747-4CAA-86D2-6AC00450A696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6AC1-2A67-43F7-8BF9-0AC03F0B6671}" type="datetimeFigureOut">
              <a:rPr lang="pt-BR"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389A-4FFC-4BBF-9004-14C078C78D48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6835-17F4-4D26-BAC2-4D175DF40B2F}" type="datetimeFigureOut">
              <a:rPr lang="pt-BR"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A293-715D-498D-9DF2-6B73AD05713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A129-E715-4550-A314-4DFD97B5E345}" type="datetimeFigureOut">
              <a:rPr lang="pt-BR"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12D4-186F-4061-B515-AC6FEC9B12E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16B2-4211-4D90-99D3-9DD3450A037F}" type="datetimeFigureOut">
              <a:rPr lang="pt-BR"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B668-0AF9-453C-ADB0-154E84837009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E575-E625-4A56-89F5-3B1430D1B8F9}" type="datetimeFigureOut">
              <a:rPr lang="pt-BR"/>
              <a:t>11/04/2024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949-EDA6-4F57-81F6-1E7C312C256F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299A-D35B-4883-B77F-6366B8C390B5}" type="datetimeFigureOut">
              <a:rPr lang="pt-BR"/>
              <a:t>11/04/2024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90A8-1ADD-450C-8857-78FB462D535A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7BA-9EBB-47FF-9B5C-B667E2512D40}" type="datetimeFigureOut">
              <a:rPr lang="pt-BR"/>
              <a:t>11/04/2024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AEF0-640A-4173-B499-3B212E2725EA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2159-0D31-4530-9750-EFB38AA0791E}" type="datetimeFigureOut">
              <a:rPr lang="pt-BR"/>
              <a:t>11/04/2024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D26F-0C13-4A7E-80D3-AAA24D899A84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45E9-0114-414B-B3A2-CB742D54568F}" type="datetimeFigureOut">
              <a:rPr lang="pt-BR"/>
              <a:t>11/04/2024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59C3-6742-4822-B150-AB063DE0DD7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1E53-7A78-4F19-BE78-CB172A25E644}" type="datetimeFigureOut">
              <a:rPr lang="pt-BR"/>
              <a:t>11/04/2024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9BCF-8470-421E-9F25-D1D2A18A2E89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FAC73-20DB-49E9-B279-9442107DAAF2}" type="datetimeFigureOut">
              <a:rPr lang="pt-BR"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C2373-6A77-4025-B230-8110CC5B423F}" type="slidenum">
              <a:rPr lang="pt-BR" altLang="pt-BR"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6" name="CaixaDeTexto 7"/>
          <p:cNvSpPr txBox="1">
            <a:spLocks noChangeArrowheads="1"/>
          </p:cNvSpPr>
          <p:nvPr/>
        </p:nvSpPr>
        <p:spPr bwMode="auto">
          <a:xfrm>
            <a:off x="0" y="1000125"/>
            <a:ext cx="2071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800"/>
          </a:p>
        </p:txBody>
      </p:sp>
      <p:sp>
        <p:nvSpPr>
          <p:cNvPr id="3077" name="CaixaDeTexto 13"/>
          <p:cNvSpPr txBox="1">
            <a:spLocks noChangeArrowheads="1"/>
          </p:cNvSpPr>
          <p:nvPr/>
        </p:nvSpPr>
        <p:spPr bwMode="auto">
          <a:xfrm>
            <a:off x="0" y="1143000"/>
            <a:ext cx="2071688" cy="50475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Aula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Biologia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 Biológica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</a:endParaRPr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37038"/>
            <a:ext cx="70008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00125"/>
            <a:ext cx="69659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Viagem de Darwin pelo mundo</a:t>
            </a: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00750" y="2071688"/>
            <a:ext cx="3000375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dirty="0">
                <a:latin typeface="+mn-lt"/>
              </a:rPr>
              <a:t>Darwin partiu da Inglaterra a bordo do navio inglês </a:t>
            </a:r>
            <a:r>
              <a:rPr lang="pt-BR" b="1" dirty="0" err="1">
                <a:latin typeface="+mn-lt"/>
              </a:rPr>
              <a:t>Beagle</a:t>
            </a:r>
            <a:r>
              <a:rPr lang="pt-BR" dirty="0">
                <a:latin typeface="+mn-lt"/>
              </a:rPr>
              <a:t> e viajou durante 5 anos.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r>
              <a:rPr lang="pt-BR" dirty="0">
                <a:latin typeface="+mn-lt"/>
              </a:rPr>
              <a:t>Darwin, durante a viagem, realizou escavações, coletas, anotações e analisou a diversidade da flora e da fauna de cada local.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r>
              <a:rPr lang="pt-BR" dirty="0">
                <a:latin typeface="+mn-lt"/>
              </a:rPr>
              <a:t>As observações que levaram Darwin a elaborar a teoria evolucionista ocorreram durante sua viagem ao redor do mundo.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1510" name="Picture 5" descr="http://darwinhp.vilabol.uol.com.br/r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5972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Teoria da </a:t>
            </a:r>
            <a:r>
              <a:rPr lang="pt-BR" sz="2200" b="1" u="sng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seleção natural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proposta por Charles Darwin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Entre os indivíduos de uma mesma espécie existem diferenças.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 meio ambiente está em contínua mudança.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Os recursos do meio são escassos e os indivíduos competem entre si.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 meio ambiente exerce pressão que exclui aqueles indivíduos menos adaptados e mantém os mais aptos.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9144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2146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Seleção Natural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00313" y="2500313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Variabilidade Populacional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28813" y="4786313"/>
            <a:ext cx="2500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Funil</a:t>
            </a:r>
            <a:r>
              <a:rPr lang="pt-BR" dirty="0">
                <a:latin typeface="+mn-lt"/>
              </a:rPr>
              <a:t> = Meio ambiente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28813" y="6000750"/>
            <a:ext cx="3643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Seleção dos mais aptos</a:t>
            </a:r>
          </a:p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(Adaptação)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428875" y="2786063"/>
            <a:ext cx="3571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14500" y="5000625"/>
            <a:ext cx="3571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14563" y="6215063"/>
            <a:ext cx="3571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929188" y="1098550"/>
            <a:ext cx="4214812" cy="566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900" b="1" dirty="0"/>
              <a:t>Trabalhos que influenciaram a teoria de Darwin</a:t>
            </a:r>
          </a:p>
          <a:p>
            <a:pPr eaLnBrk="1" hangingPunct="1">
              <a:defRPr/>
            </a:pPr>
            <a:endParaRPr lang="pt-BR" sz="17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002060"/>
                </a:solidFill>
              </a:rPr>
              <a:t>Thomas </a:t>
            </a:r>
            <a:r>
              <a:rPr lang="pt-BR" sz="1700" b="1" dirty="0" err="1">
                <a:solidFill>
                  <a:srgbClr val="002060"/>
                </a:solidFill>
              </a:rPr>
              <a:t>Malthus</a:t>
            </a:r>
            <a:r>
              <a:rPr lang="pt-BR" sz="1700" b="1" dirty="0">
                <a:solidFill>
                  <a:srgbClr val="002060"/>
                </a:solidFill>
              </a:rPr>
              <a:t>: “</a:t>
            </a:r>
            <a:r>
              <a:rPr lang="pt-BR" sz="1700" dirty="0"/>
              <a:t>As populações crescem em progressão </a:t>
            </a:r>
            <a:r>
              <a:rPr lang="pt-BR" sz="1700" dirty="0" err="1"/>
              <a:t>geomética</a:t>
            </a:r>
            <a:r>
              <a:rPr lang="pt-BR" sz="1700" dirty="0"/>
              <a:t>, enquanto que os recursos do meio em progressão aritmética”.</a:t>
            </a:r>
          </a:p>
          <a:p>
            <a:pPr algn="just" eaLnBrk="1" hangingPunct="1"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D25500"/>
                </a:solidFill>
              </a:rPr>
              <a:t>Dedução de Darwin</a:t>
            </a:r>
            <a:r>
              <a:rPr lang="pt-BR" sz="1700" dirty="0">
                <a:solidFill>
                  <a:srgbClr val="D25500"/>
                </a:solidFill>
              </a:rPr>
              <a:t>: </a:t>
            </a:r>
            <a:r>
              <a:rPr lang="pt-BR" sz="1700" dirty="0"/>
              <a:t>Como não há recursos disponíveis para todos (água, alimentos, abrigos, etc.) os indivíduos competem entre si e sobrevivem aqueles melhores adaptados.  Essa “luta pela vida” Darwin chamou de </a:t>
            </a:r>
            <a:r>
              <a:rPr lang="pt-BR" sz="1700" b="1" dirty="0"/>
              <a:t>seleção natural</a:t>
            </a:r>
            <a:r>
              <a:rPr lang="pt-BR" sz="1700" dirty="0"/>
              <a:t>.</a:t>
            </a:r>
          </a:p>
          <a:p>
            <a:pPr algn="just" eaLnBrk="1" hangingPunct="1">
              <a:defRPr/>
            </a:pPr>
            <a:endParaRPr lang="pt-BR" sz="1700" dirty="0"/>
          </a:p>
          <a:p>
            <a:pPr algn="just" eaLnBrk="1" hangingPunct="1">
              <a:defRPr/>
            </a:pPr>
            <a:r>
              <a:rPr lang="pt-BR" sz="1700" b="1" dirty="0"/>
              <a:t>Charles </a:t>
            </a:r>
            <a:r>
              <a:rPr lang="pt-BR" sz="1700" b="1" dirty="0" err="1"/>
              <a:t>Lyell</a:t>
            </a:r>
            <a:r>
              <a:rPr lang="pt-BR" sz="1700" b="1" dirty="0"/>
              <a:t>: “</a:t>
            </a:r>
            <a:r>
              <a:rPr lang="pt-BR" sz="1700" dirty="0"/>
              <a:t>A terra foi moldada praticamente inteiramente por forças lentas agindo por um longo período de tempo”.</a:t>
            </a:r>
          </a:p>
          <a:p>
            <a:pPr algn="just" eaLnBrk="1" hangingPunct="1"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D25500"/>
                </a:solidFill>
              </a:rPr>
              <a:t>Dedução de Darwin: </a:t>
            </a:r>
            <a:r>
              <a:rPr lang="pt-BR" sz="1700" dirty="0"/>
              <a:t>O planeta é muito antigo e os animais que vivem hoje, surgiram por modificações de animais que viveram no passado.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875" y="1214438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Berlin Sans FB" pitchFamily="34" charset="0"/>
              </a:rPr>
              <a:t>Unicamp 2004</a:t>
            </a:r>
          </a:p>
          <a:p>
            <a:pPr eaLnBrk="1" hangingPunct="1">
              <a:defRPr/>
            </a:pPr>
            <a:endParaRPr lang="pt-BR" sz="2000" dirty="0">
              <a:latin typeface="Berlin Sans FB" pitchFamily="34" charset="0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melanismo industrial </a:t>
            </a:r>
            <a:r>
              <a:rPr lang="pt-BR" sz="2000" dirty="0">
                <a:latin typeface="+mn-lt"/>
              </a:rPr>
              <a:t>tem sido freqüentemente citado como exemplo de </a:t>
            </a:r>
            <a:r>
              <a:rPr lang="pt-BR" sz="2000" b="1" dirty="0">
                <a:latin typeface="+mn-lt"/>
              </a:rPr>
              <a:t>seleção natural</a:t>
            </a:r>
            <a:r>
              <a:rPr lang="pt-BR" sz="2000" dirty="0">
                <a:latin typeface="+mn-lt"/>
              </a:rPr>
              <a:t>. Esse fenômeno foi observado em Manchester, na Inglaterra, onde, com a </a:t>
            </a:r>
            <a:r>
              <a:rPr lang="pt-BR" sz="2000" b="1" dirty="0">
                <a:latin typeface="+mn-lt"/>
              </a:rPr>
              <a:t>industrialização</a:t>
            </a:r>
            <a:r>
              <a:rPr lang="pt-BR" sz="2000" dirty="0">
                <a:latin typeface="+mn-lt"/>
              </a:rPr>
              <a:t> iniciada em 1850, o ar carregado de fuligem e outros poluentes provocou o </a:t>
            </a:r>
            <a:r>
              <a:rPr lang="pt-BR" sz="2000" b="1" dirty="0">
                <a:latin typeface="+mn-lt"/>
              </a:rPr>
              <a:t>desaparecimento</a:t>
            </a:r>
            <a:r>
              <a:rPr lang="pt-BR" sz="2000" dirty="0">
                <a:latin typeface="+mn-lt"/>
              </a:rPr>
              <a:t> dos </a:t>
            </a:r>
            <a:r>
              <a:rPr lang="pt-BR" sz="2000" b="1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de cor esbranquiçada que viviam no tronco das árvores. Antes da industrialização, esses liquens permitiam a </a:t>
            </a:r>
            <a:r>
              <a:rPr lang="pt-BR" sz="2000" b="1" dirty="0">
                <a:latin typeface="+mn-lt"/>
              </a:rPr>
              <a:t>camuflagem</a:t>
            </a:r>
            <a:r>
              <a:rPr lang="pt-BR" sz="2000" dirty="0">
                <a:latin typeface="+mn-lt"/>
              </a:rPr>
              <a:t> de </a:t>
            </a:r>
            <a:r>
              <a:rPr lang="pt-BR" sz="2000" b="1" dirty="0">
                <a:latin typeface="+mn-lt"/>
              </a:rPr>
              <a:t>mariposas</a:t>
            </a:r>
            <a:r>
              <a:rPr lang="pt-BR" sz="2000" dirty="0">
                <a:latin typeface="+mn-lt"/>
              </a:rPr>
              <a:t> da espécie </a:t>
            </a:r>
            <a:r>
              <a:rPr lang="pt-BR" sz="2000" dirty="0" err="1">
                <a:latin typeface="+mn-lt"/>
              </a:rPr>
              <a:t>Biston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betularia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 cor clara</a:t>
            </a:r>
            <a:r>
              <a:rPr lang="pt-BR" sz="2000" dirty="0">
                <a:latin typeface="+mn-lt"/>
              </a:rPr>
              <a:t>, que eram predominantes. Com </a:t>
            </a:r>
            <a:r>
              <a:rPr lang="pt-BR" sz="2000" b="1" dirty="0">
                <a:latin typeface="+mn-lt"/>
              </a:rPr>
              <a:t>o desaparecimento </a:t>
            </a:r>
            <a:r>
              <a:rPr lang="pt-BR" sz="2000" dirty="0">
                <a:latin typeface="+mn-lt"/>
              </a:rPr>
              <a:t>dos </a:t>
            </a:r>
            <a:r>
              <a:rPr lang="pt-BR" sz="2000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e </a:t>
            </a:r>
            <a:r>
              <a:rPr lang="pt-BR" sz="2000" b="1" dirty="0">
                <a:latin typeface="+mn-lt"/>
              </a:rPr>
              <a:t>escurecimento</a:t>
            </a:r>
            <a:r>
              <a:rPr lang="pt-BR" sz="2000" dirty="0">
                <a:latin typeface="+mn-lt"/>
              </a:rPr>
              <a:t> dos troncos pela fuligem, as formas </a:t>
            </a:r>
            <a:r>
              <a:rPr lang="pt-BR" sz="2000" b="1" dirty="0">
                <a:latin typeface="+mn-lt"/>
              </a:rPr>
              <a:t>escuras </a:t>
            </a:r>
            <a:r>
              <a:rPr lang="pt-BR" sz="2000" dirty="0">
                <a:latin typeface="+mn-lt"/>
              </a:rPr>
              <a:t>das mariposas passaram a predominar.</a:t>
            </a:r>
          </a:p>
          <a:p>
            <a:pPr algn="just" eaLnBrk="1" hangingPunct="1">
              <a:defRPr/>
            </a:pPr>
            <a:endParaRPr lang="pt-BR" sz="2000" dirty="0">
              <a:latin typeface="+mn-lt"/>
            </a:endParaRP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a) Por que esse fenômeno pode ser considerado um exemplo de seleção natural?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b) Como a mudança ocorrida na população seria explicada pela teoria de Lamarck?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64D7-AA7B-7BD7-6305-342D5077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D3AC4A7-0956-55DE-85A7-F02985C2C334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A4A0FF-2881-9122-DE11-2D2C52C0B524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FAFB6-3F6D-2EFC-964E-0509B337A21F}"/>
              </a:ext>
            </a:extLst>
          </p:cNvPr>
          <p:cNvSpPr txBox="1"/>
          <p:nvPr/>
        </p:nvSpPr>
        <p:spPr>
          <a:xfrm>
            <a:off x="142875" y="1214438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Berlin Sans FB" pitchFamily="34" charset="0"/>
              </a:rPr>
              <a:t>Unicamp 2004</a:t>
            </a:r>
          </a:p>
          <a:p>
            <a:pPr eaLnBrk="1" hangingPunct="1">
              <a:defRPr/>
            </a:pPr>
            <a:endParaRPr lang="pt-BR" sz="2000" dirty="0">
              <a:latin typeface="Berlin Sans FB" pitchFamily="34" charset="0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melanismo industrial </a:t>
            </a:r>
            <a:r>
              <a:rPr lang="pt-BR" sz="2000" dirty="0">
                <a:latin typeface="+mn-lt"/>
              </a:rPr>
              <a:t>tem sido freqüentemente citado como exemplo de </a:t>
            </a:r>
            <a:r>
              <a:rPr lang="pt-BR" sz="2000" b="1" dirty="0">
                <a:latin typeface="+mn-lt"/>
              </a:rPr>
              <a:t>seleção natural</a:t>
            </a:r>
            <a:r>
              <a:rPr lang="pt-BR" sz="2000" dirty="0">
                <a:latin typeface="+mn-lt"/>
              </a:rPr>
              <a:t>. Esse fenômeno foi observado em Manchester, na Inglaterra, onde, com a </a:t>
            </a:r>
            <a:r>
              <a:rPr lang="pt-BR" sz="2000" b="1" dirty="0">
                <a:latin typeface="+mn-lt"/>
              </a:rPr>
              <a:t>industrialização</a:t>
            </a:r>
            <a:r>
              <a:rPr lang="pt-BR" sz="2000" dirty="0">
                <a:latin typeface="+mn-lt"/>
              </a:rPr>
              <a:t> iniciada em 1850, o ar carregado de fuligem e outros poluentes provocou o </a:t>
            </a:r>
            <a:r>
              <a:rPr lang="pt-BR" sz="2000" b="1" dirty="0">
                <a:latin typeface="+mn-lt"/>
              </a:rPr>
              <a:t>desaparecimento</a:t>
            </a:r>
            <a:r>
              <a:rPr lang="pt-BR" sz="2000" dirty="0">
                <a:latin typeface="+mn-lt"/>
              </a:rPr>
              <a:t> dos </a:t>
            </a:r>
            <a:r>
              <a:rPr lang="pt-BR" sz="2000" b="1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de cor esbranquiçada que viviam no tronco das árvores. Antes da industrialização, esses liquens permitiam a </a:t>
            </a:r>
            <a:r>
              <a:rPr lang="pt-BR" sz="2000" b="1" dirty="0">
                <a:latin typeface="+mn-lt"/>
              </a:rPr>
              <a:t>camuflagem</a:t>
            </a:r>
            <a:r>
              <a:rPr lang="pt-BR" sz="2000" dirty="0">
                <a:latin typeface="+mn-lt"/>
              </a:rPr>
              <a:t> de </a:t>
            </a:r>
            <a:r>
              <a:rPr lang="pt-BR" sz="2000" b="1" dirty="0">
                <a:latin typeface="+mn-lt"/>
              </a:rPr>
              <a:t>mariposas</a:t>
            </a:r>
            <a:r>
              <a:rPr lang="pt-BR" sz="2000" dirty="0">
                <a:latin typeface="+mn-lt"/>
              </a:rPr>
              <a:t> da espécie </a:t>
            </a:r>
            <a:r>
              <a:rPr lang="pt-BR" sz="2000" dirty="0" err="1">
                <a:latin typeface="+mn-lt"/>
              </a:rPr>
              <a:t>Biston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betularia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 cor clara</a:t>
            </a:r>
            <a:r>
              <a:rPr lang="pt-BR" sz="2000" dirty="0">
                <a:latin typeface="+mn-lt"/>
              </a:rPr>
              <a:t>, que eram predominantes. Com </a:t>
            </a:r>
            <a:r>
              <a:rPr lang="pt-BR" sz="2000" b="1" dirty="0">
                <a:latin typeface="+mn-lt"/>
              </a:rPr>
              <a:t>o desaparecimento </a:t>
            </a:r>
            <a:r>
              <a:rPr lang="pt-BR" sz="2000" dirty="0">
                <a:latin typeface="+mn-lt"/>
              </a:rPr>
              <a:t>dos </a:t>
            </a:r>
            <a:r>
              <a:rPr lang="pt-BR" sz="2000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e </a:t>
            </a:r>
            <a:r>
              <a:rPr lang="pt-BR" sz="2000" b="1" dirty="0">
                <a:latin typeface="+mn-lt"/>
              </a:rPr>
              <a:t>escurecimento</a:t>
            </a:r>
            <a:r>
              <a:rPr lang="pt-BR" sz="2000" dirty="0">
                <a:latin typeface="+mn-lt"/>
              </a:rPr>
              <a:t> dos troncos pela fuligem, as formas </a:t>
            </a:r>
            <a:r>
              <a:rPr lang="pt-BR" sz="2000" b="1" dirty="0">
                <a:latin typeface="+mn-lt"/>
              </a:rPr>
              <a:t>escuras </a:t>
            </a:r>
            <a:r>
              <a:rPr lang="pt-BR" sz="2000" dirty="0">
                <a:latin typeface="+mn-lt"/>
              </a:rPr>
              <a:t>das mariposas passaram a predominar.</a:t>
            </a:r>
          </a:p>
          <a:p>
            <a:pPr algn="just" eaLnBrk="1" hangingPunct="1">
              <a:defRPr/>
            </a:pPr>
            <a:endParaRPr lang="pt-BR" sz="2000" dirty="0">
              <a:latin typeface="+mn-lt"/>
            </a:endParaRP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a) Por que esse fenômeno pode ser considerado um exemplo de seleção natural?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b) Como a mudança ocorrida na população seria explicada pela teoria de Lamarck?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0D5260-9678-5CDA-AF70-5BB32ED5D311}"/>
              </a:ext>
            </a:extLst>
          </p:cNvPr>
          <p:cNvSpPr txBox="1"/>
          <p:nvPr/>
        </p:nvSpPr>
        <p:spPr>
          <a:xfrm>
            <a:off x="214313" y="5429250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FF0000"/>
                </a:solidFill>
                <a:latin typeface="+mn-lt"/>
              </a:rPr>
              <a:t>a) Pois apresenta a seleção da linhagem de mariposa melhor adaptada em cada momento pelo meio ambiente.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D055B8-CD49-AEFC-209A-F002F58A7F91}"/>
              </a:ext>
            </a:extLst>
          </p:cNvPr>
          <p:cNvSpPr txBox="1"/>
          <p:nvPr/>
        </p:nvSpPr>
        <p:spPr>
          <a:xfrm>
            <a:off x="214313" y="6072188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FF0000"/>
                </a:solidFill>
                <a:latin typeface="+mn-lt"/>
              </a:rPr>
              <a:t>b) Com o desaparecimento dos </a:t>
            </a:r>
            <a:r>
              <a:rPr lang="pt-BR" sz="2000" dirty="0" err="1">
                <a:solidFill>
                  <a:srgbClr val="FF0000"/>
                </a:solidFill>
                <a:latin typeface="+mn-lt"/>
              </a:rPr>
              <a:t>líquens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 mariposas claras se transformaram em escuras e passaram a predominar no ambiente.</a:t>
            </a:r>
          </a:p>
        </p:txBody>
      </p:sp>
    </p:spTree>
    <p:extLst>
      <p:ext uri="{BB962C8B-B14F-4D97-AF65-F5344CB8AC3E}">
        <p14:creationId xmlns:p14="http://schemas.microsoft.com/office/powerpoint/2010/main" val="32243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1" name="CaixaDeTexto 8"/>
          <p:cNvSpPr txBox="1">
            <a:spLocks noChangeArrowheads="1"/>
          </p:cNvSpPr>
          <p:nvPr/>
        </p:nvSpPr>
        <p:spPr bwMode="auto">
          <a:xfrm>
            <a:off x="107155" y="876301"/>
            <a:ext cx="8786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200"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>
                <a:cs typeface="Tahoma" panose="020B0604030504040204" pitchFamily="34" charset="0"/>
              </a:rPr>
              <a:t>O que Darwin não sabia...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000"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  <a:endParaRPr lang="pt-B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29000"/>
            <a:ext cx="5181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6"/>
          <p:cNvSpPr txBox="1">
            <a:spLocks noChangeArrowheads="1"/>
          </p:cNvSpPr>
          <p:nvPr/>
        </p:nvSpPr>
        <p:spPr bwMode="auto">
          <a:xfrm>
            <a:off x="4357688" y="3786188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Darwin</a:t>
            </a:r>
          </a:p>
        </p:txBody>
      </p:sp>
      <p:sp>
        <p:nvSpPr>
          <p:cNvPr id="27655" name="CaixaDeTexto 7"/>
          <p:cNvSpPr txBox="1">
            <a:spLocks noChangeArrowheads="1"/>
          </p:cNvSpPr>
          <p:nvPr/>
        </p:nvSpPr>
        <p:spPr bwMode="auto">
          <a:xfrm>
            <a:off x="2857500" y="335756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Wallace</a:t>
            </a:r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1928813" y="3429000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Lyell</a:t>
            </a:r>
          </a:p>
        </p:txBody>
      </p:sp>
      <p:grpSp>
        <p:nvGrpSpPr>
          <p:cNvPr id="2" name="Grupo 11"/>
          <p:cNvGrpSpPr/>
          <p:nvPr/>
        </p:nvGrpSpPr>
        <p:grpSpPr bwMode="auto">
          <a:xfrm>
            <a:off x="3429000" y="2000250"/>
            <a:ext cx="2143125" cy="1357313"/>
            <a:chOff x="3428992" y="2000240"/>
            <a:chExt cx="2143140" cy="1357322"/>
          </a:xfrm>
        </p:grpSpPr>
        <p:sp>
          <p:nvSpPr>
            <p:cNvPr id="10" name="Texto explicativo em elipse 9"/>
            <p:cNvSpPr/>
            <p:nvPr/>
          </p:nvSpPr>
          <p:spPr>
            <a:xfrm>
              <a:off x="3428992" y="2000240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71" name="CaixaDeTexto 10"/>
            <p:cNvSpPr txBox="1">
              <a:spLocks noChangeArrowheads="1"/>
            </p:cNvSpPr>
            <p:nvPr/>
          </p:nvSpPr>
          <p:spPr bwMode="auto">
            <a:xfrm>
              <a:off x="3786182" y="2428868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Darwin...</a:t>
              </a:r>
            </a:p>
          </p:txBody>
        </p:sp>
      </p:grpSp>
      <p:grpSp>
        <p:nvGrpSpPr>
          <p:cNvPr id="3" name="Grupo 12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14" name="Texto explicativo em elipse 13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9" name="CaixaDeTexto 14"/>
            <p:cNvSpPr txBox="1">
              <a:spLocks noChangeArrowheads="1"/>
            </p:cNvSpPr>
            <p:nvPr/>
          </p:nvSpPr>
          <p:spPr bwMode="auto">
            <a:xfrm>
              <a:off x="2857488" y="2928934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Oi...</a:t>
              </a:r>
            </a:p>
          </p:txBody>
        </p:sp>
      </p:grpSp>
      <p:grpSp>
        <p:nvGrpSpPr>
          <p:cNvPr id="5" name="Grupo 15"/>
          <p:cNvGrpSpPr/>
          <p:nvPr/>
        </p:nvGrpSpPr>
        <p:grpSpPr bwMode="auto">
          <a:xfrm>
            <a:off x="3429000" y="1785938"/>
            <a:ext cx="3286125" cy="1714500"/>
            <a:chOff x="3428992" y="1428736"/>
            <a:chExt cx="3786214" cy="1928826"/>
          </a:xfrm>
        </p:grpSpPr>
        <p:sp>
          <p:nvSpPr>
            <p:cNvPr id="17" name="Texto explicativo em elipse 16"/>
            <p:cNvSpPr/>
            <p:nvPr/>
          </p:nvSpPr>
          <p:spPr>
            <a:xfrm>
              <a:off x="3428992" y="1428736"/>
              <a:ext cx="3786214" cy="1928826"/>
            </a:xfrm>
            <a:prstGeom prst="wedgeEllipseCallout">
              <a:avLst>
                <a:gd name="adj1" fmla="val -47281"/>
                <a:gd name="adj2" fmla="val 452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7" name="CaixaDeTexto 17"/>
            <p:cNvSpPr txBox="1">
              <a:spLocks noChangeArrowheads="1"/>
            </p:cNvSpPr>
            <p:nvPr/>
          </p:nvSpPr>
          <p:spPr bwMode="auto">
            <a:xfrm>
              <a:off x="3714744" y="1714488"/>
              <a:ext cx="3143272" cy="13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Como surge a variabilidade nas populações?</a:t>
              </a:r>
            </a:p>
          </p:txBody>
        </p:sp>
      </p:grpSp>
      <p:grpSp>
        <p:nvGrpSpPr>
          <p:cNvPr id="7" name="Grupo 18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20" name="Texto explicativo em elipse 19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5" name="CaixaDeTexto 20"/>
            <p:cNvSpPr txBox="1">
              <a:spLocks noChangeArrowheads="1"/>
            </p:cNvSpPr>
            <p:nvPr/>
          </p:nvSpPr>
          <p:spPr bwMode="auto">
            <a:xfrm>
              <a:off x="2786050" y="2786058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Boa pergunta!</a:t>
              </a:r>
            </a:p>
          </p:txBody>
        </p:sp>
      </p:grpSp>
      <p:grpSp>
        <p:nvGrpSpPr>
          <p:cNvPr id="8" name="Grupo 21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23" name="Texto explicativo em elipse 22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3" name="CaixaDeTexto 23"/>
            <p:cNvSpPr txBox="1">
              <a:spLocks noChangeArrowheads="1"/>
            </p:cNvSpPr>
            <p:nvPr/>
          </p:nvSpPr>
          <p:spPr bwMode="auto">
            <a:xfrm>
              <a:off x="2786050" y="2786058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Não sei lhe responder..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1930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Conta com a contribuição de vários cientistas de todo o mundo.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Agrega à seleção natural conhecimentos complementares de genética, bioquímica e ecologia.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anose="020B0604030504040204" pitchFamily="34" charset="0"/>
              </a:rPr>
              <a:t>Mecanismos causadores da variabilidade genética </a:t>
            </a:r>
            <a:r>
              <a:rPr lang="pt-BR" dirty="0">
                <a:latin typeface="+mn-lt"/>
                <a:cs typeface="Tahoma" panose="020B0604030504040204" pitchFamily="34" charset="0"/>
              </a:rPr>
              <a:t>(Mutação + Recombinação gênica)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91440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Pontos básicos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As variações nas espécies dependem de mutações nos genes.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As mutações ocorrem ao acaso.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São mecanismos de recombinação gênica: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err="1">
                <a:latin typeface="+mn-lt"/>
                <a:cs typeface="Tahoma" panose="020B0604030504040204" pitchFamily="34" charset="0"/>
              </a:rPr>
              <a:t>Crossing-Over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(meiose).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Segregação independente dos cromossomos homólogos (meiose).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Fusão de gametas de sexos diferentes (Reprodução Sexuada).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Novas </a:t>
            </a:r>
            <a:r>
              <a:rPr lang="pt-BR" sz="2000">
                <a:latin typeface="+mn-lt"/>
                <a:cs typeface="Tahoma" panose="020B0604030504040204" pitchFamily="34" charset="0"/>
              </a:rPr>
              <a:t>espécies são formadas quando ocorre isolamento geográfico separando populações por longo período de tempo.</a:t>
            </a: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Seleção artificial (Antibióticos)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aixaDeTexto 6"/>
          <p:cNvSpPr txBox="1">
            <a:spLocks noChangeArrowheads="1"/>
          </p:cNvSpPr>
          <p:nvPr/>
        </p:nvSpPr>
        <p:spPr bwMode="auto">
          <a:xfrm>
            <a:off x="357188" y="2214563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Por quê a automedicação com os antibióticos não é recomendado?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50" y="2786063"/>
            <a:ext cx="87153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O uso indiscriminado de antibióticos promove a seleção de bactérias que já apresentavam a ele resistência prévia.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Essas bactérias sobrevivem e passam a se </a:t>
            </a:r>
            <a:r>
              <a:rPr lang="pt-BR" sz="2000" dirty="0" err="1">
                <a:latin typeface="+mn-lt"/>
              </a:rPr>
              <a:t>preproduzir</a:t>
            </a:r>
            <a:r>
              <a:rPr lang="pt-BR" sz="2000" dirty="0">
                <a:latin typeface="+mn-lt"/>
              </a:rPr>
              <a:t>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Os descendentes herdam a característica genética que confere a resistência.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As bactérias resistentes causam danos ao organismo.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Pergunta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875" y="2000250"/>
            <a:ext cx="878681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uso intensivo do inseticida organoclorado DDT no século XX, acabou por selecionar variedades de insetos mutantes resistentes. Muitas vezes, foi necessário aumentar a dose do organoclorado para que houvesse sucesso no combate aos insetos, o que aumentava, inclusive, o risco de contaminação ambiental, uma vez que o DDT é muito estável, se </a:t>
            </a:r>
            <a:r>
              <a:rPr lang="pt-BR" sz="2000" dirty="0" err="1">
                <a:latin typeface="+mn-lt"/>
              </a:rPr>
              <a:t>bioacumula</a:t>
            </a:r>
            <a:r>
              <a:rPr lang="pt-BR" sz="2000" dirty="0">
                <a:latin typeface="+mn-lt"/>
              </a:rPr>
              <a:t> e é pouco biodegradável.</a:t>
            </a:r>
          </a:p>
          <a:p>
            <a:pPr algn="ctr" eaLnBrk="1" hangingPunct="1">
              <a:defRPr/>
            </a:pPr>
            <a:endParaRPr lang="pt-BR" sz="800" dirty="0">
              <a:latin typeface="+mn-lt"/>
            </a:endParaRPr>
          </a:p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(FUVEST) Enquanto os antibióticos induzem mutações em bactérias, o DDT as provoca em insetos.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Você concorda com essa afirmativa? Justifique.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Introdução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Evolução é o processo de transformações hereditárias e adaptações que vem ocorrendo nos seres vivos desde que surgiram no planeta Terra.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Evolução</a:t>
            </a:r>
            <a:r>
              <a:rPr lang="pt-BR" sz="2200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= Fato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Ciência que estuda a evolução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= Biologia Evolutiva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572000"/>
            <a:ext cx="6215062" cy="208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00188" y="3786188"/>
            <a:ext cx="62150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nada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em </a:t>
            </a: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Biologia faz sentido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exceto à luz da evolução”.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625" y="4071938"/>
            <a:ext cx="271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Theodozius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Dobzhansky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126C-157E-9F93-903F-0FC71BCB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9F042CA-5A1E-718C-ADDB-A98983DB2E2F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04A93-5549-B2A9-F459-AFAFF68EB524}"/>
              </a:ext>
            </a:extLst>
          </p:cNvPr>
          <p:cNvSpPr txBox="1"/>
          <p:nvPr/>
        </p:nvSpPr>
        <p:spPr>
          <a:xfrm>
            <a:off x="142875" y="1071563"/>
            <a:ext cx="87868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Pergunta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C06E2A-60E0-F9A7-6CBD-01F731A8A071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2C7969-47B4-057E-B09D-F43A0B7F49EC}"/>
              </a:ext>
            </a:extLst>
          </p:cNvPr>
          <p:cNvSpPr txBox="1"/>
          <p:nvPr/>
        </p:nvSpPr>
        <p:spPr>
          <a:xfrm>
            <a:off x="142875" y="2000250"/>
            <a:ext cx="878681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uso intensivo do inseticida organoclorado DDT no século XX, acabou por selecionar variedades de insetos mutantes resistentes. Muitas vezes, foi necessário aumentar a dose do organoclorado para que houvesse sucesso no combate aos insetos, o que aumentava, inclusive, o risco de contaminação ambiental, uma vez que o DDT é muito estável, se </a:t>
            </a:r>
            <a:r>
              <a:rPr lang="pt-BR" sz="2000" dirty="0" err="1">
                <a:latin typeface="+mn-lt"/>
              </a:rPr>
              <a:t>bioacumula</a:t>
            </a:r>
            <a:r>
              <a:rPr lang="pt-BR" sz="2000" dirty="0">
                <a:latin typeface="+mn-lt"/>
              </a:rPr>
              <a:t> e é pouco biodegradável.</a:t>
            </a:r>
          </a:p>
          <a:p>
            <a:pPr algn="ctr" eaLnBrk="1" hangingPunct="1">
              <a:defRPr/>
            </a:pPr>
            <a:endParaRPr lang="pt-BR" sz="800" dirty="0">
              <a:latin typeface="+mn-lt"/>
            </a:endParaRPr>
          </a:p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(FUVEST) Enquanto os antibióticos induzem mutações em bactérias, o DDT as provoca em insetos.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Você concorda com essa afirmativa? Justifique.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AF6C94-0BD5-3013-6753-349CFF62C02A}"/>
              </a:ext>
            </a:extLst>
          </p:cNvPr>
          <p:cNvSpPr txBox="1"/>
          <p:nvPr/>
        </p:nvSpPr>
        <p:spPr>
          <a:xfrm>
            <a:off x="142875" y="4572000"/>
            <a:ext cx="8858250" cy="1908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Não.</a:t>
            </a:r>
            <a:r>
              <a:rPr lang="pt-BR" dirty="0">
                <a:solidFill>
                  <a:srgbClr val="002060"/>
                </a:solidFill>
              </a:rPr>
              <a:t> Nem os antibióticos e nem o DDT induzem mutações. Tal conceito expressa as idéias Lamarckistas de que as necessidades de adaptação ao meio induzem o organismo a sofrer transformações.</a:t>
            </a:r>
          </a:p>
          <a:p>
            <a:pPr algn="just" eaLnBrk="1" hangingPunct="1">
              <a:defRPr/>
            </a:pPr>
            <a:endParaRPr lang="pt-BR" sz="10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dirty="0">
                <a:solidFill>
                  <a:srgbClr val="002060"/>
                </a:solidFill>
              </a:rPr>
              <a:t>Na verdade, dentre as bactérias já havia um grupo mutante. Os antibióticos selecionam essas bactérias. O mesmo raciocínio se aplica ao DDT, que age como agente seletivo de insetos mutantes resistentes.</a:t>
            </a:r>
          </a:p>
        </p:txBody>
      </p:sp>
    </p:spTree>
    <p:extLst>
      <p:ext uri="{BB962C8B-B14F-4D97-AF65-F5344CB8AC3E}">
        <p14:creationId xmlns:p14="http://schemas.microsoft.com/office/powerpoint/2010/main" val="28127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Fósseis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São restos ou vestígios de seres que viveram no passado.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371600" lvl="2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Ossos, dentes, pegadas, fezes, etc.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44037" name="Picture 2" descr="http://www.ci.laguna-hills.ca.us/images/section_images/fossil_exhi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71813"/>
            <a:ext cx="2000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http://www.christiananswers.net/q-eden/dinosaurfos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57563"/>
            <a:ext cx="2381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0" descr="http://cedoc.ensp.fiocruz.br/informe/arquivos/coproli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2357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00063" y="5214938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– Tigre dente de sabre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15063" y="5143500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de dinossauro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14688" y="5214938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de fezes (</a:t>
            </a:r>
            <a:r>
              <a:rPr lang="pt-BR" sz="1400" dirty="0" err="1">
                <a:latin typeface="+mn-lt"/>
              </a:rPr>
              <a:t>coprólito</a:t>
            </a:r>
            <a:r>
              <a:rPr lang="pt-BR" sz="1400" dirty="0">
                <a:latin typeface="+mn-lt"/>
              </a:rPr>
              <a:t>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7188" y="5857875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Evidência de que nosso planeta já foi habitado por seres diferentes dos que existem atualmente.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vestigiais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Apêndice </a:t>
            </a:r>
            <a:r>
              <a:rPr lang="pt-BR" sz="2000" dirty="0" err="1">
                <a:latin typeface="+mn-lt"/>
                <a:cs typeface="Tahoma" panose="020B0604030504040204" pitchFamily="34" charset="0"/>
              </a:rPr>
              <a:t>cecal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em humanos.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Indício de que nosso ancestral distante </a:t>
            </a:r>
            <a:r>
              <a:rPr lang="pt-BR" sz="2000" dirty="0" err="1">
                <a:latin typeface="+mn-lt"/>
                <a:cs typeface="Tahoma" panose="020B0604030504040204" pitchFamily="34" charset="0"/>
              </a:rPr>
              <a:t>possuia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dieta predominantemente herbívora.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46085" name="Picture 11" descr="figura_24_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0438"/>
            <a:ext cx="27717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786063" y="6273800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Apêndice </a:t>
            </a:r>
            <a:r>
              <a:rPr lang="pt-BR" sz="1600" b="1" dirty="0" err="1">
                <a:latin typeface="+mn-lt"/>
              </a:rPr>
              <a:t>cecal</a:t>
            </a:r>
            <a:endParaRPr lang="pt-BR" sz="1600" b="1" dirty="0">
              <a:latin typeface="+mn-lt"/>
            </a:endParaRP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3857625" y="6072188"/>
            <a:ext cx="285750" cy="285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homólogos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Mesma origem embrionária.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Podem ou não exercer as mesmas funções.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Evidência de ancestral comum.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500438" y="542925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morcego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43300"/>
            <a:ext cx="3286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ixaDeTexto 40"/>
          <p:cNvSpPr txBox="1"/>
          <p:nvPr/>
        </p:nvSpPr>
        <p:spPr>
          <a:xfrm>
            <a:off x="3652838" y="415290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latin typeface="+mn-lt"/>
              </a:rPr>
              <a:t>Nadadeira de golfinho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57188" y="4786313"/>
            <a:ext cx="3143250" cy="1323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Realizam funções diferentes</a:t>
            </a:r>
          </a:p>
          <a:p>
            <a:pPr eaLnBrk="1" hangingPunct="1">
              <a:defRPr/>
            </a:pPr>
            <a:endParaRPr lang="pt-BR" sz="2000" b="1" dirty="0"/>
          </a:p>
          <a:p>
            <a:pPr eaLnBrk="1" hangingPunct="1">
              <a:defRPr/>
            </a:pPr>
            <a:endParaRPr lang="pt-BR" sz="2000" b="1" dirty="0"/>
          </a:p>
          <a:p>
            <a:pPr algn="ctr" eaLnBrk="1" hangingPunct="1">
              <a:defRPr/>
            </a:pPr>
            <a:r>
              <a:rPr lang="pt-BR" sz="2000" b="1" dirty="0"/>
              <a:t>Divergência Evolutiva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5400000">
            <a:off x="1677194" y="5464969"/>
            <a:ext cx="5016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análogos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Origem embrionária diferente.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Possuem a mesma função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86188" y="4929188"/>
            <a:ext cx="2357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mosca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500563" y="3571875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ave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857250" y="4429125"/>
            <a:ext cx="3143250" cy="1323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Realizam mesma função</a:t>
            </a:r>
          </a:p>
          <a:p>
            <a:pPr eaLnBrk="1" hangingPunct="1">
              <a:defRPr/>
            </a:pPr>
            <a:endParaRPr lang="pt-BR" sz="2000" b="1" dirty="0"/>
          </a:p>
          <a:p>
            <a:pPr eaLnBrk="1" hangingPunct="1">
              <a:defRPr/>
            </a:pPr>
            <a:endParaRPr lang="pt-BR" sz="2000" b="1" dirty="0"/>
          </a:p>
          <a:p>
            <a:pPr algn="ctr" eaLnBrk="1" hangingPunct="1">
              <a:defRPr/>
            </a:pPr>
            <a:r>
              <a:rPr lang="pt-BR" sz="2000" b="1" dirty="0"/>
              <a:t>Convergência Evolutiva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5400000">
            <a:off x="2178050" y="5108575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0185" name="Picture 2" descr="http://theworldofradyrgoncalves.files.wordpress.com/2007/11/mosca_da_fruta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51363"/>
            <a:ext cx="23764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928938"/>
            <a:ext cx="288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descontrair...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55356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pt-BR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Fixismo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(Criacionismo)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Até o século XVIII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2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Todos os seres vivos foram criados por um ser supremo “Deus”.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Uma vez criadas as espécies eram imutáveis (fixas).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104" name="Picture 8" descr="http://i2.photobucket.com/albums/y4/alter/Michelangel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7625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214942" y="4000500"/>
            <a:ext cx="3786213" cy="16312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O criacionismo não é científico, pois baseia-se em um conjunto de dogmas “verdades” consideradas inquestionáveis, que não admitem alternativas de interpretação.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1809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Início das idéias evolucionistas.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Lamarck formulou uma teoria para explicar como que as espécies se modificavam ao longo do tempo.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9221" name="Picture 6" descr="Jean Baptiste Pierre Antoine de Monet de Lamar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57563"/>
            <a:ext cx="2286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6"/>
          <p:cNvSpPr txBox="1">
            <a:spLocks noChangeArrowheads="1"/>
          </p:cNvSpPr>
          <p:nvPr/>
        </p:nvSpPr>
        <p:spPr bwMode="auto">
          <a:xfrm>
            <a:off x="0" y="6273800"/>
            <a:ext cx="364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Jean-Baptiste Antoine de Monet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1744-1829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71813" y="3571875"/>
            <a:ext cx="592931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Sua teoria evolucionista baseava-se em duas leis</a:t>
            </a:r>
          </a:p>
          <a:p>
            <a:pPr eaLnBrk="1" hangingPunct="1">
              <a:defRPr/>
            </a:pPr>
            <a:endParaRPr lang="pt-BR" sz="2200" dirty="0">
              <a:latin typeface="+mn-lt"/>
            </a:endParaRPr>
          </a:p>
          <a:p>
            <a:pPr marL="971550" lvl="1" indent="-514350" eaLnBrk="1" hangingPunct="1">
              <a:buFont typeface="+mj-lt"/>
              <a:buAutoNum type="romanUcPeriod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</a:rPr>
              <a:t>Lei do uso e desuso</a:t>
            </a:r>
          </a:p>
          <a:p>
            <a:pPr marL="971550" lvl="1" indent="-514350" eaLnBrk="1" hangingPunct="1">
              <a:buFont typeface="+mj-lt"/>
              <a:buAutoNum type="romanUcPeriod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</a:rPr>
              <a:t>Lei da herança dos caracteres adquiridos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Lei do uso e desuso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Uma necessidade de adaptação ao meio pode fazer com que um órgão seja mais utilizado (uso) e este tende a se 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desenvolver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 ao longo do tempo.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Ao contrário, se um órgão for pouco exigido (desuso), tende a se 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atrofiar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.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43375"/>
            <a:ext cx="1928813" cy="2370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3214688" y="4572000"/>
            <a:ext cx="32861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Se analisarmos o tecido muscular, de fato, isso corre.</a:t>
            </a:r>
          </a:p>
          <a:p>
            <a:pPr algn="ctr" eaLnBrk="1" hangingPunct="1">
              <a:defRPr/>
            </a:pPr>
            <a:r>
              <a:rPr lang="pt-BR" dirty="0">
                <a:latin typeface="+mn-lt"/>
              </a:rPr>
              <a:t>O uso intenso do tecido causa hipertrofia e o desuso prolongado leva a atrofia.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143375"/>
            <a:ext cx="1066800" cy="236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Lei da heranças dos caracteres adquiridos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As características adquiridas pelo uso ou perdidas pelo desuso seriam transmitidas à descendência ao longo das gerações.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914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  <a:sym typeface="Wingdings" panose="05000000000000000000" pitchFamily="2" charset="2"/>
              </a:rPr>
              <a:t>Exemplificando a teoria de Lamarck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5000625"/>
            <a:ext cx="914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As girafas ancestrais possuíam o pescoço curto.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Com o passar do tempo o ambiente mudou e as folhas passaram a se localizar em galhos mais altos.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Para alcançar as folhas as girafas esticavam constantemente o pescoço.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Devido ao uso o pescoço passou a ficar cada vez mais comprido.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E essa característica foi passada para os descendentes que nasciam com pescoço comprido.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Com o passar das gerações, surgiram as girafas atuais.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Erros de Lamarck</a:t>
            </a:r>
            <a:endParaRPr lang="pt-BR" sz="400" b="1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Hoje sabemos que somente modificações a nível de gametas são transmitidas aos descendentes.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pt-BR" sz="800" dirty="0">
              <a:solidFill>
                <a:schemeClr val="bg2">
                  <a:lumMod val="10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As modificações citadas por Lamarck em sua teoria ocorrem em células somáticas.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pt-BR" sz="800" dirty="0">
              <a:solidFill>
                <a:schemeClr val="bg2">
                  <a:lumMod val="10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Dessa maneira, características adquiridas ou perdidas durante a vida de um organismo não são transmitidas à descendência.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873625"/>
            <a:ext cx="2000250" cy="13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http://i144.photobucket.com/albums/r199/masqueloucura/cecilia43ml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4786322"/>
            <a:ext cx="1181870" cy="173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7" name="Picture 9" descr="http://www.arcadovelho.com.br/Seriados/Hulk/Por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786322"/>
            <a:ext cx="1269469" cy="1707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Conector de Seta Reta 10"/>
          <p:cNvCxnSpPr/>
          <p:nvPr/>
        </p:nvCxnSpPr>
        <p:spPr>
          <a:xfrm>
            <a:off x="4000500" y="5643563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43000" y="6519863"/>
            <a:ext cx="6429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Mãe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14625" y="6519863"/>
            <a:ext cx="6429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Pai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86563" y="6357938"/>
            <a:ext cx="642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Filho</a:t>
            </a:r>
          </a:p>
        </p:txBody>
      </p:sp>
      <p:sp>
        <p:nvSpPr>
          <p:cNvPr id="17420" name="CaixaDeTexto 14"/>
          <p:cNvSpPr txBox="1">
            <a:spLocks noChangeArrowheads="1"/>
          </p:cNvSpPr>
          <p:nvPr/>
        </p:nvSpPr>
        <p:spPr bwMode="auto">
          <a:xfrm>
            <a:off x="3857625" y="4643438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Se a teoria fosse verdadeira...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1859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Charles Darwin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Nasceu em 1809 na Inglaterra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Publicou em 1959 o livro “A origem das espécies” que contém sua teoria sobre a evolução, denominada </a:t>
            </a:r>
            <a:r>
              <a:rPr lang="pt-BR" sz="2000" b="1" dirty="0">
                <a:latin typeface="+mn-lt"/>
                <a:cs typeface="Tahoma" panose="020B0604030504040204" pitchFamily="34" charset="0"/>
              </a:rPr>
              <a:t>seleção natural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9461" name="Picture 2" descr="http://www.omniscopic.com/blog/uploaded_images/darwin-79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17859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42938" y="6357938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n-lt"/>
              </a:rPr>
              <a:t>Charles Darwin</a:t>
            </a: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15303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928938" y="62738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n-lt"/>
              </a:rPr>
              <a:t>Livro: A origem das espécies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29188" y="4357688"/>
            <a:ext cx="3786187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A teoria de Darwin causou enorme polêmica na época e foi muito combatida, principalmente por membros da igreja.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1747</Words>
  <Application>Microsoft Office PowerPoint</Application>
  <PresentationFormat>Apresentação na tela (4:3)</PresentationFormat>
  <Paragraphs>303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Berlin Sans FB</vt:lpstr>
      <vt:lpstr>Calibri</vt:lpstr>
      <vt:lpstr>Courier New</vt:lpstr>
      <vt:lpstr>Mufferaw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Camorim</cp:lastModifiedBy>
  <cp:revision>82</cp:revision>
  <dcterms:created xsi:type="dcterms:W3CDTF">2008-12-16T00:12:00Z</dcterms:created>
  <dcterms:modified xsi:type="dcterms:W3CDTF">2024-04-11T20:57:27Z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E34978D3EC6A415FBCD29238410FFF68</vt:lpwstr>
  </property>
  <property fmtid="{D5CDD505-2E9C-101B-9397-08002B2CF9AE}" pid="3" name="KSOProductBuildVer">
    <vt:lpwstr>1046-11.2.0.11388</vt:lpwstr>
  </property>
</Properties>
</file>