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</p:sldIdLst>
  <p:sldSz cx="18288000" cy="10287000"/>
  <p:notesSz cx="6858000" cy="9144000"/>
  <p:embeddedFontLst>
    <p:embeddedFont>
      <p:font typeface="DM Sans Bold" charset="1" panose="00000000000000000000"/>
      <p:regular r:id="rId50"/>
    </p:embeddedFont>
    <p:embeddedFont>
      <p:font typeface="TAN Tangkiwood" charset="1" panose="00000000000000000000"/>
      <p:regular r:id="rId51"/>
    </p:embeddedFont>
    <p:embeddedFont>
      <p:font typeface="DM Sans" charset="1" panose="00000000000000000000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slides/slide38.xml" Type="http://schemas.openxmlformats.org/officeDocument/2006/relationships/slide"/><Relationship Id="rId44" Target="slides/slide39.xml" Type="http://schemas.openxmlformats.org/officeDocument/2006/relationships/slide"/><Relationship Id="rId45" Target="slides/slide40.xml" Type="http://schemas.openxmlformats.org/officeDocument/2006/relationships/slide"/><Relationship Id="rId46" Target="slides/slide41.xml" Type="http://schemas.openxmlformats.org/officeDocument/2006/relationships/slide"/><Relationship Id="rId47" Target="slides/slide42.xml" Type="http://schemas.openxmlformats.org/officeDocument/2006/relationships/slide"/><Relationship Id="rId48" Target="slides/slide43.xml" Type="http://schemas.openxmlformats.org/officeDocument/2006/relationships/slide"/><Relationship Id="rId49" Target="slides/slide44.xml" Type="http://schemas.openxmlformats.org/officeDocument/2006/relationships/slide"/><Relationship Id="rId5" Target="tableStyles.xml" Type="http://schemas.openxmlformats.org/officeDocument/2006/relationships/tableStyles"/><Relationship Id="rId50" Target="fonts/font50.fntdata" Type="http://schemas.openxmlformats.org/officeDocument/2006/relationships/font"/><Relationship Id="rId51" Target="fonts/font51.fntdata" Type="http://schemas.openxmlformats.org/officeDocument/2006/relationships/font"/><Relationship Id="rId52" Target="fonts/font52.fntdata" Type="http://schemas.openxmlformats.org/officeDocument/2006/relationships/font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Relationship Id="rId3" Target="../media/image28.svg" Type="http://schemas.openxmlformats.org/officeDocument/2006/relationships/image"/><Relationship Id="rId4" Target="../media/image29.png" Type="http://schemas.openxmlformats.org/officeDocument/2006/relationships/image"/><Relationship Id="rId5" Target="../media/image30.svg" Type="http://schemas.openxmlformats.org/officeDocument/2006/relationships/image"/><Relationship Id="rId6" Target="../media/image31.png" Type="http://schemas.openxmlformats.org/officeDocument/2006/relationships/image"/><Relationship Id="rId7" Target="../media/image32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png" Type="http://schemas.openxmlformats.org/officeDocument/2006/relationships/image"/><Relationship Id="rId3" Target="../media/image35.svg" Type="http://schemas.openxmlformats.org/officeDocument/2006/relationships/image"/><Relationship Id="rId4" Target="../media/image36.png" Type="http://schemas.openxmlformats.org/officeDocument/2006/relationships/image"/><Relationship Id="rId5" Target="../media/image37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png" Type="http://schemas.openxmlformats.org/officeDocument/2006/relationships/image"/><Relationship Id="rId3" Target="../media/image35.svg" Type="http://schemas.openxmlformats.org/officeDocument/2006/relationships/image"/><Relationship Id="rId4" Target="../media/image36.png" Type="http://schemas.openxmlformats.org/officeDocument/2006/relationships/image"/><Relationship Id="rId5" Target="../media/image37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png" Type="http://schemas.openxmlformats.org/officeDocument/2006/relationships/image"/><Relationship Id="rId3" Target="../media/image35.svg" Type="http://schemas.openxmlformats.org/officeDocument/2006/relationships/image"/><Relationship Id="rId4" Target="../media/image36.png" Type="http://schemas.openxmlformats.org/officeDocument/2006/relationships/image"/><Relationship Id="rId5" Target="../media/image37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png" Type="http://schemas.openxmlformats.org/officeDocument/2006/relationships/image"/><Relationship Id="rId3" Target="../media/image35.svg" Type="http://schemas.openxmlformats.org/officeDocument/2006/relationships/image"/><Relationship Id="rId4" Target="../media/image36.png" Type="http://schemas.openxmlformats.org/officeDocument/2006/relationships/image"/><Relationship Id="rId5" Target="../media/image37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png" Type="http://schemas.openxmlformats.org/officeDocument/2006/relationships/image"/><Relationship Id="rId3" Target="../media/image35.svg" Type="http://schemas.openxmlformats.org/officeDocument/2006/relationships/image"/><Relationship Id="rId4" Target="../media/image36.png" Type="http://schemas.openxmlformats.org/officeDocument/2006/relationships/image"/><Relationship Id="rId5" Target="../media/image37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png" Type="http://schemas.openxmlformats.org/officeDocument/2006/relationships/image"/><Relationship Id="rId3" Target="../media/image35.svg" Type="http://schemas.openxmlformats.org/officeDocument/2006/relationships/image"/><Relationship Id="rId4" Target="../media/image36.png" Type="http://schemas.openxmlformats.org/officeDocument/2006/relationships/image"/><Relationship Id="rId5" Target="../media/image37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.png" Type="http://schemas.openxmlformats.org/officeDocument/2006/relationships/image"/><Relationship Id="rId11" Target="../media/image17.svg" Type="http://schemas.openxmlformats.org/officeDocument/2006/relationships/image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12.png" Type="http://schemas.openxmlformats.org/officeDocument/2006/relationships/image"/><Relationship Id="rId7" Target="../media/image13.svg" Type="http://schemas.openxmlformats.org/officeDocument/2006/relationships/image"/><Relationship Id="rId8" Target="../media/image14.png" Type="http://schemas.openxmlformats.org/officeDocument/2006/relationships/image"/><Relationship Id="rId9" Target="../media/image15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png" Type="http://schemas.openxmlformats.org/officeDocument/2006/relationships/image"/><Relationship Id="rId3" Target="../media/image42.png" Type="http://schemas.openxmlformats.org/officeDocument/2006/relationships/image"/><Relationship Id="rId4" Target="../media/image43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4.png" Type="http://schemas.openxmlformats.org/officeDocument/2006/relationships/image"/><Relationship Id="rId3" Target="../media/image45.svg" Type="http://schemas.openxmlformats.org/officeDocument/2006/relationships/image"/><Relationship Id="rId4" Target="../media/image46.png" Type="http://schemas.openxmlformats.org/officeDocument/2006/relationships/image"/><Relationship Id="rId5" Target="../media/image47.sv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8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9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1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2.png" Type="http://schemas.openxmlformats.org/officeDocument/2006/relationships/image"/><Relationship Id="rId3" Target="../media/image53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4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5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6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9.svg" Type="http://schemas.openxmlformats.org/officeDocument/2006/relationships/image"/><Relationship Id="rId4" Target="../media/image20.png" Type="http://schemas.openxmlformats.org/officeDocument/2006/relationships/image"/><Relationship Id="rId5" Target="../media/image21.svg" Type="http://schemas.openxmlformats.org/officeDocument/2006/relationships/image"/><Relationship Id="rId6" Target="../media/image22.png" Type="http://schemas.openxmlformats.org/officeDocument/2006/relationships/image"/><Relationship Id="rId7" Target="../media/image23.sv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7.png" Type="http://schemas.openxmlformats.org/officeDocument/2006/relationships/image"/><Relationship Id="rId3" Target="../media/image58.svg" Type="http://schemas.openxmlformats.org/officeDocument/2006/relationships/image"/><Relationship Id="rId4" Target="../media/image59.png" Type="http://schemas.openxmlformats.org/officeDocument/2006/relationships/image"/><Relationship Id="rId5" Target="../media/image60.sv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1.pn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2.pn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3.png" Type="http://schemas.openxmlformats.org/officeDocument/2006/relationships/image"/><Relationship Id="rId3" Target="../media/image64.svg" Type="http://schemas.openxmlformats.org/officeDocument/2006/relationships/image"/><Relationship Id="rId4" Target="../media/image65.png" Type="http://schemas.openxmlformats.org/officeDocument/2006/relationships/image"/><Relationship Id="rId5" Target="../media/image66.sv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7.pn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7.pn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8.pn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9.png" Type="http://schemas.openxmlformats.org/officeDocument/2006/relationships/image"/><Relationship Id="rId3" Target="../media/image70.svg" Type="http://schemas.openxmlformats.org/officeDocument/2006/relationships/image"/><Relationship Id="rId4" Target="../media/image71.png" Type="http://schemas.openxmlformats.org/officeDocument/2006/relationships/image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2.png" Type="http://schemas.openxmlformats.org/officeDocument/2006/relationships/image"/><Relationship Id="rId3" Target="../media/image73.png" Type="http://schemas.openxmlformats.org/officeDocument/2006/relationships/image"/><Relationship Id="rId4" Target="../media/image74.png" Type="http://schemas.openxmlformats.org/officeDocument/2006/relationships/image"/><Relationship Id="rId5" Target="../media/image75.png" Type="http://schemas.openxmlformats.org/officeDocument/2006/relationships/image"/></Relationships>
</file>

<file path=ppt/slides/_rels/slide3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6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.png" Type="http://schemas.openxmlformats.org/officeDocument/2006/relationships/image"/><Relationship Id="rId11" Target="../media/image17.svg" Type="http://schemas.openxmlformats.org/officeDocument/2006/relationships/image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12.png" Type="http://schemas.openxmlformats.org/officeDocument/2006/relationships/image"/><Relationship Id="rId7" Target="../media/image13.svg" Type="http://schemas.openxmlformats.org/officeDocument/2006/relationships/image"/><Relationship Id="rId8" Target="../media/image14.png" Type="http://schemas.openxmlformats.org/officeDocument/2006/relationships/image"/><Relationship Id="rId9" Target="../media/image15.svg" Type="http://schemas.openxmlformats.org/officeDocument/2006/relationships/image"/></Relationships>
</file>

<file path=ppt/slides/_rels/slide4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7.png" Type="http://schemas.openxmlformats.org/officeDocument/2006/relationships/image"/></Relationships>
</file>

<file path=ppt/slides/_rels/slide4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8.png" Type="http://schemas.openxmlformats.org/officeDocument/2006/relationships/image"/></Relationships>
</file>

<file path=ppt/slides/_rels/slide4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9.png" Type="http://schemas.openxmlformats.org/officeDocument/2006/relationships/image"/></Relationships>
</file>

<file path=ppt/slides/_rels/slide4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0.png" Type="http://schemas.openxmlformats.org/officeDocument/2006/relationships/image"/></Relationships>
</file>

<file path=ppt/slides/_rels/slide4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1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5.png" Type="http://schemas.openxmlformats.org/officeDocument/2006/relationships/image"/><Relationship Id="rId4" Target="../media/image26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Relationship Id="rId3" Target="../media/image28.svg" Type="http://schemas.openxmlformats.org/officeDocument/2006/relationships/image"/><Relationship Id="rId4" Target="../media/image29.png" Type="http://schemas.openxmlformats.org/officeDocument/2006/relationships/image"/><Relationship Id="rId5" Target="../media/image30.svg" Type="http://schemas.openxmlformats.org/officeDocument/2006/relationships/image"/><Relationship Id="rId6" Target="../media/image31.png" Type="http://schemas.openxmlformats.org/officeDocument/2006/relationships/image"/><Relationship Id="rId7" Target="../media/image32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Relationship Id="rId3" Target="../media/image28.svg" Type="http://schemas.openxmlformats.org/officeDocument/2006/relationships/image"/><Relationship Id="rId4" Target="../media/image29.png" Type="http://schemas.openxmlformats.org/officeDocument/2006/relationships/image"/><Relationship Id="rId5" Target="../media/image30.svg" Type="http://schemas.openxmlformats.org/officeDocument/2006/relationships/image"/><Relationship Id="rId6" Target="../media/image31.png" Type="http://schemas.openxmlformats.org/officeDocument/2006/relationships/image"/><Relationship Id="rId7" Target="../media/image32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Relationship Id="rId3" Target="../media/image28.svg" Type="http://schemas.openxmlformats.org/officeDocument/2006/relationships/image"/><Relationship Id="rId4" Target="../media/image29.png" Type="http://schemas.openxmlformats.org/officeDocument/2006/relationships/image"/><Relationship Id="rId5" Target="../media/image30.svg" Type="http://schemas.openxmlformats.org/officeDocument/2006/relationships/image"/><Relationship Id="rId6" Target="../media/image31.png" Type="http://schemas.openxmlformats.org/officeDocument/2006/relationships/image"/><Relationship Id="rId7" Target="../media/image32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BCF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566194">
            <a:off x="-92849" y="-7017476"/>
            <a:ext cx="11997463" cy="16919498"/>
          </a:xfrm>
          <a:custGeom>
            <a:avLst/>
            <a:gdLst/>
            <a:ahLst/>
            <a:cxnLst/>
            <a:rect r="r" b="b" t="t" l="l"/>
            <a:pathLst>
              <a:path h="16919498" w="11997463">
                <a:moveTo>
                  <a:pt x="0" y="0"/>
                </a:moveTo>
                <a:lnTo>
                  <a:pt x="11997463" y="0"/>
                </a:lnTo>
                <a:lnTo>
                  <a:pt x="11997463" y="16919499"/>
                </a:lnTo>
                <a:lnTo>
                  <a:pt x="0" y="169194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06547">
            <a:off x="15680493" y="7515285"/>
            <a:ext cx="2287766" cy="2343150"/>
          </a:xfrm>
          <a:custGeom>
            <a:avLst/>
            <a:gdLst/>
            <a:ahLst/>
            <a:cxnLst/>
            <a:rect r="r" b="b" t="t" l="l"/>
            <a:pathLst>
              <a:path h="2343150" w="2287766">
                <a:moveTo>
                  <a:pt x="0" y="0"/>
                </a:moveTo>
                <a:lnTo>
                  <a:pt x="2287767" y="0"/>
                </a:lnTo>
                <a:lnTo>
                  <a:pt x="2287767" y="2343150"/>
                </a:lnTo>
                <a:lnTo>
                  <a:pt x="0" y="2343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86473">
            <a:off x="10188959" y="6489391"/>
            <a:ext cx="7049558" cy="1741297"/>
            <a:chOff x="0" y="0"/>
            <a:chExt cx="6407895" cy="158280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-139" y="0"/>
              <a:ext cx="6407907" cy="1582674"/>
            </a:xfrm>
            <a:custGeom>
              <a:avLst/>
              <a:gdLst/>
              <a:ahLst/>
              <a:cxnLst/>
              <a:rect r="r" b="b" t="t" l="l"/>
              <a:pathLst>
                <a:path h="1582674" w="6407907">
                  <a:moveTo>
                    <a:pt x="6391778" y="184404"/>
                  </a:moveTo>
                  <a:cubicBezTo>
                    <a:pt x="6391397" y="123444"/>
                    <a:pt x="6400795" y="6604"/>
                    <a:pt x="6400795" y="6604"/>
                  </a:cubicBezTo>
                  <a:lnTo>
                    <a:pt x="6255888" y="4318"/>
                  </a:lnTo>
                  <a:lnTo>
                    <a:pt x="6050401" y="14097"/>
                  </a:lnTo>
                  <a:cubicBezTo>
                    <a:pt x="6050401" y="14097"/>
                    <a:pt x="5716773" y="-1905"/>
                    <a:pt x="5684895" y="13081"/>
                  </a:cubicBezTo>
                  <a:cubicBezTo>
                    <a:pt x="5652892" y="28067"/>
                    <a:pt x="5586979" y="4318"/>
                    <a:pt x="5586979" y="4318"/>
                  </a:cubicBezTo>
                  <a:lnTo>
                    <a:pt x="920508" y="2413"/>
                  </a:lnTo>
                  <a:lnTo>
                    <a:pt x="629551" y="1651"/>
                  </a:lnTo>
                  <a:lnTo>
                    <a:pt x="402602" y="9525"/>
                  </a:lnTo>
                  <a:lnTo>
                    <a:pt x="138823" y="8763"/>
                  </a:lnTo>
                  <a:lnTo>
                    <a:pt x="38747" y="0"/>
                  </a:lnTo>
                  <a:cubicBezTo>
                    <a:pt x="22872" y="0"/>
                    <a:pt x="10045" y="12700"/>
                    <a:pt x="10045" y="28575"/>
                  </a:cubicBezTo>
                  <a:lnTo>
                    <a:pt x="26301" y="273685"/>
                  </a:lnTo>
                  <a:lnTo>
                    <a:pt x="8521" y="545084"/>
                  </a:lnTo>
                  <a:lnTo>
                    <a:pt x="6362" y="937006"/>
                  </a:lnTo>
                  <a:lnTo>
                    <a:pt x="14363" y="1115822"/>
                  </a:lnTo>
                  <a:cubicBezTo>
                    <a:pt x="14363" y="1115822"/>
                    <a:pt x="-10656" y="1156970"/>
                    <a:pt x="5346" y="1316990"/>
                  </a:cubicBezTo>
                  <a:cubicBezTo>
                    <a:pt x="21348" y="1477010"/>
                    <a:pt x="38620" y="1572260"/>
                    <a:pt x="38620" y="1572260"/>
                  </a:cubicBezTo>
                  <a:lnTo>
                    <a:pt x="122186" y="1572514"/>
                  </a:lnTo>
                  <a:lnTo>
                    <a:pt x="294906" y="1556004"/>
                  </a:lnTo>
                  <a:lnTo>
                    <a:pt x="521855" y="1573530"/>
                  </a:lnTo>
                  <a:lnTo>
                    <a:pt x="760488" y="1582674"/>
                  </a:lnTo>
                  <a:lnTo>
                    <a:pt x="895870" y="1557528"/>
                  </a:lnTo>
                  <a:lnTo>
                    <a:pt x="998105" y="1574800"/>
                  </a:lnTo>
                  <a:lnTo>
                    <a:pt x="5651749" y="1576705"/>
                  </a:lnTo>
                  <a:lnTo>
                    <a:pt x="5894700" y="1577340"/>
                  </a:lnTo>
                  <a:lnTo>
                    <a:pt x="6131555" y="1567688"/>
                  </a:lnTo>
                  <a:lnTo>
                    <a:pt x="6317863" y="1578483"/>
                  </a:lnTo>
                  <a:lnTo>
                    <a:pt x="6395334" y="1578737"/>
                  </a:lnTo>
                  <a:lnTo>
                    <a:pt x="6395715" y="1430782"/>
                  </a:lnTo>
                  <a:lnTo>
                    <a:pt x="6395969" y="1317117"/>
                  </a:lnTo>
                  <a:lnTo>
                    <a:pt x="6388094" y="1111631"/>
                  </a:lnTo>
                  <a:lnTo>
                    <a:pt x="6396985" y="943483"/>
                  </a:lnTo>
                  <a:lnTo>
                    <a:pt x="6398763" y="669671"/>
                  </a:lnTo>
                  <a:lnTo>
                    <a:pt x="6407907" y="422656"/>
                  </a:lnTo>
                  <a:cubicBezTo>
                    <a:pt x="6407907" y="422656"/>
                    <a:pt x="6391905" y="245110"/>
                    <a:pt x="6391524" y="184150"/>
                  </a:cubicBezTo>
                  <a:close/>
                </a:path>
              </a:pathLst>
            </a:custGeom>
            <a:solidFill>
              <a:srgbClr val="4A5D52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-98263">
            <a:off x="905791" y="6087259"/>
            <a:ext cx="7470457" cy="3511115"/>
          </a:xfrm>
          <a:custGeom>
            <a:avLst/>
            <a:gdLst/>
            <a:ahLst/>
            <a:cxnLst/>
            <a:rect r="r" b="b" t="t" l="l"/>
            <a:pathLst>
              <a:path h="3511115" w="7470457">
                <a:moveTo>
                  <a:pt x="0" y="0"/>
                </a:moveTo>
                <a:lnTo>
                  <a:pt x="7470456" y="0"/>
                </a:lnTo>
                <a:lnTo>
                  <a:pt x="7470456" y="3511114"/>
                </a:lnTo>
                <a:lnTo>
                  <a:pt x="0" y="35111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939192">
            <a:off x="12730151" y="684883"/>
            <a:ext cx="4043048" cy="5171340"/>
          </a:xfrm>
          <a:custGeom>
            <a:avLst/>
            <a:gdLst/>
            <a:ahLst/>
            <a:cxnLst/>
            <a:rect r="r" b="b" t="t" l="l"/>
            <a:pathLst>
              <a:path h="5171340" w="4043048">
                <a:moveTo>
                  <a:pt x="0" y="0"/>
                </a:moveTo>
                <a:lnTo>
                  <a:pt x="4043048" y="0"/>
                </a:lnTo>
                <a:lnTo>
                  <a:pt x="4043048" y="5171341"/>
                </a:lnTo>
                <a:lnTo>
                  <a:pt x="0" y="51713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86473">
            <a:off x="10618491" y="7018766"/>
            <a:ext cx="6191453" cy="6444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b="true" sz="3999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Prof. Nathan Pereira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443578" y="1297022"/>
            <a:ext cx="10019655" cy="39434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350"/>
              </a:lnSpc>
            </a:pPr>
            <a:r>
              <a:rPr lang="en-US" sz="15000">
                <a:solidFill>
                  <a:srgbClr val="403737"/>
                </a:solidFill>
                <a:latin typeface="TAN Tangkiwood"/>
                <a:ea typeface="TAN Tangkiwood"/>
                <a:cs typeface="TAN Tangkiwood"/>
                <a:sym typeface="TAN Tangkiwood"/>
              </a:rPr>
              <a:t>Teorias Evolutivas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6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028700" y="1028700"/>
          <a:ext cx="16230600" cy="6115050"/>
        </p:xfrm>
        <a:graphic>
          <a:graphicData uri="http://schemas.openxmlformats.org/drawingml/2006/table">
            <a:tbl>
              <a:tblPr/>
              <a:tblGrid>
                <a:gridCol w="5470693"/>
                <a:gridCol w="10759907"/>
              </a:tblGrid>
              <a:tr h="1154323">
                <a:tc gridSpan="2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Lamarckismo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Lamarckismo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60727">
                <a:tc gridSpan="2">
                  <a:txBody>
                    <a:bodyPr anchor="t" rtlCol="false"/>
                    <a:lstStyle/>
                    <a:p>
                      <a:pPr algn="just">
                        <a:lnSpc>
                          <a:spcPts val="5279"/>
                        </a:lnSpc>
                        <a:defRPr/>
                      </a:pPr>
                      <a:r>
                        <a:rPr lang="en-US" sz="4399" b="true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Críticas e Importância:</a:t>
                      </a:r>
                      <a:endParaRPr lang="en-US" sz="1100"/>
                    </a:p>
                    <a:p>
                      <a:pPr algn="just">
                        <a:lnSpc>
                          <a:spcPts val="5279"/>
                        </a:lnSpc>
                      </a:pPr>
                    </a:p>
                    <a:p>
                      <a:pPr algn="just" marL="949957" indent="-474979" lvl="1">
                        <a:lnSpc>
                          <a:spcPts val="5279"/>
                        </a:lnSpc>
                        <a:buFont typeface="Arial"/>
                        <a:buChar char="•"/>
                      </a:pP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Atualmente, sabemos que caracteres adquiridos não são herdados (não há transmissão genética do que foi alterado apenas pelo uso).</a:t>
                      </a:r>
                    </a:p>
                    <a:p>
                      <a:pPr algn="just" marL="949957" indent="-474979" lvl="1">
                        <a:lnSpc>
                          <a:spcPts val="5279"/>
                        </a:lnSpc>
                        <a:buFont typeface="Arial"/>
                        <a:buChar char="•"/>
                      </a:pP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Porém, Lamarck foi pioneiro ao defender a evolução e abriu caminho para teorias posteriores.</a:t>
                      </a:r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just">
                        <a:lnSpc>
                          <a:spcPts val="5279"/>
                        </a:lnSpc>
                        <a:defRPr/>
                      </a:pPr>
                      <a:r>
                        <a:rPr lang="en-US" sz="4399" b="true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Críticas e Importância:</a:t>
                      </a:r>
                      <a:endParaRPr lang="en-US" sz="1100"/>
                    </a:p>
                    <a:p>
                      <a:pPr algn="just">
                        <a:lnSpc>
                          <a:spcPts val="5279"/>
                        </a:lnSpc>
                      </a:pPr>
                    </a:p>
                    <a:p>
                      <a:pPr algn="just" marL="949957" indent="-474979" lvl="1">
                        <a:lnSpc>
                          <a:spcPts val="5279"/>
                        </a:lnSpc>
                        <a:buFont typeface="Arial"/>
                        <a:buChar char="•"/>
                      </a:pP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Atualmente, sabemos que caracteres adquiridos não são herdados (não há transmissão genética do que foi alterado apenas pelo uso).</a:t>
                      </a:r>
                    </a:p>
                    <a:p>
                      <a:pPr algn="just" marL="949957" indent="-474979" lvl="1">
                        <a:lnSpc>
                          <a:spcPts val="5279"/>
                        </a:lnSpc>
                        <a:buFont typeface="Arial"/>
                        <a:buChar char="•"/>
                      </a:pP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Porém, Lamarck foi pioneiro ao defender a evolução e abriu caminho para teorias posteriores.</a:t>
                      </a:r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3" id="3"/>
          <p:cNvSpPr/>
          <p:nvPr/>
        </p:nvSpPr>
        <p:spPr>
          <a:xfrm flipH="false" flipV="false" rot="0">
            <a:off x="0" y="6694261"/>
            <a:ext cx="3206520" cy="3592739"/>
          </a:xfrm>
          <a:custGeom>
            <a:avLst/>
            <a:gdLst/>
            <a:ahLst/>
            <a:cxnLst/>
            <a:rect r="r" b="b" t="t" l="l"/>
            <a:pathLst>
              <a:path h="3592739" w="3206520">
                <a:moveTo>
                  <a:pt x="0" y="0"/>
                </a:moveTo>
                <a:lnTo>
                  <a:pt x="3206520" y="0"/>
                </a:lnTo>
                <a:lnTo>
                  <a:pt x="3206520" y="3592739"/>
                </a:lnTo>
                <a:lnTo>
                  <a:pt x="0" y="35927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057194" y="8773487"/>
            <a:ext cx="1116006" cy="1667943"/>
          </a:xfrm>
          <a:custGeom>
            <a:avLst/>
            <a:gdLst/>
            <a:ahLst/>
            <a:cxnLst/>
            <a:rect r="r" b="b" t="t" l="l"/>
            <a:pathLst>
              <a:path h="1667943" w="1116006">
                <a:moveTo>
                  <a:pt x="0" y="0"/>
                </a:moveTo>
                <a:lnTo>
                  <a:pt x="1116006" y="0"/>
                </a:lnTo>
                <a:lnTo>
                  <a:pt x="1116006" y="1667943"/>
                </a:lnTo>
                <a:lnTo>
                  <a:pt x="0" y="16679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173200" y="61722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6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028700" y="1028700"/>
          <a:ext cx="16230600" cy="5067300"/>
        </p:xfrm>
        <a:graphic>
          <a:graphicData uri="http://schemas.openxmlformats.org/drawingml/2006/table">
            <a:tbl>
              <a:tblPr/>
              <a:tblGrid>
                <a:gridCol w="5470693"/>
                <a:gridCol w="10759907"/>
              </a:tblGrid>
              <a:tr h="1154695">
                <a:tc gridSpan="2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Darwinismo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Darwinismo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0305">
                <a:tc gridSpan="2">
                  <a:txBody>
                    <a:bodyPr anchor="t" rtlCol="false"/>
                    <a:lstStyle/>
                    <a:p>
                      <a:pPr algn="just" marL="949957" indent="-474979" lvl="1">
                        <a:lnSpc>
                          <a:spcPts val="527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Darwin viajou a bordo do Beagle (1831-1836), observando espécies em diferentes locais (ilhas Galápagos, América do Sul, etc.).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just" marL="949957" indent="-474979" lvl="1">
                        <a:lnSpc>
                          <a:spcPts val="527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Darwin viajou a bordo do Beagle (1831-1836), observando espécies em diferentes locais (ilhas Galápagos, América do Sul, etc.).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2299">
                <a:tc gridSpan="2">
                  <a:txBody>
                    <a:bodyPr anchor="t" rtlCol="false"/>
                    <a:lstStyle/>
                    <a:p>
                      <a:pPr algn="just" marL="949957" indent="-474979" lvl="1">
                        <a:lnSpc>
                          <a:spcPts val="527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Em 1859, publicou A Origem das Espécies, defendendo a seleção natural como mecanismo central da evolução.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just" marL="949957" indent="-474979" lvl="1">
                        <a:lnSpc>
                          <a:spcPts val="527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Em 1859, publicou A Origem das Espécies, defendendo a seleção natural como mecanismo central da evolução.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3" id="3"/>
          <p:cNvSpPr/>
          <p:nvPr/>
        </p:nvSpPr>
        <p:spPr>
          <a:xfrm flipH="false" flipV="false" rot="0">
            <a:off x="0" y="6587661"/>
            <a:ext cx="3415403" cy="3853770"/>
          </a:xfrm>
          <a:custGeom>
            <a:avLst/>
            <a:gdLst/>
            <a:ahLst/>
            <a:cxnLst/>
            <a:rect r="r" b="b" t="t" l="l"/>
            <a:pathLst>
              <a:path h="3853770" w="3415403">
                <a:moveTo>
                  <a:pt x="0" y="0"/>
                </a:moveTo>
                <a:lnTo>
                  <a:pt x="3415403" y="0"/>
                </a:lnTo>
                <a:lnTo>
                  <a:pt x="3415403" y="3853769"/>
                </a:lnTo>
                <a:lnTo>
                  <a:pt x="0" y="38537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275208" y="7455001"/>
            <a:ext cx="3012792" cy="2986430"/>
          </a:xfrm>
          <a:custGeom>
            <a:avLst/>
            <a:gdLst/>
            <a:ahLst/>
            <a:cxnLst/>
            <a:rect r="r" b="b" t="t" l="l"/>
            <a:pathLst>
              <a:path h="2986430" w="3012792">
                <a:moveTo>
                  <a:pt x="0" y="0"/>
                </a:moveTo>
                <a:lnTo>
                  <a:pt x="3012792" y="0"/>
                </a:lnTo>
                <a:lnTo>
                  <a:pt x="3012792" y="2986429"/>
                </a:lnTo>
                <a:lnTo>
                  <a:pt x="0" y="29864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6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028700" y="1028700"/>
          <a:ext cx="16230600" cy="5448300"/>
        </p:xfrm>
        <a:graphic>
          <a:graphicData uri="http://schemas.openxmlformats.org/drawingml/2006/table">
            <a:tbl>
              <a:tblPr/>
              <a:tblGrid>
                <a:gridCol w="5470693"/>
                <a:gridCol w="10759907"/>
              </a:tblGrid>
              <a:tr h="1154543">
                <a:tc gridSpan="2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Darwinismo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Darwinismo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93757">
                <a:tc gridSpan="2">
                  <a:txBody>
                    <a:bodyPr anchor="t" rtlCol="false"/>
                    <a:lstStyle/>
                    <a:p>
                      <a:pPr algn="just">
                        <a:lnSpc>
                          <a:spcPts val="5279"/>
                        </a:lnSpc>
                        <a:defRPr/>
                      </a:pPr>
                      <a:r>
                        <a:rPr lang="en-US" sz="4399" b="true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1.Variações individuais</a:t>
                      </a:r>
                      <a:endParaRPr lang="en-US" sz="1100"/>
                    </a:p>
                    <a:p>
                      <a:pPr algn="just">
                        <a:lnSpc>
                          <a:spcPts val="5279"/>
                        </a:lnSpc>
                      </a:pPr>
                    </a:p>
                    <a:p>
                      <a:pPr algn="just" marL="949957" indent="-474979" lvl="1">
                        <a:lnSpc>
                          <a:spcPts val="5279"/>
                        </a:lnSpc>
                        <a:buFont typeface="Arial"/>
                        <a:buChar char="•"/>
                      </a:pP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Dentro de uma população, os indivíduos apresentam diferenças (variações) entre si.</a:t>
                      </a:r>
                    </a:p>
                    <a:p>
                      <a:pPr algn="just" marL="949957" indent="-474979" lvl="1">
                        <a:lnSpc>
                          <a:spcPts val="5279"/>
                        </a:lnSpc>
                        <a:buFont typeface="Arial"/>
                        <a:buChar char="•"/>
                      </a:pP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Ex: alguns tentilhões tinham bicos mais longos, outros mais curtos.</a:t>
                      </a:r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just">
                        <a:lnSpc>
                          <a:spcPts val="5279"/>
                        </a:lnSpc>
                        <a:defRPr/>
                      </a:pPr>
                      <a:r>
                        <a:rPr lang="en-US" sz="4399" b="true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1.Variações individuais</a:t>
                      </a:r>
                      <a:endParaRPr lang="en-US" sz="1100"/>
                    </a:p>
                    <a:p>
                      <a:pPr algn="just">
                        <a:lnSpc>
                          <a:spcPts val="5279"/>
                        </a:lnSpc>
                      </a:pPr>
                    </a:p>
                    <a:p>
                      <a:pPr algn="just" marL="949957" indent="-474979" lvl="1">
                        <a:lnSpc>
                          <a:spcPts val="5279"/>
                        </a:lnSpc>
                        <a:buFont typeface="Arial"/>
                        <a:buChar char="•"/>
                      </a:pP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Dentro de uma população, os indivíduos apresentam diferenças (variações) entre si.</a:t>
                      </a:r>
                    </a:p>
                    <a:p>
                      <a:pPr algn="just" marL="949957" indent="-474979" lvl="1">
                        <a:lnSpc>
                          <a:spcPts val="5279"/>
                        </a:lnSpc>
                        <a:buFont typeface="Arial"/>
                        <a:buChar char="•"/>
                      </a:pP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Ex: alguns tentilhões tinham bicos mais longos, outros mais curtos.</a:t>
                      </a:r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3" id="3"/>
          <p:cNvSpPr/>
          <p:nvPr/>
        </p:nvSpPr>
        <p:spPr>
          <a:xfrm flipH="false" flipV="false" rot="0">
            <a:off x="0" y="6587661"/>
            <a:ext cx="3415403" cy="3853770"/>
          </a:xfrm>
          <a:custGeom>
            <a:avLst/>
            <a:gdLst/>
            <a:ahLst/>
            <a:cxnLst/>
            <a:rect r="r" b="b" t="t" l="l"/>
            <a:pathLst>
              <a:path h="3853770" w="3415403">
                <a:moveTo>
                  <a:pt x="0" y="0"/>
                </a:moveTo>
                <a:lnTo>
                  <a:pt x="3415403" y="0"/>
                </a:lnTo>
                <a:lnTo>
                  <a:pt x="3415403" y="3853769"/>
                </a:lnTo>
                <a:lnTo>
                  <a:pt x="0" y="38537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275208" y="7455001"/>
            <a:ext cx="3012792" cy="2986430"/>
          </a:xfrm>
          <a:custGeom>
            <a:avLst/>
            <a:gdLst/>
            <a:ahLst/>
            <a:cxnLst/>
            <a:rect r="r" b="b" t="t" l="l"/>
            <a:pathLst>
              <a:path h="2986430" w="3012792">
                <a:moveTo>
                  <a:pt x="0" y="0"/>
                </a:moveTo>
                <a:lnTo>
                  <a:pt x="3012792" y="0"/>
                </a:lnTo>
                <a:lnTo>
                  <a:pt x="3012792" y="2986429"/>
                </a:lnTo>
                <a:lnTo>
                  <a:pt x="0" y="29864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6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028700" y="1028700"/>
          <a:ext cx="16230600" cy="4781550"/>
        </p:xfrm>
        <a:graphic>
          <a:graphicData uri="http://schemas.openxmlformats.org/drawingml/2006/table">
            <a:tbl>
              <a:tblPr/>
              <a:tblGrid>
                <a:gridCol w="5470693"/>
                <a:gridCol w="10759907"/>
              </a:tblGrid>
              <a:tr h="1154825">
                <a:tc gridSpan="2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Darwinismo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Darwinismo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6725">
                <a:tc gridSpan="2">
                  <a:txBody>
                    <a:bodyPr anchor="t" rtlCol="false"/>
                    <a:lstStyle/>
                    <a:p>
                      <a:pPr algn="just">
                        <a:lnSpc>
                          <a:spcPts val="5279"/>
                        </a:lnSpc>
                        <a:defRPr/>
                      </a:pPr>
                      <a:r>
                        <a:rPr lang="en-US" sz="4399" b="true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2. Luta pela sobrevivência</a:t>
                      </a:r>
                      <a:endParaRPr lang="en-US" sz="1100"/>
                    </a:p>
                    <a:p>
                      <a:pPr algn="just">
                        <a:lnSpc>
                          <a:spcPts val="5279"/>
                        </a:lnSpc>
                      </a:pPr>
                    </a:p>
                    <a:p>
                      <a:pPr algn="just" marL="949957" indent="-474979" lvl="1">
                        <a:lnSpc>
                          <a:spcPts val="5279"/>
                        </a:lnSpc>
                        <a:buFont typeface="Arial"/>
                        <a:buChar char="•"/>
                      </a:pP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R</a:t>
                      </a: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ecursos naturais são limitados (alimento, espaço, etc.).</a:t>
                      </a:r>
                    </a:p>
                    <a:p>
                      <a:pPr algn="just" marL="949957" indent="-474979" lvl="1">
                        <a:lnSpc>
                          <a:spcPts val="5279"/>
                        </a:lnSpc>
                        <a:buFont typeface="Arial"/>
                        <a:buChar char="•"/>
                      </a:pP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Os organismos competem entre si para sobreviver e reproduzir.</a:t>
                      </a:r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just">
                        <a:lnSpc>
                          <a:spcPts val="5279"/>
                        </a:lnSpc>
                        <a:defRPr/>
                      </a:pPr>
                      <a:r>
                        <a:rPr lang="en-US" sz="4399" b="true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2. Luta pela sobrevivência</a:t>
                      </a:r>
                      <a:endParaRPr lang="en-US" sz="1100"/>
                    </a:p>
                    <a:p>
                      <a:pPr algn="just">
                        <a:lnSpc>
                          <a:spcPts val="5279"/>
                        </a:lnSpc>
                      </a:pPr>
                    </a:p>
                    <a:p>
                      <a:pPr algn="just" marL="949957" indent="-474979" lvl="1">
                        <a:lnSpc>
                          <a:spcPts val="5279"/>
                        </a:lnSpc>
                        <a:buFont typeface="Arial"/>
                        <a:buChar char="•"/>
                      </a:pP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R</a:t>
                      </a: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ecursos naturais são limitados (alimento, espaço, etc.).</a:t>
                      </a:r>
                    </a:p>
                    <a:p>
                      <a:pPr algn="just" marL="949957" indent="-474979" lvl="1">
                        <a:lnSpc>
                          <a:spcPts val="5279"/>
                        </a:lnSpc>
                        <a:buFont typeface="Arial"/>
                        <a:buChar char="•"/>
                      </a:pP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Os organismos competem entre si para sobreviver e reproduzir.</a:t>
                      </a:r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3" id="3"/>
          <p:cNvSpPr/>
          <p:nvPr/>
        </p:nvSpPr>
        <p:spPr>
          <a:xfrm flipH="false" flipV="false" rot="0">
            <a:off x="0" y="6587661"/>
            <a:ext cx="3415403" cy="3853770"/>
          </a:xfrm>
          <a:custGeom>
            <a:avLst/>
            <a:gdLst/>
            <a:ahLst/>
            <a:cxnLst/>
            <a:rect r="r" b="b" t="t" l="l"/>
            <a:pathLst>
              <a:path h="3853770" w="3415403">
                <a:moveTo>
                  <a:pt x="0" y="0"/>
                </a:moveTo>
                <a:lnTo>
                  <a:pt x="3415403" y="0"/>
                </a:lnTo>
                <a:lnTo>
                  <a:pt x="3415403" y="3853769"/>
                </a:lnTo>
                <a:lnTo>
                  <a:pt x="0" y="38537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275208" y="7455001"/>
            <a:ext cx="3012792" cy="2986430"/>
          </a:xfrm>
          <a:custGeom>
            <a:avLst/>
            <a:gdLst/>
            <a:ahLst/>
            <a:cxnLst/>
            <a:rect r="r" b="b" t="t" l="l"/>
            <a:pathLst>
              <a:path h="2986430" w="3012792">
                <a:moveTo>
                  <a:pt x="0" y="0"/>
                </a:moveTo>
                <a:lnTo>
                  <a:pt x="3012792" y="0"/>
                </a:lnTo>
                <a:lnTo>
                  <a:pt x="3012792" y="2986429"/>
                </a:lnTo>
                <a:lnTo>
                  <a:pt x="0" y="29864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6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028700" y="1028700"/>
          <a:ext cx="16230600" cy="6115050"/>
        </p:xfrm>
        <a:graphic>
          <a:graphicData uri="http://schemas.openxmlformats.org/drawingml/2006/table">
            <a:tbl>
              <a:tblPr/>
              <a:tblGrid>
                <a:gridCol w="5470693"/>
                <a:gridCol w="10759907"/>
              </a:tblGrid>
              <a:tr h="1154323">
                <a:tc gridSpan="2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Darwinismo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Darwinismo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60727">
                <a:tc gridSpan="2">
                  <a:txBody>
                    <a:bodyPr anchor="t" rtlCol="false"/>
                    <a:lstStyle/>
                    <a:p>
                      <a:pPr algn="just">
                        <a:lnSpc>
                          <a:spcPts val="5279"/>
                        </a:lnSpc>
                        <a:defRPr/>
                      </a:pPr>
                      <a:r>
                        <a:rPr lang="en-US" sz="4399" b="true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3. Seleção natural</a:t>
                      </a:r>
                      <a:endParaRPr lang="en-US" sz="1100"/>
                    </a:p>
                    <a:p>
                      <a:pPr algn="just">
                        <a:lnSpc>
                          <a:spcPts val="5279"/>
                        </a:lnSpc>
                      </a:pPr>
                    </a:p>
                    <a:p>
                      <a:pPr algn="just" marL="949957" indent="-474979" lvl="1">
                        <a:lnSpc>
                          <a:spcPts val="5279"/>
                        </a:lnSpc>
                        <a:buFont typeface="Arial"/>
                        <a:buChar char="•"/>
                      </a:pP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Os indivíduos com características mais vantajosas sobrevivem mais facilmente.</a:t>
                      </a:r>
                    </a:p>
                    <a:p>
                      <a:pPr algn="just" marL="949957" indent="-474979" lvl="1">
                        <a:lnSpc>
                          <a:spcPts val="5279"/>
                        </a:lnSpc>
                        <a:buFont typeface="Arial"/>
                        <a:buChar char="•"/>
                      </a:pP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Esses indivíduos transmitem suas características aos descendentes.</a:t>
                      </a:r>
                    </a:p>
                    <a:p>
                      <a:pPr algn="just" marL="949957" indent="-474979" lvl="1">
                        <a:lnSpc>
                          <a:spcPts val="5279"/>
                        </a:lnSpc>
                        <a:buFont typeface="Arial"/>
                        <a:buChar char="•"/>
                      </a:pP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Com o tempo, a população vai mudando.</a:t>
                      </a:r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just">
                        <a:lnSpc>
                          <a:spcPts val="5279"/>
                        </a:lnSpc>
                        <a:defRPr/>
                      </a:pPr>
                      <a:r>
                        <a:rPr lang="en-US" sz="4399" b="true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3. Seleção natural</a:t>
                      </a:r>
                      <a:endParaRPr lang="en-US" sz="1100"/>
                    </a:p>
                    <a:p>
                      <a:pPr algn="just">
                        <a:lnSpc>
                          <a:spcPts val="5279"/>
                        </a:lnSpc>
                      </a:pPr>
                    </a:p>
                    <a:p>
                      <a:pPr algn="just" marL="949957" indent="-474979" lvl="1">
                        <a:lnSpc>
                          <a:spcPts val="5279"/>
                        </a:lnSpc>
                        <a:buFont typeface="Arial"/>
                        <a:buChar char="•"/>
                      </a:pP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Os indivíduos com características mais vantajosas sobrevivem mais facilmente.</a:t>
                      </a:r>
                    </a:p>
                    <a:p>
                      <a:pPr algn="just" marL="949957" indent="-474979" lvl="1">
                        <a:lnSpc>
                          <a:spcPts val="5279"/>
                        </a:lnSpc>
                        <a:buFont typeface="Arial"/>
                        <a:buChar char="•"/>
                      </a:pP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Esses indivíduos transmitem suas características aos descendentes.</a:t>
                      </a:r>
                    </a:p>
                    <a:p>
                      <a:pPr algn="just" marL="949957" indent="-474979" lvl="1">
                        <a:lnSpc>
                          <a:spcPts val="5279"/>
                        </a:lnSpc>
                        <a:buFont typeface="Arial"/>
                        <a:buChar char="•"/>
                      </a:pP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Com o tempo, a população vai mudando.</a:t>
                      </a:r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3" id="3"/>
          <p:cNvSpPr/>
          <p:nvPr/>
        </p:nvSpPr>
        <p:spPr>
          <a:xfrm flipH="false" flipV="false" rot="0">
            <a:off x="0" y="6587661"/>
            <a:ext cx="3415403" cy="3853770"/>
          </a:xfrm>
          <a:custGeom>
            <a:avLst/>
            <a:gdLst/>
            <a:ahLst/>
            <a:cxnLst/>
            <a:rect r="r" b="b" t="t" l="l"/>
            <a:pathLst>
              <a:path h="3853770" w="3415403">
                <a:moveTo>
                  <a:pt x="0" y="0"/>
                </a:moveTo>
                <a:lnTo>
                  <a:pt x="3415403" y="0"/>
                </a:lnTo>
                <a:lnTo>
                  <a:pt x="3415403" y="3853769"/>
                </a:lnTo>
                <a:lnTo>
                  <a:pt x="0" y="38537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275208" y="7455001"/>
            <a:ext cx="3012792" cy="2986430"/>
          </a:xfrm>
          <a:custGeom>
            <a:avLst/>
            <a:gdLst/>
            <a:ahLst/>
            <a:cxnLst/>
            <a:rect r="r" b="b" t="t" l="l"/>
            <a:pathLst>
              <a:path h="2986430" w="3012792">
                <a:moveTo>
                  <a:pt x="0" y="0"/>
                </a:moveTo>
                <a:lnTo>
                  <a:pt x="3012792" y="0"/>
                </a:lnTo>
                <a:lnTo>
                  <a:pt x="3012792" y="2986429"/>
                </a:lnTo>
                <a:lnTo>
                  <a:pt x="0" y="29864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6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93229" y="2297510"/>
            <a:ext cx="16066071" cy="5691980"/>
          </a:xfrm>
          <a:custGeom>
            <a:avLst/>
            <a:gdLst/>
            <a:ahLst/>
            <a:cxnLst/>
            <a:rect r="r" b="b" t="t" l="l"/>
            <a:pathLst>
              <a:path h="5691980" w="16066071">
                <a:moveTo>
                  <a:pt x="0" y="0"/>
                </a:moveTo>
                <a:lnTo>
                  <a:pt x="16066071" y="0"/>
                </a:lnTo>
                <a:lnTo>
                  <a:pt x="16066071" y="5691980"/>
                </a:lnTo>
                <a:lnTo>
                  <a:pt x="0" y="56919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6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028700" y="1028700"/>
          <a:ext cx="16230600" cy="4781550"/>
        </p:xfrm>
        <a:graphic>
          <a:graphicData uri="http://schemas.openxmlformats.org/drawingml/2006/table">
            <a:tbl>
              <a:tblPr/>
              <a:tblGrid>
                <a:gridCol w="5470693"/>
                <a:gridCol w="10759907"/>
              </a:tblGrid>
              <a:tr h="1154825">
                <a:tc gridSpan="2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Darwinismo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Darwinismo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6725">
                <a:tc gridSpan="2">
                  <a:txBody>
                    <a:bodyPr anchor="t" rtlCol="false"/>
                    <a:lstStyle/>
                    <a:p>
                      <a:pPr algn="just" marL="949957" indent="-474979" lvl="1">
                        <a:lnSpc>
                          <a:spcPts val="527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Espécies de aves com diferentes formatos de bico, adaptados a tipos de alimento (semente</a:t>
                      </a: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s, insetos, frutas).</a:t>
                      </a:r>
                      <a:endParaRPr lang="en-US" sz="1100"/>
                    </a:p>
                    <a:p>
                      <a:pPr algn="just" marL="949957" indent="-474979" lvl="1">
                        <a:lnSpc>
                          <a:spcPts val="5279"/>
                        </a:lnSpc>
                        <a:buFont typeface="Arial"/>
                        <a:buChar char="•"/>
                      </a:pP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Mostram como a seleção natural pode levar a diversificação de espécies a partir de um ancestral comum.</a:t>
                      </a:r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just" marL="949957" indent="-474979" lvl="1">
                        <a:lnSpc>
                          <a:spcPts val="527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Espécies de aves com diferentes formatos de bico, adaptados a tipos de alimento (semente</a:t>
                      </a: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s, insetos, frutas).</a:t>
                      </a:r>
                      <a:endParaRPr lang="en-US" sz="1100"/>
                    </a:p>
                    <a:p>
                      <a:pPr algn="just" marL="949957" indent="-474979" lvl="1">
                        <a:lnSpc>
                          <a:spcPts val="5279"/>
                        </a:lnSpc>
                        <a:buFont typeface="Arial"/>
                        <a:buChar char="•"/>
                      </a:pP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Mostram como a seleção natural pode levar a diversificação de espécies a partir de um ancestral comum.</a:t>
                      </a:r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3" id="3"/>
          <p:cNvSpPr/>
          <p:nvPr/>
        </p:nvSpPr>
        <p:spPr>
          <a:xfrm flipH="false" flipV="false" rot="0">
            <a:off x="0" y="6587661"/>
            <a:ext cx="3415403" cy="3853770"/>
          </a:xfrm>
          <a:custGeom>
            <a:avLst/>
            <a:gdLst/>
            <a:ahLst/>
            <a:cxnLst/>
            <a:rect r="r" b="b" t="t" l="l"/>
            <a:pathLst>
              <a:path h="3853770" w="3415403">
                <a:moveTo>
                  <a:pt x="0" y="0"/>
                </a:moveTo>
                <a:lnTo>
                  <a:pt x="3415403" y="0"/>
                </a:lnTo>
                <a:lnTo>
                  <a:pt x="3415403" y="3853769"/>
                </a:lnTo>
                <a:lnTo>
                  <a:pt x="0" y="38537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275208" y="7455001"/>
            <a:ext cx="3012792" cy="2986430"/>
          </a:xfrm>
          <a:custGeom>
            <a:avLst/>
            <a:gdLst/>
            <a:ahLst/>
            <a:cxnLst/>
            <a:rect r="r" b="b" t="t" l="l"/>
            <a:pathLst>
              <a:path h="2986430" w="3012792">
                <a:moveTo>
                  <a:pt x="0" y="0"/>
                </a:moveTo>
                <a:lnTo>
                  <a:pt x="3012792" y="0"/>
                </a:lnTo>
                <a:lnTo>
                  <a:pt x="3012792" y="2986429"/>
                </a:lnTo>
                <a:lnTo>
                  <a:pt x="0" y="29864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6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958168" y="562118"/>
            <a:ext cx="12371665" cy="9162764"/>
          </a:xfrm>
          <a:custGeom>
            <a:avLst/>
            <a:gdLst/>
            <a:ahLst/>
            <a:cxnLst/>
            <a:rect r="r" b="b" t="t" l="l"/>
            <a:pathLst>
              <a:path h="9162764" w="12371665">
                <a:moveTo>
                  <a:pt x="0" y="0"/>
                </a:moveTo>
                <a:lnTo>
                  <a:pt x="12371664" y="0"/>
                </a:lnTo>
                <a:lnTo>
                  <a:pt x="12371664" y="9162764"/>
                </a:lnTo>
                <a:lnTo>
                  <a:pt x="0" y="91627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6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028700" y="1028700"/>
          <a:ext cx="16230600" cy="6115050"/>
        </p:xfrm>
        <a:graphic>
          <a:graphicData uri="http://schemas.openxmlformats.org/drawingml/2006/table">
            <a:tbl>
              <a:tblPr/>
              <a:tblGrid>
                <a:gridCol w="5470693"/>
                <a:gridCol w="10759907"/>
              </a:tblGrid>
              <a:tr h="1154323">
                <a:tc gridSpan="2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Darwinismo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Darwinismo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60727">
                <a:tc gridSpan="2">
                  <a:txBody>
                    <a:bodyPr anchor="t" rtlCol="false"/>
                    <a:lstStyle/>
                    <a:p>
                      <a:pPr algn="just">
                        <a:lnSpc>
                          <a:spcPts val="5279"/>
                        </a:lnSpc>
                        <a:defRPr/>
                      </a:pPr>
                      <a:r>
                        <a:rPr lang="en-US" sz="4399" b="true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Importância do Darwinismo:</a:t>
                      </a:r>
                      <a:endParaRPr lang="en-US" sz="1100"/>
                    </a:p>
                    <a:p>
                      <a:pPr algn="just" marL="949957" indent="-474979" lvl="1">
                        <a:lnSpc>
                          <a:spcPts val="5279"/>
                        </a:lnSpc>
                        <a:buFont typeface="Arial"/>
                        <a:buChar char="•"/>
                      </a:pP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Fundamentou a biologia evolutiva moderna.</a:t>
                      </a:r>
                    </a:p>
                    <a:p>
                      <a:pPr algn="just" marL="949957" indent="-474979" lvl="1">
                        <a:lnSpc>
                          <a:spcPts val="5279"/>
                        </a:lnSpc>
                        <a:buFont typeface="Arial"/>
                        <a:buChar char="•"/>
                      </a:pP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Base para o conceito de ancestralidade comum.</a:t>
                      </a:r>
                    </a:p>
                    <a:p>
                      <a:pPr algn="just" marL="949957" indent="-474979" lvl="1">
                        <a:lnSpc>
                          <a:spcPts val="5279"/>
                        </a:lnSpc>
                        <a:buFont typeface="Arial"/>
                        <a:buChar char="•"/>
                      </a:pP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Apesar de Darwin não conhecer a genética (Mendel era contemporâ</a:t>
                      </a: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neo, mas pouco conhecido na época), suas ideias se consolidaram com a genética mendeliana e a biologia molecular (Síntese Moderna).</a:t>
                      </a:r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just">
                        <a:lnSpc>
                          <a:spcPts val="5279"/>
                        </a:lnSpc>
                        <a:defRPr/>
                      </a:pPr>
                      <a:r>
                        <a:rPr lang="en-US" sz="4399" b="true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Importância do Darwinismo:</a:t>
                      </a:r>
                      <a:endParaRPr lang="en-US" sz="1100"/>
                    </a:p>
                    <a:p>
                      <a:pPr algn="just" marL="949957" indent="-474979" lvl="1">
                        <a:lnSpc>
                          <a:spcPts val="5279"/>
                        </a:lnSpc>
                        <a:buFont typeface="Arial"/>
                        <a:buChar char="•"/>
                      </a:pP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Fundamentou a biologia evolutiva moderna.</a:t>
                      </a:r>
                    </a:p>
                    <a:p>
                      <a:pPr algn="just" marL="949957" indent="-474979" lvl="1">
                        <a:lnSpc>
                          <a:spcPts val="5279"/>
                        </a:lnSpc>
                        <a:buFont typeface="Arial"/>
                        <a:buChar char="•"/>
                      </a:pP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Base para o conceito de ancestralidade comum.</a:t>
                      </a:r>
                    </a:p>
                    <a:p>
                      <a:pPr algn="just" marL="949957" indent="-474979" lvl="1">
                        <a:lnSpc>
                          <a:spcPts val="5279"/>
                        </a:lnSpc>
                        <a:buFont typeface="Arial"/>
                        <a:buChar char="•"/>
                      </a:pP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Apesar de Darwin não conhecer a genética (Mendel era contemporâ</a:t>
                      </a: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neo, mas pouco conhecido na época), suas ideias se consolidaram com a genética mendeliana e a biologia molecular (Síntese Moderna).</a:t>
                      </a:r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3" id="3"/>
          <p:cNvSpPr/>
          <p:nvPr/>
        </p:nvSpPr>
        <p:spPr>
          <a:xfrm flipH="false" flipV="false" rot="0">
            <a:off x="0" y="6587661"/>
            <a:ext cx="3415403" cy="3853770"/>
          </a:xfrm>
          <a:custGeom>
            <a:avLst/>
            <a:gdLst/>
            <a:ahLst/>
            <a:cxnLst/>
            <a:rect r="r" b="b" t="t" l="l"/>
            <a:pathLst>
              <a:path h="3853770" w="3415403">
                <a:moveTo>
                  <a:pt x="0" y="0"/>
                </a:moveTo>
                <a:lnTo>
                  <a:pt x="3415403" y="0"/>
                </a:lnTo>
                <a:lnTo>
                  <a:pt x="3415403" y="3853769"/>
                </a:lnTo>
                <a:lnTo>
                  <a:pt x="0" y="38537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275208" y="7455001"/>
            <a:ext cx="3012792" cy="2986430"/>
          </a:xfrm>
          <a:custGeom>
            <a:avLst/>
            <a:gdLst/>
            <a:ahLst/>
            <a:cxnLst/>
            <a:rect r="r" b="b" t="t" l="l"/>
            <a:pathLst>
              <a:path h="2986430" w="3012792">
                <a:moveTo>
                  <a:pt x="0" y="0"/>
                </a:moveTo>
                <a:lnTo>
                  <a:pt x="3012792" y="0"/>
                </a:lnTo>
                <a:lnTo>
                  <a:pt x="3012792" y="2986429"/>
                </a:lnTo>
                <a:lnTo>
                  <a:pt x="0" y="29864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6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028700" y="1028700"/>
          <a:ext cx="16230600" cy="1162050"/>
        </p:xfrm>
        <a:graphic>
          <a:graphicData uri="http://schemas.openxmlformats.org/drawingml/2006/table">
            <a:tbl>
              <a:tblPr/>
              <a:tblGrid>
                <a:gridCol w="5470693"/>
                <a:gridCol w="10759907"/>
              </a:tblGrid>
              <a:tr h="1162050">
                <a:tc gridSpan="2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Diferenças de Lamarckismo e Darwinismo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Diferenças de Lamarckismo e Darwinismo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3" id="3"/>
          <p:cNvSpPr/>
          <p:nvPr/>
        </p:nvSpPr>
        <p:spPr>
          <a:xfrm flipH="false" flipV="false" rot="0">
            <a:off x="787576" y="2468100"/>
            <a:ext cx="16712848" cy="7115123"/>
          </a:xfrm>
          <a:custGeom>
            <a:avLst/>
            <a:gdLst/>
            <a:ahLst/>
            <a:cxnLst/>
            <a:rect r="r" b="b" t="t" l="l"/>
            <a:pathLst>
              <a:path h="7115123" w="16712848">
                <a:moveTo>
                  <a:pt x="0" y="0"/>
                </a:moveTo>
                <a:lnTo>
                  <a:pt x="16712848" y="0"/>
                </a:lnTo>
                <a:lnTo>
                  <a:pt x="16712848" y="7115122"/>
                </a:lnTo>
                <a:lnTo>
                  <a:pt x="0" y="71151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3922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BCF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155685" y="-2819177"/>
            <a:ext cx="20599369" cy="5543103"/>
          </a:xfrm>
          <a:custGeom>
            <a:avLst/>
            <a:gdLst/>
            <a:ahLst/>
            <a:cxnLst/>
            <a:rect r="r" b="b" t="t" l="l"/>
            <a:pathLst>
              <a:path h="5543103" w="20599369">
                <a:moveTo>
                  <a:pt x="0" y="0"/>
                </a:moveTo>
                <a:lnTo>
                  <a:pt x="20599370" y="0"/>
                </a:lnTo>
                <a:lnTo>
                  <a:pt x="20599370" y="5543104"/>
                </a:lnTo>
                <a:lnTo>
                  <a:pt x="0" y="55431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028421" y="1010539"/>
            <a:ext cx="12231158" cy="2122297"/>
            <a:chOff x="0" y="0"/>
            <a:chExt cx="11117856" cy="192912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139" y="0"/>
              <a:ext cx="11117868" cy="1928995"/>
            </a:xfrm>
            <a:custGeom>
              <a:avLst/>
              <a:gdLst/>
              <a:ahLst/>
              <a:cxnLst/>
              <a:rect r="r" b="b" t="t" l="l"/>
              <a:pathLst>
                <a:path h="1928995" w="11117868">
                  <a:moveTo>
                    <a:pt x="11101739" y="184404"/>
                  </a:moveTo>
                  <a:cubicBezTo>
                    <a:pt x="11101358" y="123444"/>
                    <a:pt x="11110756" y="6604"/>
                    <a:pt x="11110756" y="6604"/>
                  </a:cubicBezTo>
                  <a:lnTo>
                    <a:pt x="10965850" y="4318"/>
                  </a:lnTo>
                  <a:lnTo>
                    <a:pt x="10760363" y="14097"/>
                  </a:lnTo>
                  <a:cubicBezTo>
                    <a:pt x="10760363" y="14097"/>
                    <a:pt x="10426734" y="-1905"/>
                    <a:pt x="10394857" y="13081"/>
                  </a:cubicBezTo>
                  <a:cubicBezTo>
                    <a:pt x="10362853" y="28067"/>
                    <a:pt x="10296940" y="4318"/>
                    <a:pt x="10296940" y="4318"/>
                  </a:cubicBezTo>
                  <a:lnTo>
                    <a:pt x="920508" y="2413"/>
                  </a:lnTo>
                  <a:lnTo>
                    <a:pt x="629551" y="1651"/>
                  </a:lnTo>
                  <a:lnTo>
                    <a:pt x="402602" y="9525"/>
                  </a:lnTo>
                  <a:lnTo>
                    <a:pt x="138823" y="8763"/>
                  </a:lnTo>
                  <a:lnTo>
                    <a:pt x="38747" y="0"/>
                  </a:lnTo>
                  <a:cubicBezTo>
                    <a:pt x="22872" y="0"/>
                    <a:pt x="10045" y="12700"/>
                    <a:pt x="10045" y="28575"/>
                  </a:cubicBezTo>
                  <a:lnTo>
                    <a:pt x="26301" y="273685"/>
                  </a:lnTo>
                  <a:lnTo>
                    <a:pt x="8521" y="545084"/>
                  </a:lnTo>
                  <a:lnTo>
                    <a:pt x="6362" y="1283327"/>
                  </a:lnTo>
                  <a:lnTo>
                    <a:pt x="14363" y="1462143"/>
                  </a:lnTo>
                  <a:cubicBezTo>
                    <a:pt x="14363" y="1462143"/>
                    <a:pt x="-10656" y="1503291"/>
                    <a:pt x="5346" y="1663311"/>
                  </a:cubicBezTo>
                  <a:cubicBezTo>
                    <a:pt x="21348" y="1823331"/>
                    <a:pt x="38620" y="1918581"/>
                    <a:pt x="38620" y="1918581"/>
                  </a:cubicBezTo>
                  <a:lnTo>
                    <a:pt x="122186" y="1918835"/>
                  </a:lnTo>
                  <a:lnTo>
                    <a:pt x="294906" y="1902325"/>
                  </a:lnTo>
                  <a:lnTo>
                    <a:pt x="521855" y="1919851"/>
                  </a:lnTo>
                  <a:lnTo>
                    <a:pt x="760488" y="1928995"/>
                  </a:lnTo>
                  <a:lnTo>
                    <a:pt x="895870" y="1903849"/>
                  </a:lnTo>
                  <a:lnTo>
                    <a:pt x="998105" y="1921121"/>
                  </a:lnTo>
                  <a:lnTo>
                    <a:pt x="10361710" y="1923026"/>
                  </a:lnTo>
                  <a:lnTo>
                    <a:pt x="10604661" y="1923661"/>
                  </a:lnTo>
                  <a:lnTo>
                    <a:pt x="10841516" y="1914009"/>
                  </a:lnTo>
                  <a:lnTo>
                    <a:pt x="11027825" y="1924804"/>
                  </a:lnTo>
                  <a:lnTo>
                    <a:pt x="11105295" y="1925058"/>
                  </a:lnTo>
                  <a:lnTo>
                    <a:pt x="11105676" y="1777103"/>
                  </a:lnTo>
                  <a:lnTo>
                    <a:pt x="11105930" y="1663438"/>
                  </a:lnTo>
                  <a:lnTo>
                    <a:pt x="11098056" y="1457952"/>
                  </a:lnTo>
                  <a:lnTo>
                    <a:pt x="11106946" y="1289804"/>
                  </a:lnTo>
                  <a:lnTo>
                    <a:pt x="11108725" y="669671"/>
                  </a:lnTo>
                  <a:lnTo>
                    <a:pt x="11117868" y="422656"/>
                  </a:lnTo>
                  <a:cubicBezTo>
                    <a:pt x="11117868" y="422656"/>
                    <a:pt x="11101866" y="245110"/>
                    <a:pt x="11101485" y="184150"/>
                  </a:cubicBezTo>
                  <a:close/>
                </a:path>
              </a:pathLst>
            </a:custGeom>
            <a:solidFill>
              <a:srgbClr val="4A5D52"/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409700" y="4229834"/>
            <a:ext cx="4750003" cy="4837966"/>
          </a:xfrm>
          <a:custGeom>
            <a:avLst/>
            <a:gdLst/>
            <a:ahLst/>
            <a:cxnLst/>
            <a:rect r="r" b="b" t="t" l="l"/>
            <a:pathLst>
              <a:path h="4837966" w="4750003">
                <a:moveTo>
                  <a:pt x="0" y="0"/>
                </a:moveTo>
                <a:lnTo>
                  <a:pt x="4750003" y="0"/>
                </a:lnTo>
                <a:lnTo>
                  <a:pt x="4750003" y="4837966"/>
                </a:lnTo>
                <a:lnTo>
                  <a:pt x="0" y="48379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768998" y="4229834"/>
            <a:ext cx="4750003" cy="4837966"/>
          </a:xfrm>
          <a:custGeom>
            <a:avLst/>
            <a:gdLst/>
            <a:ahLst/>
            <a:cxnLst/>
            <a:rect r="r" b="b" t="t" l="l"/>
            <a:pathLst>
              <a:path h="4837966" w="4750003">
                <a:moveTo>
                  <a:pt x="0" y="0"/>
                </a:moveTo>
                <a:lnTo>
                  <a:pt x="4750004" y="0"/>
                </a:lnTo>
                <a:lnTo>
                  <a:pt x="4750004" y="4837966"/>
                </a:lnTo>
                <a:lnTo>
                  <a:pt x="0" y="48379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12128602" y="4229834"/>
            <a:ext cx="4750003" cy="4837966"/>
          </a:xfrm>
          <a:custGeom>
            <a:avLst/>
            <a:gdLst/>
            <a:ahLst/>
            <a:cxnLst/>
            <a:rect r="r" b="b" t="t" l="l"/>
            <a:pathLst>
              <a:path h="4837966" w="4750003">
                <a:moveTo>
                  <a:pt x="0" y="0"/>
                </a:moveTo>
                <a:lnTo>
                  <a:pt x="4750003" y="0"/>
                </a:lnTo>
                <a:lnTo>
                  <a:pt x="4750003" y="4837966"/>
                </a:lnTo>
                <a:lnTo>
                  <a:pt x="0" y="48379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3510008" y="4494190"/>
            <a:ext cx="549387" cy="506435"/>
          </a:xfrm>
          <a:custGeom>
            <a:avLst/>
            <a:gdLst/>
            <a:ahLst/>
            <a:cxnLst/>
            <a:rect r="r" b="b" t="t" l="l"/>
            <a:pathLst>
              <a:path h="506435" w="549387">
                <a:moveTo>
                  <a:pt x="0" y="0"/>
                </a:moveTo>
                <a:lnTo>
                  <a:pt x="549387" y="0"/>
                </a:lnTo>
                <a:lnTo>
                  <a:pt x="549387" y="506435"/>
                </a:lnTo>
                <a:lnTo>
                  <a:pt x="0" y="5064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869307" y="4494190"/>
            <a:ext cx="549387" cy="506435"/>
          </a:xfrm>
          <a:custGeom>
            <a:avLst/>
            <a:gdLst/>
            <a:ahLst/>
            <a:cxnLst/>
            <a:rect r="r" b="b" t="t" l="l"/>
            <a:pathLst>
              <a:path h="506435" w="549387">
                <a:moveTo>
                  <a:pt x="0" y="0"/>
                </a:moveTo>
                <a:lnTo>
                  <a:pt x="549386" y="0"/>
                </a:lnTo>
                <a:lnTo>
                  <a:pt x="549386" y="506435"/>
                </a:lnTo>
                <a:lnTo>
                  <a:pt x="0" y="5064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4228910" y="4494190"/>
            <a:ext cx="549387" cy="506435"/>
          </a:xfrm>
          <a:custGeom>
            <a:avLst/>
            <a:gdLst/>
            <a:ahLst/>
            <a:cxnLst/>
            <a:rect r="r" b="b" t="t" l="l"/>
            <a:pathLst>
              <a:path h="506435" w="549387">
                <a:moveTo>
                  <a:pt x="0" y="0"/>
                </a:moveTo>
                <a:lnTo>
                  <a:pt x="549387" y="0"/>
                </a:lnTo>
                <a:lnTo>
                  <a:pt x="549387" y="506435"/>
                </a:lnTo>
                <a:lnTo>
                  <a:pt x="0" y="5064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301048">
            <a:off x="16144571" y="7625770"/>
            <a:ext cx="1778926" cy="1964678"/>
          </a:xfrm>
          <a:custGeom>
            <a:avLst/>
            <a:gdLst/>
            <a:ahLst/>
            <a:cxnLst/>
            <a:rect r="r" b="b" t="t" l="l"/>
            <a:pathLst>
              <a:path h="1964678" w="1778926">
                <a:moveTo>
                  <a:pt x="0" y="0"/>
                </a:moveTo>
                <a:lnTo>
                  <a:pt x="1778926" y="0"/>
                </a:lnTo>
                <a:lnTo>
                  <a:pt x="1778926" y="1964678"/>
                </a:lnTo>
                <a:lnTo>
                  <a:pt x="0" y="19646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463550">
            <a:off x="61190" y="8925588"/>
            <a:ext cx="3386147" cy="1138977"/>
          </a:xfrm>
          <a:custGeom>
            <a:avLst/>
            <a:gdLst/>
            <a:ahLst/>
            <a:cxnLst/>
            <a:rect r="r" b="b" t="t" l="l"/>
            <a:pathLst>
              <a:path h="1138977" w="3386147">
                <a:moveTo>
                  <a:pt x="0" y="0"/>
                </a:moveTo>
                <a:lnTo>
                  <a:pt x="3386146" y="0"/>
                </a:lnTo>
                <a:lnTo>
                  <a:pt x="3386146" y="1138976"/>
                </a:lnTo>
                <a:lnTo>
                  <a:pt x="0" y="11389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960857" y="5428565"/>
            <a:ext cx="3646091" cy="33098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419"/>
              </a:lnSpc>
              <a:spcBef>
                <a:spcPct val="0"/>
              </a:spcBef>
            </a:pPr>
            <a:r>
              <a:rPr lang="en-US" sz="3399">
                <a:solidFill>
                  <a:srgbClr val="403737"/>
                </a:solidFill>
                <a:latin typeface="DM Sans"/>
                <a:ea typeface="DM Sans"/>
                <a:cs typeface="DM Sans"/>
                <a:sym typeface="DM Sans"/>
              </a:rPr>
              <a:t> Na Idade Média, </a:t>
            </a:r>
            <a:r>
              <a:rPr lang="en-US" sz="3399" strike="noStrike" u="none">
                <a:solidFill>
                  <a:srgbClr val="403737"/>
                </a:solidFill>
                <a:latin typeface="DM Sans"/>
                <a:ea typeface="DM Sans"/>
                <a:cs typeface="DM Sans"/>
                <a:sym typeface="DM Sans"/>
              </a:rPr>
              <a:t>predominava a visão religiosa: Deus criou todos os seres vivos da forma como são.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7321107" y="5205498"/>
            <a:ext cx="3646091" cy="38623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20"/>
              </a:lnSpc>
            </a:pPr>
            <a:r>
              <a:rPr lang="en-US" sz="3400">
                <a:solidFill>
                  <a:srgbClr val="403737"/>
                </a:solidFill>
                <a:latin typeface="DM Sans"/>
                <a:ea typeface="DM Sans"/>
                <a:cs typeface="DM Sans"/>
                <a:sym typeface="DM Sans"/>
              </a:rPr>
              <a:t>Até o século XVIII, muitos cientistas e filósofos ainda aceitavam a ideia de que as espécies eram imutáveis.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681052" y="6061442"/>
            <a:ext cx="3646091" cy="1136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549"/>
              </a:lnSpc>
              <a:spcBef>
                <a:spcPct val="0"/>
              </a:spcBef>
            </a:pPr>
            <a:r>
              <a:rPr lang="en-US" sz="3499">
                <a:solidFill>
                  <a:srgbClr val="403737"/>
                </a:solidFill>
                <a:latin typeface="DM Sans"/>
                <a:ea typeface="DM Sans"/>
                <a:cs typeface="DM Sans"/>
                <a:sym typeface="DM Sans"/>
              </a:rPr>
              <a:t>Fixismo como representação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929399" y="1333533"/>
            <a:ext cx="12429202" cy="14953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999"/>
              </a:lnSpc>
              <a:spcBef>
                <a:spcPct val="0"/>
              </a:spcBef>
            </a:pPr>
            <a:r>
              <a:rPr lang="en-US" sz="9999">
                <a:solidFill>
                  <a:srgbClr val="FFFFFF"/>
                </a:solidFill>
                <a:latin typeface="TAN Tangkiwood"/>
                <a:ea typeface="TAN Tangkiwood"/>
                <a:cs typeface="TAN Tangkiwood"/>
                <a:sym typeface="TAN Tangkiwood"/>
              </a:rPr>
              <a:t>Contexto Histórico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6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028700" y="1028700"/>
          <a:ext cx="16230600" cy="4114800"/>
        </p:xfrm>
        <a:graphic>
          <a:graphicData uri="http://schemas.openxmlformats.org/drawingml/2006/table">
            <a:tbl>
              <a:tblPr/>
              <a:tblGrid>
                <a:gridCol w="5470693"/>
                <a:gridCol w="10759907"/>
              </a:tblGrid>
              <a:tr h="1155199">
                <a:tc gridSpan="2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Evidências Evolutivas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Evidências Evolutivas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9601">
                <a:tc gridSpan="2">
                  <a:txBody>
                    <a:bodyPr anchor="t" rtlCol="false"/>
                    <a:lstStyle/>
                    <a:p>
                      <a:pPr algn="just">
                        <a:lnSpc>
                          <a:spcPts val="5279"/>
                        </a:lnSpc>
                        <a:defRPr/>
                      </a:pP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As evidências evolutivas mostram, a partir de fósseis, anatomia, embriologia, genética e distribuição geográfica, que os seres vivos mudam ao longo do tempo e compartilham ancestrais comuns.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just">
                        <a:lnSpc>
                          <a:spcPts val="5279"/>
                        </a:lnSpc>
                        <a:defRPr/>
                      </a:pP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As evidências evolutivas mostram, a partir de fósseis, anatomia, embriologia, genética e distribuição geográfica, que os seres vivos mudam ao longo do tempo e compartilham ancestrais comuns.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3" id="3"/>
          <p:cNvSpPr/>
          <p:nvPr/>
        </p:nvSpPr>
        <p:spPr>
          <a:xfrm flipH="false" flipV="false" rot="0">
            <a:off x="13405316" y="7583672"/>
            <a:ext cx="4882684" cy="2857758"/>
          </a:xfrm>
          <a:custGeom>
            <a:avLst/>
            <a:gdLst/>
            <a:ahLst/>
            <a:cxnLst/>
            <a:rect r="r" b="b" t="t" l="l"/>
            <a:pathLst>
              <a:path h="2857758" w="4882684">
                <a:moveTo>
                  <a:pt x="0" y="0"/>
                </a:moveTo>
                <a:lnTo>
                  <a:pt x="4882684" y="0"/>
                </a:lnTo>
                <a:lnTo>
                  <a:pt x="4882684" y="2857758"/>
                </a:lnTo>
                <a:lnTo>
                  <a:pt x="0" y="28577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7583672"/>
            <a:ext cx="2970690" cy="2703328"/>
          </a:xfrm>
          <a:custGeom>
            <a:avLst/>
            <a:gdLst/>
            <a:ahLst/>
            <a:cxnLst/>
            <a:rect r="r" b="b" t="t" l="l"/>
            <a:pathLst>
              <a:path h="2703328" w="2970690">
                <a:moveTo>
                  <a:pt x="0" y="0"/>
                </a:moveTo>
                <a:lnTo>
                  <a:pt x="2970690" y="0"/>
                </a:lnTo>
                <a:lnTo>
                  <a:pt x="2970690" y="2703328"/>
                </a:lnTo>
                <a:lnTo>
                  <a:pt x="0" y="27033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6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028700" y="1028700"/>
          <a:ext cx="16230600" cy="4114800"/>
        </p:xfrm>
        <a:graphic>
          <a:graphicData uri="http://schemas.openxmlformats.org/drawingml/2006/table">
            <a:tbl>
              <a:tblPr/>
              <a:tblGrid>
                <a:gridCol w="5470693"/>
                <a:gridCol w="10759907"/>
              </a:tblGrid>
              <a:tr h="1155199">
                <a:tc gridSpan="2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Evidências Fósseis 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Evidências Fósseis 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9601">
                <a:tc gridSpan="2">
                  <a:txBody>
                    <a:bodyPr anchor="t" rtlCol="false"/>
                    <a:lstStyle/>
                    <a:p>
                      <a:pPr algn="just" marL="949957" indent="-474979" lvl="1">
                        <a:lnSpc>
                          <a:spcPts val="5279"/>
                        </a:lnSpc>
                        <a:buFont typeface="Arial"/>
                        <a:buChar char="•"/>
                        <a:defRPr/>
                      </a:pPr>
                      <a:r>
                        <a:rPr lang="en-US" b="true" sz="43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Definição:</a:t>
                      </a: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restos ou vestígios de organismos antigos preservados em rochas.</a:t>
                      </a:r>
                      <a:endParaRPr lang="en-US" sz="1100"/>
                    </a:p>
                    <a:p>
                      <a:pPr algn="just" marL="949957" indent="-474979" lvl="1">
                        <a:lnSpc>
                          <a:spcPts val="5279"/>
                        </a:lnSpc>
                        <a:buFont typeface="Arial"/>
                        <a:buChar char="•"/>
                      </a:pPr>
                      <a:r>
                        <a:rPr lang="en-US" b="true" sz="4399" strike="noStrike" u="none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Função:</a:t>
                      </a:r>
                      <a:r>
                        <a:rPr lang="en-US" sz="4399" strike="noStrike" u="none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permitem identificar espécies extintas e formas intermediárias.</a:t>
                      </a:r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just" marL="949957" indent="-474979" lvl="1">
                        <a:lnSpc>
                          <a:spcPts val="5279"/>
                        </a:lnSpc>
                        <a:buFont typeface="Arial"/>
                        <a:buChar char="•"/>
                        <a:defRPr/>
                      </a:pPr>
                      <a:r>
                        <a:rPr lang="en-US" b="true" sz="43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Definição:</a:t>
                      </a: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restos ou vestígios de organismos antigos preservados em rochas.</a:t>
                      </a:r>
                      <a:endParaRPr lang="en-US" sz="1100"/>
                    </a:p>
                    <a:p>
                      <a:pPr algn="just" marL="949957" indent="-474979" lvl="1">
                        <a:lnSpc>
                          <a:spcPts val="5279"/>
                        </a:lnSpc>
                        <a:buFont typeface="Arial"/>
                        <a:buChar char="•"/>
                      </a:pPr>
                      <a:r>
                        <a:rPr lang="en-US" b="true" sz="4399" strike="noStrike" u="none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Função:</a:t>
                      </a:r>
                      <a:r>
                        <a:rPr lang="en-US" sz="4399" strike="noStrike" u="none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permitem identificar espécies extintas e formas intermediárias.</a:t>
                      </a:r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3" id="3"/>
          <p:cNvSpPr/>
          <p:nvPr/>
        </p:nvSpPr>
        <p:spPr>
          <a:xfrm flipH="false" flipV="false" rot="-731650">
            <a:off x="-239233" y="8522584"/>
            <a:ext cx="4562579" cy="1471432"/>
          </a:xfrm>
          <a:custGeom>
            <a:avLst/>
            <a:gdLst/>
            <a:ahLst/>
            <a:cxnLst/>
            <a:rect r="r" b="b" t="t" l="l"/>
            <a:pathLst>
              <a:path h="1471432" w="4562579">
                <a:moveTo>
                  <a:pt x="0" y="0"/>
                </a:moveTo>
                <a:lnTo>
                  <a:pt x="4562579" y="0"/>
                </a:lnTo>
                <a:lnTo>
                  <a:pt x="4562579" y="1471432"/>
                </a:lnTo>
                <a:lnTo>
                  <a:pt x="0" y="14714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770754" y="6172200"/>
            <a:ext cx="4517246" cy="4114800"/>
          </a:xfrm>
          <a:custGeom>
            <a:avLst/>
            <a:gdLst/>
            <a:ahLst/>
            <a:cxnLst/>
            <a:rect r="r" b="b" t="t" l="l"/>
            <a:pathLst>
              <a:path h="4114800" w="4517246">
                <a:moveTo>
                  <a:pt x="0" y="0"/>
                </a:moveTo>
                <a:lnTo>
                  <a:pt x="4517246" y="0"/>
                </a:lnTo>
                <a:lnTo>
                  <a:pt x="45172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6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028700" y="1028700"/>
          <a:ext cx="16230600" cy="1162050"/>
        </p:xfrm>
        <a:graphic>
          <a:graphicData uri="http://schemas.openxmlformats.org/drawingml/2006/table">
            <a:tbl>
              <a:tblPr/>
              <a:tblGrid>
                <a:gridCol w="5470693"/>
                <a:gridCol w="10759907"/>
              </a:tblGrid>
              <a:tr h="1162050">
                <a:tc gridSpan="2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Evidências Fósseis: Archaeopteryx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Evidências Fósseis: Archaeopteryx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3" id="3"/>
          <p:cNvSpPr/>
          <p:nvPr/>
        </p:nvSpPr>
        <p:spPr>
          <a:xfrm flipH="false" flipV="false" rot="0">
            <a:off x="3670578" y="2610893"/>
            <a:ext cx="10946844" cy="7293335"/>
          </a:xfrm>
          <a:custGeom>
            <a:avLst/>
            <a:gdLst/>
            <a:ahLst/>
            <a:cxnLst/>
            <a:rect r="r" b="b" t="t" l="l"/>
            <a:pathLst>
              <a:path h="7293335" w="10946844">
                <a:moveTo>
                  <a:pt x="0" y="0"/>
                </a:moveTo>
                <a:lnTo>
                  <a:pt x="10946844" y="0"/>
                </a:lnTo>
                <a:lnTo>
                  <a:pt x="10946844" y="7293335"/>
                </a:lnTo>
                <a:lnTo>
                  <a:pt x="0" y="72933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6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028700" y="1028700"/>
          <a:ext cx="16230600" cy="1162050"/>
        </p:xfrm>
        <a:graphic>
          <a:graphicData uri="http://schemas.openxmlformats.org/drawingml/2006/table">
            <a:tbl>
              <a:tblPr/>
              <a:tblGrid>
                <a:gridCol w="5470693"/>
                <a:gridCol w="10759907"/>
              </a:tblGrid>
              <a:tr h="1162050">
                <a:tc gridSpan="2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Evidências Fósseis: Archaeopteryx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Evidências Fósseis: Archaeopteryx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3" id="3"/>
          <p:cNvSpPr/>
          <p:nvPr/>
        </p:nvSpPr>
        <p:spPr>
          <a:xfrm flipH="false" flipV="false" rot="0">
            <a:off x="2869804" y="2638186"/>
            <a:ext cx="12548392" cy="7058470"/>
          </a:xfrm>
          <a:custGeom>
            <a:avLst/>
            <a:gdLst/>
            <a:ahLst/>
            <a:cxnLst/>
            <a:rect r="r" b="b" t="t" l="l"/>
            <a:pathLst>
              <a:path h="7058470" w="12548392">
                <a:moveTo>
                  <a:pt x="0" y="0"/>
                </a:moveTo>
                <a:lnTo>
                  <a:pt x="12548392" y="0"/>
                </a:lnTo>
                <a:lnTo>
                  <a:pt x="12548392" y="7058470"/>
                </a:lnTo>
                <a:lnTo>
                  <a:pt x="0" y="70584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6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028700" y="1028700"/>
          <a:ext cx="16230600" cy="1162050"/>
        </p:xfrm>
        <a:graphic>
          <a:graphicData uri="http://schemas.openxmlformats.org/drawingml/2006/table">
            <a:tbl>
              <a:tblPr/>
              <a:tblGrid>
                <a:gridCol w="5470693"/>
                <a:gridCol w="10759907"/>
              </a:tblGrid>
              <a:tr h="1162050">
                <a:tc gridSpan="2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Evidências Fósseis: Tiktaalik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Evidências Fósseis: Tiktaalik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3" id="3"/>
          <p:cNvSpPr/>
          <p:nvPr/>
        </p:nvSpPr>
        <p:spPr>
          <a:xfrm flipH="false" flipV="false" rot="0">
            <a:off x="4290832" y="2576630"/>
            <a:ext cx="9706335" cy="7279751"/>
          </a:xfrm>
          <a:custGeom>
            <a:avLst/>
            <a:gdLst/>
            <a:ahLst/>
            <a:cxnLst/>
            <a:rect r="r" b="b" t="t" l="l"/>
            <a:pathLst>
              <a:path h="7279751" w="9706335">
                <a:moveTo>
                  <a:pt x="0" y="0"/>
                </a:moveTo>
                <a:lnTo>
                  <a:pt x="9706336" y="0"/>
                </a:lnTo>
                <a:lnTo>
                  <a:pt x="9706336" y="7279751"/>
                </a:lnTo>
                <a:lnTo>
                  <a:pt x="0" y="72797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6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028700" y="1028700"/>
          <a:ext cx="16230600" cy="1162050"/>
        </p:xfrm>
        <a:graphic>
          <a:graphicData uri="http://schemas.openxmlformats.org/drawingml/2006/table">
            <a:tbl>
              <a:tblPr/>
              <a:tblGrid>
                <a:gridCol w="5470693"/>
                <a:gridCol w="10759907"/>
              </a:tblGrid>
              <a:tr h="1162050">
                <a:tc gridSpan="2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Evidências Fósseis: Tiktaalik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Evidências Fósseis: Tiktaalik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3" id="3"/>
          <p:cNvSpPr/>
          <p:nvPr/>
        </p:nvSpPr>
        <p:spPr>
          <a:xfrm flipH="false" flipV="false" rot="0">
            <a:off x="3052099" y="2815048"/>
            <a:ext cx="12183801" cy="7036145"/>
          </a:xfrm>
          <a:custGeom>
            <a:avLst/>
            <a:gdLst/>
            <a:ahLst/>
            <a:cxnLst/>
            <a:rect r="r" b="b" t="t" l="l"/>
            <a:pathLst>
              <a:path h="7036145" w="12183801">
                <a:moveTo>
                  <a:pt x="0" y="0"/>
                </a:moveTo>
                <a:lnTo>
                  <a:pt x="12183802" y="0"/>
                </a:lnTo>
                <a:lnTo>
                  <a:pt x="12183802" y="7036145"/>
                </a:lnTo>
                <a:lnTo>
                  <a:pt x="0" y="70361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6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028700" y="1028700"/>
          <a:ext cx="16230600" cy="4781550"/>
        </p:xfrm>
        <a:graphic>
          <a:graphicData uri="http://schemas.openxmlformats.org/drawingml/2006/table">
            <a:tbl>
              <a:tblPr/>
              <a:tblGrid>
                <a:gridCol w="5470693"/>
                <a:gridCol w="10759907"/>
              </a:tblGrid>
              <a:tr h="1154825">
                <a:tc gridSpan="2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Anatomia Comparada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Anatomia Comparada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6725">
                <a:tc gridSpan="2">
                  <a:txBody>
                    <a:bodyPr anchor="t" rtlCol="false"/>
                    <a:lstStyle/>
                    <a:p>
                      <a:pPr algn="just">
                        <a:lnSpc>
                          <a:spcPts val="5279"/>
                        </a:lnSpc>
                        <a:defRPr/>
                      </a:pPr>
                      <a:r>
                        <a:rPr lang="en-US" b="true" sz="43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Órgãos homólogos: </a:t>
                      </a: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mesmas estruturas anatômicas, f</a:t>
                      </a:r>
                      <a:r>
                        <a:rPr lang="en-US" sz="4399" strike="noStrike" u="none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unções diferentes, origem comum.</a:t>
                      </a:r>
                      <a:endParaRPr lang="en-US" sz="1100"/>
                    </a:p>
                    <a:p>
                      <a:pPr algn="just">
                        <a:lnSpc>
                          <a:spcPts val="5279"/>
                        </a:lnSpc>
                      </a:pPr>
                    </a:p>
                    <a:p>
                      <a:pPr algn="just">
                        <a:lnSpc>
                          <a:spcPts val="5279"/>
                        </a:lnSpc>
                      </a:pPr>
                      <a:r>
                        <a:rPr lang="en-US" b="true" sz="4399" strike="noStrike" u="none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Órgãos vestigiais:</a:t>
                      </a:r>
                      <a:r>
                        <a:rPr lang="en-US" sz="4399" strike="noStrike" u="none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estruturas reduzidas, sem função aparente, herdadas de ancestrais.</a:t>
                      </a:r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just">
                        <a:lnSpc>
                          <a:spcPts val="5279"/>
                        </a:lnSpc>
                        <a:defRPr/>
                      </a:pPr>
                      <a:r>
                        <a:rPr lang="en-US" b="true" sz="43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Órgãos homólogos: </a:t>
                      </a: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mesmas estruturas anatômicas, f</a:t>
                      </a:r>
                      <a:r>
                        <a:rPr lang="en-US" sz="4399" strike="noStrike" u="none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unções diferentes, origem comum.</a:t>
                      </a:r>
                      <a:endParaRPr lang="en-US" sz="1100"/>
                    </a:p>
                    <a:p>
                      <a:pPr algn="just">
                        <a:lnSpc>
                          <a:spcPts val="5279"/>
                        </a:lnSpc>
                      </a:pPr>
                    </a:p>
                    <a:p>
                      <a:pPr algn="just">
                        <a:lnSpc>
                          <a:spcPts val="5279"/>
                        </a:lnSpc>
                      </a:pPr>
                      <a:r>
                        <a:rPr lang="en-US" b="true" sz="4399" strike="noStrike" u="none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Órgãos vestigiais:</a:t>
                      </a:r>
                      <a:r>
                        <a:rPr lang="en-US" sz="4399" strike="noStrike" u="none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estruturas reduzidas, sem função aparente, herdadas de ancestrais.</a:t>
                      </a:r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3" id="3"/>
          <p:cNvSpPr/>
          <p:nvPr/>
        </p:nvSpPr>
        <p:spPr>
          <a:xfrm flipH="false" flipV="false" rot="0">
            <a:off x="0" y="8343592"/>
            <a:ext cx="4102181" cy="1943408"/>
          </a:xfrm>
          <a:custGeom>
            <a:avLst/>
            <a:gdLst/>
            <a:ahLst/>
            <a:cxnLst/>
            <a:rect r="r" b="b" t="t" l="l"/>
            <a:pathLst>
              <a:path h="1943408" w="4102181">
                <a:moveTo>
                  <a:pt x="0" y="0"/>
                </a:moveTo>
                <a:lnTo>
                  <a:pt x="4102181" y="0"/>
                </a:lnTo>
                <a:lnTo>
                  <a:pt x="4102181" y="1943408"/>
                </a:lnTo>
                <a:lnTo>
                  <a:pt x="0" y="19434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950592" y="7504436"/>
            <a:ext cx="3337408" cy="2782564"/>
          </a:xfrm>
          <a:custGeom>
            <a:avLst/>
            <a:gdLst/>
            <a:ahLst/>
            <a:cxnLst/>
            <a:rect r="r" b="b" t="t" l="l"/>
            <a:pathLst>
              <a:path h="2782564" w="3337408">
                <a:moveTo>
                  <a:pt x="0" y="0"/>
                </a:moveTo>
                <a:lnTo>
                  <a:pt x="3337408" y="0"/>
                </a:lnTo>
                <a:lnTo>
                  <a:pt x="3337408" y="2782564"/>
                </a:lnTo>
                <a:lnTo>
                  <a:pt x="0" y="27825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6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028700" y="1028700"/>
          <a:ext cx="16230600" cy="1162050"/>
        </p:xfrm>
        <a:graphic>
          <a:graphicData uri="http://schemas.openxmlformats.org/drawingml/2006/table">
            <a:tbl>
              <a:tblPr/>
              <a:tblGrid>
                <a:gridCol w="5470693"/>
                <a:gridCol w="10759907"/>
              </a:tblGrid>
              <a:tr h="1162050">
                <a:tc gridSpan="2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Anatomia Comparada: Orgãos Homólogos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Anatomia Comparada: Orgãos Homólogos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3" id="3"/>
          <p:cNvSpPr/>
          <p:nvPr/>
        </p:nvSpPr>
        <p:spPr>
          <a:xfrm flipH="false" flipV="false" rot="0">
            <a:off x="2356406" y="2706980"/>
            <a:ext cx="13575187" cy="7221171"/>
          </a:xfrm>
          <a:custGeom>
            <a:avLst/>
            <a:gdLst/>
            <a:ahLst/>
            <a:cxnLst/>
            <a:rect r="r" b="b" t="t" l="l"/>
            <a:pathLst>
              <a:path h="7221171" w="13575187">
                <a:moveTo>
                  <a:pt x="0" y="0"/>
                </a:moveTo>
                <a:lnTo>
                  <a:pt x="13575188" y="0"/>
                </a:lnTo>
                <a:lnTo>
                  <a:pt x="13575188" y="7221171"/>
                </a:lnTo>
                <a:lnTo>
                  <a:pt x="0" y="72211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7968" r="0" b="-12819"/>
            </a:stretch>
          </a:blipFill>
        </p:spPr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6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028700" y="1028700"/>
          <a:ext cx="16230600" cy="1162050"/>
        </p:xfrm>
        <a:graphic>
          <a:graphicData uri="http://schemas.openxmlformats.org/drawingml/2006/table">
            <a:tbl>
              <a:tblPr/>
              <a:tblGrid>
                <a:gridCol w="5470693"/>
                <a:gridCol w="10759907"/>
              </a:tblGrid>
              <a:tr h="1162050">
                <a:tc gridSpan="2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Anatomia Comparada: Orgãos Vestigiais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Anatomia Comparada: Orgãos Vestigiais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3" id="3"/>
          <p:cNvSpPr/>
          <p:nvPr/>
        </p:nvSpPr>
        <p:spPr>
          <a:xfrm flipH="false" flipV="false" rot="0">
            <a:off x="2479329" y="2659383"/>
            <a:ext cx="13329342" cy="7364461"/>
          </a:xfrm>
          <a:custGeom>
            <a:avLst/>
            <a:gdLst/>
            <a:ahLst/>
            <a:cxnLst/>
            <a:rect r="r" b="b" t="t" l="l"/>
            <a:pathLst>
              <a:path h="7364461" w="13329342">
                <a:moveTo>
                  <a:pt x="0" y="0"/>
                </a:moveTo>
                <a:lnTo>
                  <a:pt x="13329342" y="0"/>
                </a:lnTo>
                <a:lnTo>
                  <a:pt x="13329342" y="7364461"/>
                </a:lnTo>
                <a:lnTo>
                  <a:pt x="0" y="73644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6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028700" y="1028700"/>
          <a:ext cx="16230600" cy="1162050"/>
        </p:xfrm>
        <a:graphic>
          <a:graphicData uri="http://schemas.openxmlformats.org/drawingml/2006/table">
            <a:tbl>
              <a:tblPr/>
              <a:tblGrid>
                <a:gridCol w="5470693"/>
                <a:gridCol w="10759907"/>
              </a:tblGrid>
              <a:tr h="1162050">
                <a:tc gridSpan="2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Anatomia Comparada: Orgãos Vestigiais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Anatomia Comparada: Orgãos Vestigiais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3" id="3"/>
          <p:cNvSpPr/>
          <p:nvPr/>
        </p:nvSpPr>
        <p:spPr>
          <a:xfrm flipH="false" flipV="false" rot="0">
            <a:off x="2103007" y="2810604"/>
            <a:ext cx="14081985" cy="7040993"/>
          </a:xfrm>
          <a:custGeom>
            <a:avLst/>
            <a:gdLst/>
            <a:ahLst/>
            <a:cxnLst/>
            <a:rect r="r" b="b" t="t" l="l"/>
            <a:pathLst>
              <a:path h="7040993" w="14081985">
                <a:moveTo>
                  <a:pt x="0" y="0"/>
                </a:moveTo>
                <a:lnTo>
                  <a:pt x="14081986" y="0"/>
                </a:lnTo>
                <a:lnTo>
                  <a:pt x="14081986" y="7040993"/>
                </a:lnTo>
                <a:lnTo>
                  <a:pt x="0" y="70409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6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294477" y="403249"/>
            <a:ext cx="7964823" cy="9461453"/>
          </a:xfrm>
          <a:custGeom>
            <a:avLst/>
            <a:gdLst/>
            <a:ahLst/>
            <a:cxnLst/>
            <a:rect r="r" b="b" t="t" l="l"/>
            <a:pathLst>
              <a:path h="9461453" w="7964823">
                <a:moveTo>
                  <a:pt x="0" y="0"/>
                </a:moveTo>
                <a:lnTo>
                  <a:pt x="7964823" y="0"/>
                </a:lnTo>
                <a:lnTo>
                  <a:pt x="7964823" y="9461452"/>
                </a:lnTo>
                <a:lnTo>
                  <a:pt x="0" y="94614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aphicFrame>
        <p:nvGraphicFramePr>
          <p:cNvPr name="Table 3" id="3"/>
          <p:cNvGraphicFramePr>
            <a:graphicFrameLocks noGrp="true"/>
          </p:cNvGraphicFramePr>
          <p:nvPr/>
        </p:nvGraphicFramePr>
        <p:xfrm>
          <a:off x="1028700" y="685800"/>
          <a:ext cx="6960791" cy="8915400"/>
        </p:xfrm>
        <a:graphic>
          <a:graphicData uri="http://schemas.openxmlformats.org/drawingml/2006/table">
            <a:tbl>
              <a:tblPr/>
              <a:tblGrid>
                <a:gridCol w="835789"/>
                <a:gridCol w="6125002"/>
              </a:tblGrid>
              <a:tr h="1153758">
                <a:tc gridSpan="2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Fixismo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Fixismo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9388">
                <a:tc gridSpan="2">
                  <a:txBody>
                    <a:bodyPr anchor="t" rtlCol="false"/>
                    <a:lstStyle/>
                    <a:p>
                      <a:pPr algn="just">
                        <a:lnSpc>
                          <a:spcPts val="4799"/>
                        </a:lnSpc>
                        <a:defRPr/>
                      </a:pPr>
                      <a:r>
                        <a:rPr lang="en-US" sz="39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Crença de que as espécies são fixas, imutáveis, criadas exatamente como existem hoje.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just">
                        <a:lnSpc>
                          <a:spcPts val="4799"/>
                        </a:lnSpc>
                        <a:defRPr/>
                      </a:pPr>
                      <a:r>
                        <a:rPr lang="en-US" sz="39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Crença de que as espécies são fixas, imutáveis, criadas exatamente como existem hoje.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82255">
                <a:tc gridSpan="2">
                  <a:txBody>
                    <a:bodyPr anchor="t" rtlCol="false"/>
                    <a:lstStyle/>
                    <a:p>
                      <a:pPr algn="just">
                        <a:lnSpc>
                          <a:spcPts val="4799"/>
                        </a:lnSpc>
                        <a:defRPr/>
                      </a:pPr>
                      <a:r>
                        <a:rPr lang="en-US" b="true" sz="39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Principais defensores: </a:t>
                      </a:r>
                      <a:r>
                        <a:rPr lang="en-US" sz="39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Aristóteles (ideia de uma "escala natural" dos seres), Lineu (apesar de estudar a classificação dos seres vivos, inicialmente acreditava que as espécies eram fixas).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just">
                        <a:lnSpc>
                          <a:spcPts val="4799"/>
                        </a:lnSpc>
                        <a:defRPr/>
                      </a:pPr>
                      <a:r>
                        <a:rPr lang="en-US" b="true" sz="39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Principais defensores: </a:t>
                      </a:r>
                      <a:r>
                        <a:rPr lang="en-US" sz="39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Aristóteles (ideia de uma "escala natural" dos seres), Lineu (apesar de estudar a classificação dos seres vivos, inicialmente acreditava que as espécies eram fixas).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4" id="4"/>
          <p:cNvSpPr/>
          <p:nvPr/>
        </p:nvSpPr>
        <p:spPr>
          <a:xfrm flipH="false" flipV="false" rot="-5400000">
            <a:off x="12550385" y="5390919"/>
            <a:ext cx="1453007" cy="412807"/>
          </a:xfrm>
          <a:custGeom>
            <a:avLst/>
            <a:gdLst/>
            <a:ahLst/>
            <a:cxnLst/>
            <a:rect r="r" b="b" t="t" l="l"/>
            <a:pathLst>
              <a:path h="412807" w="1453007">
                <a:moveTo>
                  <a:pt x="0" y="0"/>
                </a:moveTo>
                <a:lnTo>
                  <a:pt x="1453007" y="0"/>
                </a:lnTo>
                <a:lnTo>
                  <a:pt x="1453007" y="412807"/>
                </a:lnTo>
                <a:lnTo>
                  <a:pt x="0" y="4128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938621" y="6586982"/>
            <a:ext cx="2676535" cy="2199625"/>
          </a:xfrm>
          <a:custGeom>
            <a:avLst/>
            <a:gdLst/>
            <a:ahLst/>
            <a:cxnLst/>
            <a:rect r="r" b="b" t="t" l="l"/>
            <a:pathLst>
              <a:path h="2199625" w="2676535">
                <a:moveTo>
                  <a:pt x="0" y="0"/>
                </a:moveTo>
                <a:lnTo>
                  <a:pt x="2676535" y="0"/>
                </a:lnTo>
                <a:lnTo>
                  <a:pt x="2676535" y="2199625"/>
                </a:lnTo>
                <a:lnTo>
                  <a:pt x="0" y="21996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938621" y="2313754"/>
            <a:ext cx="2676535" cy="2199625"/>
          </a:xfrm>
          <a:custGeom>
            <a:avLst/>
            <a:gdLst/>
            <a:ahLst/>
            <a:cxnLst/>
            <a:rect r="r" b="b" t="t" l="l"/>
            <a:pathLst>
              <a:path h="2199625" w="2676535">
                <a:moveTo>
                  <a:pt x="0" y="0"/>
                </a:moveTo>
                <a:lnTo>
                  <a:pt x="2676535" y="0"/>
                </a:lnTo>
                <a:lnTo>
                  <a:pt x="2676535" y="2199625"/>
                </a:lnTo>
                <a:lnTo>
                  <a:pt x="0" y="21996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6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028700" y="1028700"/>
          <a:ext cx="16230600" cy="4781550"/>
        </p:xfrm>
        <a:graphic>
          <a:graphicData uri="http://schemas.openxmlformats.org/drawingml/2006/table">
            <a:tbl>
              <a:tblPr/>
              <a:tblGrid>
                <a:gridCol w="5470693"/>
                <a:gridCol w="10759907"/>
              </a:tblGrid>
              <a:tr h="1154825">
                <a:tc gridSpan="2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Embriologia Comparada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Embriologia Comparada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6725">
                <a:tc gridSpan="2">
                  <a:txBody>
                    <a:bodyPr anchor="t" rtlCol="false"/>
                    <a:lstStyle/>
                    <a:p>
                      <a:pPr algn="just">
                        <a:lnSpc>
                          <a:spcPts val="5279"/>
                        </a:lnSpc>
                        <a:defRPr/>
                      </a:pPr>
                      <a:r>
                        <a:rPr lang="en-US" b="true" sz="43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Conceito: </a:t>
                      </a: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estudo do desenvolvimento embrionário d</a:t>
                      </a:r>
                      <a:r>
                        <a:rPr lang="en-US" sz="4399" strike="noStrike" u="none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 diferentes espécies.</a:t>
                      </a:r>
                      <a:endParaRPr lang="en-US" sz="1100"/>
                    </a:p>
                    <a:p>
                      <a:pPr algn="just">
                        <a:lnSpc>
                          <a:spcPts val="5279"/>
                        </a:lnSpc>
                      </a:pPr>
                      <a:r>
                        <a:rPr lang="en-US" b="true" sz="4399" strike="noStrike" u="none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Evidência:</a:t>
                      </a:r>
                      <a:r>
                        <a:rPr lang="en-US" sz="4399" strike="noStrike" u="none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vertebrados apresentam semelhanças embrionárias no início do desenvolvimento, indicando ancestralidade comum.</a:t>
                      </a:r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just">
                        <a:lnSpc>
                          <a:spcPts val="5279"/>
                        </a:lnSpc>
                        <a:defRPr/>
                      </a:pPr>
                      <a:r>
                        <a:rPr lang="en-US" b="true" sz="43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Conceito: </a:t>
                      </a: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estudo do desenvolvimento embrionário d</a:t>
                      </a:r>
                      <a:r>
                        <a:rPr lang="en-US" sz="4399" strike="noStrike" u="none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 diferentes espécies.</a:t>
                      </a:r>
                      <a:endParaRPr lang="en-US" sz="1100"/>
                    </a:p>
                    <a:p>
                      <a:pPr algn="just">
                        <a:lnSpc>
                          <a:spcPts val="5279"/>
                        </a:lnSpc>
                      </a:pPr>
                      <a:r>
                        <a:rPr lang="en-US" b="true" sz="4399" strike="noStrike" u="none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Evidência:</a:t>
                      </a:r>
                      <a:r>
                        <a:rPr lang="en-US" sz="4399" strike="noStrike" u="none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vertebrados apresentam semelhanças embrionárias no início do desenvolvimento, indicando ancestralidade comum.</a:t>
                      </a:r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3" id="3"/>
          <p:cNvSpPr/>
          <p:nvPr/>
        </p:nvSpPr>
        <p:spPr>
          <a:xfrm flipH="false" flipV="false" rot="0">
            <a:off x="15500941" y="7499941"/>
            <a:ext cx="2787059" cy="2787059"/>
          </a:xfrm>
          <a:custGeom>
            <a:avLst/>
            <a:gdLst/>
            <a:ahLst/>
            <a:cxnLst/>
            <a:rect r="r" b="b" t="t" l="l"/>
            <a:pathLst>
              <a:path h="2787059" w="2787059">
                <a:moveTo>
                  <a:pt x="0" y="0"/>
                </a:moveTo>
                <a:lnTo>
                  <a:pt x="2787059" y="0"/>
                </a:lnTo>
                <a:lnTo>
                  <a:pt x="2787059" y="2787059"/>
                </a:lnTo>
                <a:lnTo>
                  <a:pt x="0" y="27870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7499941"/>
            <a:ext cx="2787059" cy="2787059"/>
          </a:xfrm>
          <a:custGeom>
            <a:avLst/>
            <a:gdLst/>
            <a:ahLst/>
            <a:cxnLst/>
            <a:rect r="r" b="b" t="t" l="l"/>
            <a:pathLst>
              <a:path h="2787059" w="2787059">
                <a:moveTo>
                  <a:pt x="0" y="0"/>
                </a:moveTo>
                <a:lnTo>
                  <a:pt x="2787059" y="0"/>
                </a:lnTo>
                <a:lnTo>
                  <a:pt x="2787059" y="2787059"/>
                </a:lnTo>
                <a:lnTo>
                  <a:pt x="0" y="27870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6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028700" y="1028700"/>
          <a:ext cx="16230600" cy="1162050"/>
        </p:xfrm>
        <a:graphic>
          <a:graphicData uri="http://schemas.openxmlformats.org/drawingml/2006/table">
            <a:tbl>
              <a:tblPr/>
              <a:tblGrid>
                <a:gridCol w="5470693"/>
                <a:gridCol w="10759907"/>
              </a:tblGrid>
              <a:tr h="1162050">
                <a:tc gridSpan="2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Embriologia Comparada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Embriologia Comparada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3" id="3"/>
          <p:cNvSpPr/>
          <p:nvPr/>
        </p:nvSpPr>
        <p:spPr>
          <a:xfrm flipH="false" flipV="false" rot="0">
            <a:off x="4120489" y="2645223"/>
            <a:ext cx="10047023" cy="7310168"/>
          </a:xfrm>
          <a:custGeom>
            <a:avLst/>
            <a:gdLst/>
            <a:ahLst/>
            <a:cxnLst/>
            <a:rect r="r" b="b" t="t" l="l"/>
            <a:pathLst>
              <a:path h="7310168" w="10047023">
                <a:moveTo>
                  <a:pt x="0" y="0"/>
                </a:moveTo>
                <a:lnTo>
                  <a:pt x="10047022" y="0"/>
                </a:lnTo>
                <a:lnTo>
                  <a:pt x="10047022" y="7310168"/>
                </a:lnTo>
                <a:lnTo>
                  <a:pt x="0" y="73101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8410"/>
            </a:stretch>
          </a:blipFill>
        </p:spPr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6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028700" y="1028700"/>
          <a:ext cx="16230600" cy="1162050"/>
        </p:xfrm>
        <a:graphic>
          <a:graphicData uri="http://schemas.openxmlformats.org/drawingml/2006/table">
            <a:tbl>
              <a:tblPr/>
              <a:tblGrid>
                <a:gridCol w="5470693"/>
                <a:gridCol w="10759907"/>
              </a:tblGrid>
              <a:tr h="1162050">
                <a:tc gridSpan="2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Embriologia Comparada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Embriologia Comparada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3" id="3"/>
          <p:cNvSpPr/>
          <p:nvPr/>
        </p:nvSpPr>
        <p:spPr>
          <a:xfrm flipH="false" flipV="false" rot="0">
            <a:off x="5036134" y="2332916"/>
            <a:ext cx="8215731" cy="7954084"/>
          </a:xfrm>
          <a:custGeom>
            <a:avLst/>
            <a:gdLst/>
            <a:ahLst/>
            <a:cxnLst/>
            <a:rect r="r" b="b" t="t" l="l"/>
            <a:pathLst>
              <a:path h="7954084" w="8215731">
                <a:moveTo>
                  <a:pt x="0" y="0"/>
                </a:moveTo>
                <a:lnTo>
                  <a:pt x="8215732" y="0"/>
                </a:lnTo>
                <a:lnTo>
                  <a:pt x="8215732" y="7954084"/>
                </a:lnTo>
                <a:lnTo>
                  <a:pt x="0" y="79540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6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028700" y="1028700"/>
          <a:ext cx="16230600" cy="4781550"/>
        </p:xfrm>
        <a:graphic>
          <a:graphicData uri="http://schemas.openxmlformats.org/drawingml/2006/table">
            <a:tbl>
              <a:tblPr/>
              <a:tblGrid>
                <a:gridCol w="5470693"/>
                <a:gridCol w="10759907"/>
              </a:tblGrid>
              <a:tr h="1154825">
                <a:tc gridSpan="2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Bioquímicas e Genéticas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Bioquímicas e Genéticas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6725">
                <a:tc gridSpan="2">
                  <a:txBody>
                    <a:bodyPr anchor="t" rtlCol="false"/>
                    <a:lstStyle/>
                    <a:p>
                      <a:pPr algn="just">
                        <a:lnSpc>
                          <a:spcPts val="5279"/>
                        </a:lnSpc>
                        <a:defRPr/>
                      </a:pPr>
                      <a:r>
                        <a:rPr lang="en-US" b="true" sz="43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Evidências moleculares:</a:t>
                      </a: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semelhanças d</a:t>
                      </a:r>
                      <a:r>
                        <a:rPr lang="en-US" sz="4399" strike="noStrike" u="none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 DNA, RNA e proteínas entre espécies diferentes.</a:t>
                      </a:r>
                      <a:endParaRPr lang="en-US" sz="1100"/>
                    </a:p>
                    <a:p>
                      <a:pPr algn="just">
                        <a:lnSpc>
                          <a:spcPts val="5279"/>
                        </a:lnSpc>
                      </a:pPr>
                    </a:p>
                    <a:p>
                      <a:pPr algn="just">
                        <a:lnSpc>
                          <a:spcPts val="5279"/>
                        </a:lnSpc>
                      </a:pPr>
                      <a:r>
                        <a:rPr lang="en-US" sz="4399" strike="noStrike" u="none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Quanto mais próximas as espécies, mais semelhantes seus genes/proteínas</a:t>
                      </a:r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just">
                        <a:lnSpc>
                          <a:spcPts val="5279"/>
                        </a:lnSpc>
                        <a:defRPr/>
                      </a:pPr>
                      <a:r>
                        <a:rPr lang="en-US" b="true" sz="43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Evidências moleculares:</a:t>
                      </a: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semelhanças d</a:t>
                      </a:r>
                      <a:r>
                        <a:rPr lang="en-US" sz="4399" strike="noStrike" u="none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 DNA, RNA e proteínas entre espécies diferentes.</a:t>
                      </a:r>
                      <a:endParaRPr lang="en-US" sz="1100"/>
                    </a:p>
                    <a:p>
                      <a:pPr algn="just">
                        <a:lnSpc>
                          <a:spcPts val="5279"/>
                        </a:lnSpc>
                      </a:pPr>
                    </a:p>
                    <a:p>
                      <a:pPr algn="just">
                        <a:lnSpc>
                          <a:spcPts val="5279"/>
                        </a:lnSpc>
                      </a:pPr>
                      <a:r>
                        <a:rPr lang="en-US" sz="4399" strike="noStrike" u="none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Quanto mais próximas as espécies, mais semelhantes seus genes/proteínas</a:t>
                      </a:r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3" id="3"/>
          <p:cNvSpPr/>
          <p:nvPr/>
        </p:nvSpPr>
        <p:spPr>
          <a:xfrm flipH="false" flipV="false" rot="0">
            <a:off x="0" y="6586911"/>
            <a:ext cx="1103299" cy="3700089"/>
          </a:xfrm>
          <a:custGeom>
            <a:avLst/>
            <a:gdLst/>
            <a:ahLst/>
            <a:cxnLst/>
            <a:rect r="r" b="b" t="t" l="l"/>
            <a:pathLst>
              <a:path h="3700089" w="1103299">
                <a:moveTo>
                  <a:pt x="0" y="0"/>
                </a:moveTo>
                <a:lnTo>
                  <a:pt x="1103299" y="0"/>
                </a:lnTo>
                <a:lnTo>
                  <a:pt x="1103299" y="3700089"/>
                </a:lnTo>
                <a:lnTo>
                  <a:pt x="0" y="37000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536826" y="7535826"/>
            <a:ext cx="2751174" cy="2751174"/>
          </a:xfrm>
          <a:custGeom>
            <a:avLst/>
            <a:gdLst/>
            <a:ahLst/>
            <a:cxnLst/>
            <a:rect r="r" b="b" t="t" l="l"/>
            <a:pathLst>
              <a:path h="2751174" w="2751174">
                <a:moveTo>
                  <a:pt x="0" y="0"/>
                </a:moveTo>
                <a:lnTo>
                  <a:pt x="2751174" y="0"/>
                </a:lnTo>
                <a:lnTo>
                  <a:pt x="2751174" y="2751174"/>
                </a:lnTo>
                <a:lnTo>
                  <a:pt x="0" y="27511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6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028700" y="1028700"/>
          <a:ext cx="16230600" cy="1162050"/>
        </p:xfrm>
        <a:graphic>
          <a:graphicData uri="http://schemas.openxmlformats.org/drawingml/2006/table">
            <a:tbl>
              <a:tblPr/>
              <a:tblGrid>
                <a:gridCol w="5470693"/>
                <a:gridCol w="10759907"/>
              </a:tblGrid>
              <a:tr h="1162050">
                <a:tc gridSpan="2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Bioquímicas e Genéticas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Bioquímicas e Genéticas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3" id="3"/>
          <p:cNvSpPr/>
          <p:nvPr/>
        </p:nvSpPr>
        <p:spPr>
          <a:xfrm flipH="false" flipV="false" rot="0">
            <a:off x="2737049" y="6673909"/>
            <a:ext cx="12813902" cy="1721028"/>
          </a:xfrm>
          <a:custGeom>
            <a:avLst/>
            <a:gdLst/>
            <a:ahLst/>
            <a:cxnLst/>
            <a:rect r="r" b="b" t="t" l="l"/>
            <a:pathLst>
              <a:path h="1721028" w="12813902">
                <a:moveTo>
                  <a:pt x="0" y="0"/>
                </a:moveTo>
                <a:lnTo>
                  <a:pt x="12813902" y="0"/>
                </a:lnTo>
                <a:lnTo>
                  <a:pt x="12813902" y="1721028"/>
                </a:lnTo>
                <a:lnTo>
                  <a:pt x="0" y="17210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48505" r="0" b="-40966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737049" y="3759523"/>
            <a:ext cx="12813902" cy="1662274"/>
          </a:xfrm>
          <a:custGeom>
            <a:avLst/>
            <a:gdLst/>
            <a:ahLst/>
            <a:cxnLst/>
            <a:rect r="r" b="b" t="t" l="l"/>
            <a:pathLst>
              <a:path h="1662274" w="12813902">
                <a:moveTo>
                  <a:pt x="0" y="0"/>
                </a:moveTo>
                <a:lnTo>
                  <a:pt x="12813902" y="0"/>
                </a:lnTo>
                <a:lnTo>
                  <a:pt x="12813902" y="1662273"/>
                </a:lnTo>
                <a:lnTo>
                  <a:pt x="0" y="16622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5345" r="0" b="-164357"/>
            </a:stretch>
          </a:blipFill>
        </p:spPr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6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028700" y="1028700"/>
          <a:ext cx="16230600" cy="1162050"/>
        </p:xfrm>
        <a:graphic>
          <a:graphicData uri="http://schemas.openxmlformats.org/drawingml/2006/table">
            <a:tbl>
              <a:tblPr/>
              <a:tblGrid>
                <a:gridCol w="5470693"/>
                <a:gridCol w="10759907"/>
              </a:tblGrid>
              <a:tr h="1162050">
                <a:tc gridSpan="2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Bioquímicas e Genéticas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Bioquímicas e Genéticas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3" id="3"/>
          <p:cNvSpPr/>
          <p:nvPr/>
        </p:nvSpPr>
        <p:spPr>
          <a:xfrm flipH="false" flipV="false" rot="0">
            <a:off x="1541412" y="3082472"/>
            <a:ext cx="15205175" cy="5911596"/>
          </a:xfrm>
          <a:custGeom>
            <a:avLst/>
            <a:gdLst/>
            <a:ahLst/>
            <a:cxnLst/>
            <a:rect r="r" b="b" t="t" l="l"/>
            <a:pathLst>
              <a:path h="5911596" w="15205175">
                <a:moveTo>
                  <a:pt x="0" y="0"/>
                </a:moveTo>
                <a:lnTo>
                  <a:pt x="15205176" y="0"/>
                </a:lnTo>
                <a:lnTo>
                  <a:pt x="15205176" y="5911597"/>
                </a:lnTo>
                <a:lnTo>
                  <a:pt x="0" y="59115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6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028700" y="1028700"/>
          <a:ext cx="16230600" cy="1162050"/>
        </p:xfrm>
        <a:graphic>
          <a:graphicData uri="http://schemas.openxmlformats.org/drawingml/2006/table">
            <a:tbl>
              <a:tblPr/>
              <a:tblGrid>
                <a:gridCol w="5470693"/>
                <a:gridCol w="10759907"/>
              </a:tblGrid>
              <a:tr h="1162050">
                <a:tc gridSpan="2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Bioquímicas e Genéticas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Bioquímicas e Genéticas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3" id="3"/>
          <p:cNvSpPr/>
          <p:nvPr/>
        </p:nvSpPr>
        <p:spPr>
          <a:xfrm flipH="false" flipV="false" rot="0">
            <a:off x="2818805" y="2190750"/>
            <a:ext cx="12650391" cy="8096250"/>
          </a:xfrm>
          <a:custGeom>
            <a:avLst/>
            <a:gdLst/>
            <a:ahLst/>
            <a:cxnLst/>
            <a:rect r="r" b="b" t="t" l="l"/>
            <a:pathLst>
              <a:path h="8096250" w="12650391">
                <a:moveTo>
                  <a:pt x="0" y="0"/>
                </a:moveTo>
                <a:lnTo>
                  <a:pt x="12650390" y="0"/>
                </a:lnTo>
                <a:lnTo>
                  <a:pt x="12650390" y="8096250"/>
                </a:lnTo>
                <a:lnTo>
                  <a:pt x="0" y="80962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6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028700" y="1028700"/>
          <a:ext cx="16230600" cy="3448050"/>
        </p:xfrm>
        <a:graphic>
          <a:graphicData uri="http://schemas.openxmlformats.org/drawingml/2006/table">
            <a:tbl>
              <a:tblPr/>
              <a:tblGrid>
                <a:gridCol w="5470693"/>
                <a:gridCol w="10759907"/>
              </a:tblGrid>
              <a:tr h="1155718">
                <a:tc gridSpan="2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Distribuição Geográfica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Distribuição Geográfica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2332">
                <a:tc gridSpan="2">
                  <a:txBody>
                    <a:bodyPr anchor="t" rtlCol="false"/>
                    <a:lstStyle/>
                    <a:p>
                      <a:pPr algn="just">
                        <a:lnSpc>
                          <a:spcPts val="5279"/>
                        </a:lnSpc>
                        <a:defRPr/>
                      </a:pPr>
                      <a:r>
                        <a:rPr lang="en-US" b="true" sz="43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Conceito: </a:t>
                      </a: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espécies em r</a:t>
                      </a:r>
                      <a:r>
                        <a:rPr lang="en-US" sz="4399" strike="noStrike" u="none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egiões isoladas evoluem de maneira adaptativa.</a:t>
                      </a:r>
                      <a:endParaRPr lang="en-US" sz="1100"/>
                    </a:p>
                    <a:p>
                      <a:pPr algn="just">
                        <a:lnSpc>
                          <a:spcPts val="5279"/>
                        </a:lnSpc>
                      </a:pPr>
                      <a:r>
                        <a:rPr lang="en-US" sz="4399" strike="noStrike" u="none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Demonstra como o ambiente atua na seleção natural.</a:t>
                      </a:r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just">
                        <a:lnSpc>
                          <a:spcPts val="5279"/>
                        </a:lnSpc>
                        <a:defRPr/>
                      </a:pPr>
                      <a:r>
                        <a:rPr lang="en-US" b="true" sz="43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Conceito: </a:t>
                      </a: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espécies em r</a:t>
                      </a:r>
                      <a:r>
                        <a:rPr lang="en-US" sz="4399" strike="noStrike" u="none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egiões isoladas evoluem de maneira adaptativa.</a:t>
                      </a:r>
                      <a:endParaRPr lang="en-US" sz="1100"/>
                    </a:p>
                    <a:p>
                      <a:pPr algn="just">
                        <a:lnSpc>
                          <a:spcPts val="5279"/>
                        </a:lnSpc>
                      </a:pPr>
                      <a:r>
                        <a:rPr lang="en-US" sz="4399" strike="noStrike" u="none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Demonstra como o ambiente atua na seleção natural.</a:t>
                      </a:r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3" id="3"/>
          <p:cNvSpPr/>
          <p:nvPr/>
        </p:nvSpPr>
        <p:spPr>
          <a:xfrm flipH="false" flipV="false" rot="0">
            <a:off x="14693856" y="6980387"/>
            <a:ext cx="3594144" cy="3306613"/>
          </a:xfrm>
          <a:custGeom>
            <a:avLst/>
            <a:gdLst/>
            <a:ahLst/>
            <a:cxnLst/>
            <a:rect r="r" b="b" t="t" l="l"/>
            <a:pathLst>
              <a:path h="3306613" w="3594144">
                <a:moveTo>
                  <a:pt x="0" y="0"/>
                </a:moveTo>
                <a:lnTo>
                  <a:pt x="3594144" y="0"/>
                </a:lnTo>
                <a:lnTo>
                  <a:pt x="3594144" y="3306613"/>
                </a:lnTo>
                <a:lnTo>
                  <a:pt x="0" y="33066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7792086"/>
            <a:ext cx="3061244" cy="2494914"/>
          </a:xfrm>
          <a:custGeom>
            <a:avLst/>
            <a:gdLst/>
            <a:ahLst/>
            <a:cxnLst/>
            <a:rect r="r" b="b" t="t" l="l"/>
            <a:pathLst>
              <a:path h="2494914" w="3061244">
                <a:moveTo>
                  <a:pt x="0" y="0"/>
                </a:moveTo>
                <a:lnTo>
                  <a:pt x="3061244" y="0"/>
                </a:lnTo>
                <a:lnTo>
                  <a:pt x="3061244" y="2494914"/>
                </a:lnTo>
                <a:lnTo>
                  <a:pt x="0" y="24949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6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028700" y="1028700"/>
          <a:ext cx="16230600" cy="1162050"/>
        </p:xfrm>
        <a:graphic>
          <a:graphicData uri="http://schemas.openxmlformats.org/drawingml/2006/table">
            <a:tbl>
              <a:tblPr/>
              <a:tblGrid>
                <a:gridCol w="5470693"/>
                <a:gridCol w="10759907"/>
              </a:tblGrid>
              <a:tr h="1162050">
                <a:tc gridSpan="2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Distribuição Geográfica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Distribuição Geográfica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3" id="3"/>
          <p:cNvSpPr/>
          <p:nvPr/>
        </p:nvSpPr>
        <p:spPr>
          <a:xfrm flipH="false" flipV="false" rot="0">
            <a:off x="3025651" y="2431776"/>
            <a:ext cx="6118349" cy="3639921"/>
          </a:xfrm>
          <a:custGeom>
            <a:avLst/>
            <a:gdLst/>
            <a:ahLst/>
            <a:cxnLst/>
            <a:rect r="r" b="b" t="t" l="l"/>
            <a:pathLst>
              <a:path h="3639921" w="6118349">
                <a:moveTo>
                  <a:pt x="0" y="0"/>
                </a:moveTo>
                <a:lnTo>
                  <a:pt x="6118349" y="0"/>
                </a:lnTo>
                <a:lnTo>
                  <a:pt x="6118349" y="3639921"/>
                </a:lnTo>
                <a:lnTo>
                  <a:pt x="0" y="36399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2" r="0" b="-93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025651" y="6071697"/>
            <a:ext cx="6118349" cy="4089097"/>
          </a:xfrm>
          <a:custGeom>
            <a:avLst/>
            <a:gdLst/>
            <a:ahLst/>
            <a:cxnLst/>
            <a:rect r="r" b="b" t="t" l="l"/>
            <a:pathLst>
              <a:path h="4089097" w="6118349">
                <a:moveTo>
                  <a:pt x="0" y="0"/>
                </a:moveTo>
                <a:lnTo>
                  <a:pt x="6118349" y="0"/>
                </a:lnTo>
                <a:lnTo>
                  <a:pt x="6118349" y="4089097"/>
                </a:lnTo>
                <a:lnTo>
                  <a:pt x="0" y="4089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144000" y="2431776"/>
            <a:ext cx="5691397" cy="3801853"/>
          </a:xfrm>
          <a:custGeom>
            <a:avLst/>
            <a:gdLst/>
            <a:ahLst/>
            <a:cxnLst/>
            <a:rect r="r" b="b" t="t" l="l"/>
            <a:pathLst>
              <a:path h="3801853" w="5691397">
                <a:moveTo>
                  <a:pt x="0" y="0"/>
                </a:moveTo>
                <a:lnTo>
                  <a:pt x="5691397" y="0"/>
                </a:lnTo>
                <a:lnTo>
                  <a:pt x="5691397" y="3801853"/>
                </a:lnTo>
                <a:lnTo>
                  <a:pt x="0" y="38018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144000" y="6220299"/>
            <a:ext cx="5691397" cy="3791893"/>
          </a:xfrm>
          <a:custGeom>
            <a:avLst/>
            <a:gdLst/>
            <a:ahLst/>
            <a:cxnLst/>
            <a:rect r="r" b="b" t="t" l="l"/>
            <a:pathLst>
              <a:path h="3791893" w="5691397">
                <a:moveTo>
                  <a:pt x="0" y="0"/>
                </a:moveTo>
                <a:lnTo>
                  <a:pt x="5691397" y="0"/>
                </a:lnTo>
                <a:lnTo>
                  <a:pt x="5691397" y="3791893"/>
                </a:lnTo>
                <a:lnTo>
                  <a:pt x="0" y="37918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6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028700" y="1028700"/>
          <a:ext cx="16230600" cy="1162050"/>
        </p:xfrm>
        <a:graphic>
          <a:graphicData uri="http://schemas.openxmlformats.org/drawingml/2006/table">
            <a:tbl>
              <a:tblPr/>
              <a:tblGrid>
                <a:gridCol w="5470693"/>
                <a:gridCol w="10759907"/>
              </a:tblGrid>
              <a:tr h="1162050">
                <a:tc gridSpan="2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Isso é Evolução?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Isso é Evolução?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3" id="3"/>
          <p:cNvSpPr/>
          <p:nvPr/>
        </p:nvSpPr>
        <p:spPr>
          <a:xfrm flipH="false" flipV="false" rot="0">
            <a:off x="4070139" y="2547798"/>
            <a:ext cx="10147721" cy="7405598"/>
          </a:xfrm>
          <a:custGeom>
            <a:avLst/>
            <a:gdLst/>
            <a:ahLst/>
            <a:cxnLst/>
            <a:rect r="r" b="b" t="t" l="l"/>
            <a:pathLst>
              <a:path h="7405598" w="10147721">
                <a:moveTo>
                  <a:pt x="0" y="0"/>
                </a:moveTo>
                <a:lnTo>
                  <a:pt x="10147722" y="0"/>
                </a:lnTo>
                <a:lnTo>
                  <a:pt x="10147722" y="7405598"/>
                </a:lnTo>
                <a:lnTo>
                  <a:pt x="0" y="74055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BCF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155685" y="-2819177"/>
            <a:ext cx="20599369" cy="5543103"/>
          </a:xfrm>
          <a:custGeom>
            <a:avLst/>
            <a:gdLst/>
            <a:ahLst/>
            <a:cxnLst/>
            <a:rect r="r" b="b" t="t" l="l"/>
            <a:pathLst>
              <a:path h="5543103" w="20599369">
                <a:moveTo>
                  <a:pt x="0" y="0"/>
                </a:moveTo>
                <a:lnTo>
                  <a:pt x="20599370" y="0"/>
                </a:lnTo>
                <a:lnTo>
                  <a:pt x="20599370" y="5543104"/>
                </a:lnTo>
                <a:lnTo>
                  <a:pt x="0" y="55431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028421" y="1010539"/>
            <a:ext cx="12231158" cy="2122297"/>
            <a:chOff x="0" y="0"/>
            <a:chExt cx="11117856" cy="192912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139" y="0"/>
              <a:ext cx="11117868" cy="1928995"/>
            </a:xfrm>
            <a:custGeom>
              <a:avLst/>
              <a:gdLst/>
              <a:ahLst/>
              <a:cxnLst/>
              <a:rect r="r" b="b" t="t" l="l"/>
              <a:pathLst>
                <a:path h="1928995" w="11117868">
                  <a:moveTo>
                    <a:pt x="11101739" y="184404"/>
                  </a:moveTo>
                  <a:cubicBezTo>
                    <a:pt x="11101358" y="123444"/>
                    <a:pt x="11110756" y="6604"/>
                    <a:pt x="11110756" y="6604"/>
                  </a:cubicBezTo>
                  <a:lnTo>
                    <a:pt x="10965850" y="4318"/>
                  </a:lnTo>
                  <a:lnTo>
                    <a:pt x="10760363" y="14097"/>
                  </a:lnTo>
                  <a:cubicBezTo>
                    <a:pt x="10760363" y="14097"/>
                    <a:pt x="10426734" y="-1905"/>
                    <a:pt x="10394857" y="13081"/>
                  </a:cubicBezTo>
                  <a:cubicBezTo>
                    <a:pt x="10362853" y="28067"/>
                    <a:pt x="10296940" y="4318"/>
                    <a:pt x="10296940" y="4318"/>
                  </a:cubicBezTo>
                  <a:lnTo>
                    <a:pt x="920508" y="2413"/>
                  </a:lnTo>
                  <a:lnTo>
                    <a:pt x="629551" y="1651"/>
                  </a:lnTo>
                  <a:lnTo>
                    <a:pt x="402602" y="9525"/>
                  </a:lnTo>
                  <a:lnTo>
                    <a:pt x="138823" y="8763"/>
                  </a:lnTo>
                  <a:lnTo>
                    <a:pt x="38747" y="0"/>
                  </a:lnTo>
                  <a:cubicBezTo>
                    <a:pt x="22872" y="0"/>
                    <a:pt x="10045" y="12700"/>
                    <a:pt x="10045" y="28575"/>
                  </a:cubicBezTo>
                  <a:lnTo>
                    <a:pt x="26301" y="273685"/>
                  </a:lnTo>
                  <a:lnTo>
                    <a:pt x="8521" y="545084"/>
                  </a:lnTo>
                  <a:lnTo>
                    <a:pt x="6362" y="1283327"/>
                  </a:lnTo>
                  <a:lnTo>
                    <a:pt x="14363" y="1462143"/>
                  </a:lnTo>
                  <a:cubicBezTo>
                    <a:pt x="14363" y="1462143"/>
                    <a:pt x="-10656" y="1503291"/>
                    <a:pt x="5346" y="1663311"/>
                  </a:cubicBezTo>
                  <a:cubicBezTo>
                    <a:pt x="21348" y="1823331"/>
                    <a:pt x="38620" y="1918581"/>
                    <a:pt x="38620" y="1918581"/>
                  </a:cubicBezTo>
                  <a:lnTo>
                    <a:pt x="122186" y="1918835"/>
                  </a:lnTo>
                  <a:lnTo>
                    <a:pt x="294906" y="1902325"/>
                  </a:lnTo>
                  <a:lnTo>
                    <a:pt x="521855" y="1919851"/>
                  </a:lnTo>
                  <a:lnTo>
                    <a:pt x="760488" y="1928995"/>
                  </a:lnTo>
                  <a:lnTo>
                    <a:pt x="895870" y="1903849"/>
                  </a:lnTo>
                  <a:lnTo>
                    <a:pt x="998105" y="1921121"/>
                  </a:lnTo>
                  <a:lnTo>
                    <a:pt x="10361710" y="1923026"/>
                  </a:lnTo>
                  <a:lnTo>
                    <a:pt x="10604661" y="1923661"/>
                  </a:lnTo>
                  <a:lnTo>
                    <a:pt x="10841516" y="1914009"/>
                  </a:lnTo>
                  <a:lnTo>
                    <a:pt x="11027825" y="1924804"/>
                  </a:lnTo>
                  <a:lnTo>
                    <a:pt x="11105295" y="1925058"/>
                  </a:lnTo>
                  <a:lnTo>
                    <a:pt x="11105676" y="1777103"/>
                  </a:lnTo>
                  <a:lnTo>
                    <a:pt x="11105930" y="1663438"/>
                  </a:lnTo>
                  <a:lnTo>
                    <a:pt x="11098056" y="1457952"/>
                  </a:lnTo>
                  <a:lnTo>
                    <a:pt x="11106946" y="1289804"/>
                  </a:lnTo>
                  <a:lnTo>
                    <a:pt x="11108725" y="669671"/>
                  </a:lnTo>
                  <a:lnTo>
                    <a:pt x="11117868" y="422656"/>
                  </a:lnTo>
                  <a:cubicBezTo>
                    <a:pt x="11117868" y="422656"/>
                    <a:pt x="11101866" y="245110"/>
                    <a:pt x="11101485" y="184150"/>
                  </a:cubicBezTo>
                  <a:close/>
                </a:path>
              </a:pathLst>
            </a:custGeom>
            <a:solidFill>
              <a:srgbClr val="4A5D52"/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409700" y="4229834"/>
            <a:ext cx="4750003" cy="4837966"/>
          </a:xfrm>
          <a:custGeom>
            <a:avLst/>
            <a:gdLst/>
            <a:ahLst/>
            <a:cxnLst/>
            <a:rect r="r" b="b" t="t" l="l"/>
            <a:pathLst>
              <a:path h="4837966" w="4750003">
                <a:moveTo>
                  <a:pt x="0" y="0"/>
                </a:moveTo>
                <a:lnTo>
                  <a:pt x="4750003" y="0"/>
                </a:lnTo>
                <a:lnTo>
                  <a:pt x="4750003" y="4837966"/>
                </a:lnTo>
                <a:lnTo>
                  <a:pt x="0" y="48379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768998" y="4229834"/>
            <a:ext cx="4750003" cy="4837966"/>
          </a:xfrm>
          <a:custGeom>
            <a:avLst/>
            <a:gdLst/>
            <a:ahLst/>
            <a:cxnLst/>
            <a:rect r="r" b="b" t="t" l="l"/>
            <a:pathLst>
              <a:path h="4837966" w="4750003">
                <a:moveTo>
                  <a:pt x="0" y="0"/>
                </a:moveTo>
                <a:lnTo>
                  <a:pt x="4750004" y="0"/>
                </a:lnTo>
                <a:lnTo>
                  <a:pt x="4750004" y="4837966"/>
                </a:lnTo>
                <a:lnTo>
                  <a:pt x="0" y="48379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12128602" y="4229834"/>
            <a:ext cx="4750003" cy="4837966"/>
          </a:xfrm>
          <a:custGeom>
            <a:avLst/>
            <a:gdLst/>
            <a:ahLst/>
            <a:cxnLst/>
            <a:rect r="r" b="b" t="t" l="l"/>
            <a:pathLst>
              <a:path h="4837966" w="4750003">
                <a:moveTo>
                  <a:pt x="0" y="0"/>
                </a:moveTo>
                <a:lnTo>
                  <a:pt x="4750003" y="0"/>
                </a:lnTo>
                <a:lnTo>
                  <a:pt x="4750003" y="4837966"/>
                </a:lnTo>
                <a:lnTo>
                  <a:pt x="0" y="48379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3510008" y="4494190"/>
            <a:ext cx="549387" cy="506435"/>
          </a:xfrm>
          <a:custGeom>
            <a:avLst/>
            <a:gdLst/>
            <a:ahLst/>
            <a:cxnLst/>
            <a:rect r="r" b="b" t="t" l="l"/>
            <a:pathLst>
              <a:path h="506435" w="549387">
                <a:moveTo>
                  <a:pt x="0" y="0"/>
                </a:moveTo>
                <a:lnTo>
                  <a:pt x="549387" y="0"/>
                </a:lnTo>
                <a:lnTo>
                  <a:pt x="549387" y="506435"/>
                </a:lnTo>
                <a:lnTo>
                  <a:pt x="0" y="5064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869307" y="4494190"/>
            <a:ext cx="549387" cy="506435"/>
          </a:xfrm>
          <a:custGeom>
            <a:avLst/>
            <a:gdLst/>
            <a:ahLst/>
            <a:cxnLst/>
            <a:rect r="r" b="b" t="t" l="l"/>
            <a:pathLst>
              <a:path h="506435" w="549387">
                <a:moveTo>
                  <a:pt x="0" y="0"/>
                </a:moveTo>
                <a:lnTo>
                  <a:pt x="549386" y="0"/>
                </a:lnTo>
                <a:lnTo>
                  <a:pt x="549386" y="506435"/>
                </a:lnTo>
                <a:lnTo>
                  <a:pt x="0" y="5064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4228910" y="4494190"/>
            <a:ext cx="549387" cy="506435"/>
          </a:xfrm>
          <a:custGeom>
            <a:avLst/>
            <a:gdLst/>
            <a:ahLst/>
            <a:cxnLst/>
            <a:rect r="r" b="b" t="t" l="l"/>
            <a:pathLst>
              <a:path h="506435" w="549387">
                <a:moveTo>
                  <a:pt x="0" y="0"/>
                </a:moveTo>
                <a:lnTo>
                  <a:pt x="549387" y="0"/>
                </a:lnTo>
                <a:lnTo>
                  <a:pt x="549387" y="506435"/>
                </a:lnTo>
                <a:lnTo>
                  <a:pt x="0" y="5064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301048">
            <a:off x="16144571" y="7625770"/>
            <a:ext cx="1778926" cy="1964678"/>
          </a:xfrm>
          <a:custGeom>
            <a:avLst/>
            <a:gdLst/>
            <a:ahLst/>
            <a:cxnLst/>
            <a:rect r="r" b="b" t="t" l="l"/>
            <a:pathLst>
              <a:path h="1964678" w="1778926">
                <a:moveTo>
                  <a:pt x="0" y="0"/>
                </a:moveTo>
                <a:lnTo>
                  <a:pt x="1778926" y="0"/>
                </a:lnTo>
                <a:lnTo>
                  <a:pt x="1778926" y="1964678"/>
                </a:lnTo>
                <a:lnTo>
                  <a:pt x="0" y="19646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463550">
            <a:off x="432615" y="8403062"/>
            <a:ext cx="3386147" cy="1138977"/>
          </a:xfrm>
          <a:custGeom>
            <a:avLst/>
            <a:gdLst/>
            <a:ahLst/>
            <a:cxnLst/>
            <a:rect r="r" b="b" t="t" l="l"/>
            <a:pathLst>
              <a:path h="1138977" w="3386147">
                <a:moveTo>
                  <a:pt x="0" y="0"/>
                </a:moveTo>
                <a:lnTo>
                  <a:pt x="3386147" y="0"/>
                </a:lnTo>
                <a:lnTo>
                  <a:pt x="3386147" y="1138976"/>
                </a:lnTo>
                <a:lnTo>
                  <a:pt x="0" y="11389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872655" y="6010275"/>
            <a:ext cx="3646091" cy="1622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99"/>
              </a:lnSpc>
            </a:pPr>
            <a:r>
              <a:rPr lang="en-US" sz="4999">
                <a:solidFill>
                  <a:srgbClr val="403737"/>
                </a:solidFill>
                <a:latin typeface="DM Sans"/>
                <a:ea typeface="DM Sans"/>
                <a:cs typeface="DM Sans"/>
                <a:sym typeface="DM Sans"/>
              </a:rPr>
              <a:t> O</a:t>
            </a:r>
            <a:r>
              <a:rPr lang="en-US" sz="4999" strike="noStrike" u="none">
                <a:solidFill>
                  <a:srgbClr val="403737"/>
                </a:solidFill>
                <a:latin typeface="DM Sans"/>
                <a:ea typeface="DM Sans"/>
                <a:cs typeface="DM Sans"/>
                <a:sym typeface="DM Sans"/>
              </a:rPr>
              <a:t> mundo é estático.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7045129" y="5777396"/>
            <a:ext cx="4198047" cy="20978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589"/>
              </a:lnSpc>
              <a:spcBef>
                <a:spcPct val="0"/>
              </a:spcBef>
            </a:pPr>
            <a:r>
              <a:rPr lang="en-US" sz="4299">
                <a:solidFill>
                  <a:srgbClr val="403737"/>
                </a:solidFill>
                <a:latin typeface="DM Sans"/>
                <a:ea typeface="DM Sans"/>
                <a:cs typeface="DM Sans"/>
                <a:sym typeface="DM Sans"/>
              </a:rPr>
              <a:t>Não há transformação de espécies.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404827" y="5777396"/>
            <a:ext cx="4113208" cy="2466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939"/>
              </a:lnSpc>
            </a:pPr>
            <a:r>
              <a:rPr lang="en-US" sz="3799">
                <a:solidFill>
                  <a:srgbClr val="403737"/>
                </a:solidFill>
                <a:latin typeface="DM Sans"/>
                <a:ea typeface="DM Sans"/>
                <a:cs typeface="DM Sans"/>
                <a:sym typeface="DM Sans"/>
              </a:rPr>
              <a:t>Cada ser ocupa um lugar definido na natureza (visão hierárquica).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3695700" y="1029589"/>
            <a:ext cx="10896600" cy="2403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190"/>
              </a:lnSpc>
              <a:spcBef>
                <a:spcPct val="0"/>
              </a:spcBef>
            </a:pPr>
            <a:r>
              <a:rPr lang="en-US" sz="9100">
                <a:solidFill>
                  <a:srgbClr val="FFFFFF"/>
                </a:solidFill>
                <a:latin typeface="TAN Tangkiwood"/>
                <a:ea typeface="TAN Tangkiwood"/>
                <a:cs typeface="TAN Tangkiwood"/>
                <a:sym typeface="TAN Tangkiwood"/>
              </a:rPr>
              <a:t>Ideias Centrais do Fixismo:</a:t>
            </a:r>
          </a:p>
        </p:txBody>
      </p:sp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6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028700" y="1028700"/>
          <a:ext cx="16230600" cy="1162050"/>
        </p:xfrm>
        <a:graphic>
          <a:graphicData uri="http://schemas.openxmlformats.org/drawingml/2006/table">
            <a:tbl>
              <a:tblPr/>
              <a:tblGrid>
                <a:gridCol w="5470693"/>
                <a:gridCol w="10759907"/>
              </a:tblGrid>
              <a:tr h="1162050">
                <a:tc gridSpan="2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Isso é Evolução?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Isso é Evolução?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3" id="3"/>
          <p:cNvSpPr/>
          <p:nvPr/>
        </p:nvSpPr>
        <p:spPr>
          <a:xfrm flipH="false" flipV="false" rot="0">
            <a:off x="2292238" y="2895054"/>
            <a:ext cx="13703524" cy="6363246"/>
          </a:xfrm>
          <a:custGeom>
            <a:avLst/>
            <a:gdLst/>
            <a:ahLst/>
            <a:cxnLst/>
            <a:rect r="r" b="b" t="t" l="l"/>
            <a:pathLst>
              <a:path h="6363246" w="13703524">
                <a:moveTo>
                  <a:pt x="0" y="0"/>
                </a:moveTo>
                <a:lnTo>
                  <a:pt x="13703524" y="0"/>
                </a:lnTo>
                <a:lnTo>
                  <a:pt x="13703524" y="6363246"/>
                </a:lnTo>
                <a:lnTo>
                  <a:pt x="0" y="63632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7731" r="0" b="-26246"/>
            </a:stretch>
          </a:blipFill>
        </p:spPr>
      </p:sp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6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028700" y="1028700"/>
          <a:ext cx="16230600" cy="1162050"/>
        </p:xfrm>
        <a:graphic>
          <a:graphicData uri="http://schemas.openxmlformats.org/drawingml/2006/table">
            <a:tbl>
              <a:tblPr/>
              <a:tblGrid>
                <a:gridCol w="5470693"/>
                <a:gridCol w="10759907"/>
              </a:tblGrid>
              <a:tr h="1162050">
                <a:tc gridSpan="2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Isso é Evolução?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Isso é Evolução?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3" id="3"/>
          <p:cNvSpPr/>
          <p:nvPr/>
        </p:nvSpPr>
        <p:spPr>
          <a:xfrm flipH="false" flipV="false" rot="0">
            <a:off x="3192417" y="2805425"/>
            <a:ext cx="11903166" cy="6989944"/>
          </a:xfrm>
          <a:custGeom>
            <a:avLst/>
            <a:gdLst/>
            <a:ahLst/>
            <a:cxnLst/>
            <a:rect r="r" b="b" t="t" l="l"/>
            <a:pathLst>
              <a:path h="6989944" w="11903166">
                <a:moveTo>
                  <a:pt x="0" y="0"/>
                </a:moveTo>
                <a:lnTo>
                  <a:pt x="11903166" y="0"/>
                </a:lnTo>
                <a:lnTo>
                  <a:pt x="11903166" y="6989944"/>
                </a:lnTo>
                <a:lnTo>
                  <a:pt x="0" y="69899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6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028700" y="1028700"/>
          <a:ext cx="16230600" cy="1162050"/>
        </p:xfrm>
        <a:graphic>
          <a:graphicData uri="http://schemas.openxmlformats.org/drawingml/2006/table">
            <a:tbl>
              <a:tblPr/>
              <a:tblGrid>
                <a:gridCol w="5470693"/>
                <a:gridCol w="10759907"/>
              </a:tblGrid>
              <a:tr h="1162050">
                <a:tc gridSpan="2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Isso é Evolução?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Isso é Evolução?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3" id="3"/>
          <p:cNvSpPr/>
          <p:nvPr/>
        </p:nvSpPr>
        <p:spPr>
          <a:xfrm flipH="false" flipV="false" rot="0">
            <a:off x="2784569" y="2885121"/>
            <a:ext cx="12718862" cy="6590527"/>
          </a:xfrm>
          <a:custGeom>
            <a:avLst/>
            <a:gdLst/>
            <a:ahLst/>
            <a:cxnLst/>
            <a:rect r="r" b="b" t="t" l="l"/>
            <a:pathLst>
              <a:path h="6590527" w="12718862">
                <a:moveTo>
                  <a:pt x="0" y="0"/>
                </a:moveTo>
                <a:lnTo>
                  <a:pt x="12718862" y="0"/>
                </a:lnTo>
                <a:lnTo>
                  <a:pt x="12718862" y="6590528"/>
                </a:lnTo>
                <a:lnTo>
                  <a:pt x="0" y="65905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6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028700" y="1028700"/>
          <a:ext cx="16230600" cy="1162050"/>
        </p:xfrm>
        <a:graphic>
          <a:graphicData uri="http://schemas.openxmlformats.org/drawingml/2006/table">
            <a:tbl>
              <a:tblPr/>
              <a:tblGrid>
                <a:gridCol w="5470693"/>
                <a:gridCol w="10759907"/>
              </a:tblGrid>
              <a:tr h="1162050">
                <a:tc gridSpan="2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Isso é Evolução?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Isso é Evolução?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3" id="3"/>
          <p:cNvSpPr/>
          <p:nvPr/>
        </p:nvSpPr>
        <p:spPr>
          <a:xfrm flipH="false" flipV="false" rot="0">
            <a:off x="4655747" y="2332966"/>
            <a:ext cx="8976506" cy="7954034"/>
          </a:xfrm>
          <a:custGeom>
            <a:avLst/>
            <a:gdLst/>
            <a:ahLst/>
            <a:cxnLst/>
            <a:rect r="r" b="b" t="t" l="l"/>
            <a:pathLst>
              <a:path h="7954034" w="8976506">
                <a:moveTo>
                  <a:pt x="0" y="0"/>
                </a:moveTo>
                <a:lnTo>
                  <a:pt x="8976506" y="0"/>
                </a:lnTo>
                <a:lnTo>
                  <a:pt x="8976506" y="7954034"/>
                </a:lnTo>
                <a:lnTo>
                  <a:pt x="0" y="79540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6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028700" y="1028700"/>
          <a:ext cx="16230600" cy="1162050"/>
        </p:xfrm>
        <a:graphic>
          <a:graphicData uri="http://schemas.openxmlformats.org/drawingml/2006/table">
            <a:tbl>
              <a:tblPr/>
              <a:tblGrid>
                <a:gridCol w="5470693"/>
                <a:gridCol w="10759907"/>
              </a:tblGrid>
              <a:tr h="1162050">
                <a:tc gridSpan="2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Isso é Evolução?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Isso é Evolução?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3" id="3"/>
          <p:cNvSpPr/>
          <p:nvPr/>
        </p:nvSpPr>
        <p:spPr>
          <a:xfrm flipH="false" flipV="false" rot="0">
            <a:off x="3432457" y="2382224"/>
            <a:ext cx="11423087" cy="7904776"/>
          </a:xfrm>
          <a:custGeom>
            <a:avLst/>
            <a:gdLst/>
            <a:ahLst/>
            <a:cxnLst/>
            <a:rect r="r" b="b" t="t" l="l"/>
            <a:pathLst>
              <a:path h="7904776" w="11423087">
                <a:moveTo>
                  <a:pt x="0" y="0"/>
                </a:moveTo>
                <a:lnTo>
                  <a:pt x="11423086" y="0"/>
                </a:lnTo>
                <a:lnTo>
                  <a:pt x="11423086" y="7904776"/>
                </a:lnTo>
                <a:lnTo>
                  <a:pt x="0" y="79047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6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028700" y="1028700"/>
          <a:ext cx="16230600" cy="5734050"/>
        </p:xfrm>
        <a:graphic>
          <a:graphicData uri="http://schemas.openxmlformats.org/drawingml/2006/table">
            <a:tbl>
              <a:tblPr/>
              <a:tblGrid>
                <a:gridCol w="5470693"/>
                <a:gridCol w="10759907"/>
              </a:tblGrid>
              <a:tr h="1154443">
                <a:tc gridSpan="2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Teorias Evolutivas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Teorias Evolutivas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9804">
                <a:tc gridSpan="2">
                  <a:txBody>
                    <a:bodyPr anchor="t" rtlCol="false"/>
                    <a:lstStyle/>
                    <a:p>
                      <a:pPr algn="just">
                        <a:lnSpc>
                          <a:spcPts val="5279"/>
                        </a:lnSpc>
                        <a:defRPr/>
                      </a:pP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As teorias evolutivas são explicações científicas que buscam compreender como os seres vivos se modificam ao longo do tempo e como surgem novas espécies.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just">
                        <a:lnSpc>
                          <a:spcPts val="5279"/>
                        </a:lnSpc>
                        <a:defRPr/>
                      </a:pP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As teorias evolutivas são explicações científicas que buscam compreender como os seres vivos se modificam ao longo do tempo e como surgem novas espécies.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9804">
                <a:tc gridSpan="2">
                  <a:txBody>
                    <a:bodyPr anchor="t" rtlCol="false"/>
                    <a:lstStyle/>
                    <a:p>
                      <a:pPr algn="just">
                        <a:lnSpc>
                          <a:spcPts val="5279"/>
                        </a:lnSpc>
                        <a:defRPr/>
                      </a:pP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O Fixismo possui diversas </a:t>
                      </a:r>
                      <a:r>
                        <a:rPr lang="en-US" b="true" sz="43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limitações</a:t>
                      </a: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, dentre elas não explica fósseis, variações dentro das espécies, nem a diversidade crescente conhecida com as grandes navegações.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just">
                        <a:lnSpc>
                          <a:spcPts val="5279"/>
                        </a:lnSpc>
                        <a:defRPr/>
                      </a:pP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O Fixismo possui diversas </a:t>
                      </a:r>
                      <a:r>
                        <a:rPr lang="en-US" b="true" sz="43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limitações</a:t>
                      </a: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, dentre elas não explica fósseis, variações dentro das espécies, nem a diversidade crescente conhecida com as grandes navegações.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3" id="3"/>
          <p:cNvSpPr/>
          <p:nvPr/>
        </p:nvSpPr>
        <p:spPr>
          <a:xfrm flipH="false" flipV="false" rot="0">
            <a:off x="434141" y="7104812"/>
            <a:ext cx="1610983" cy="3182188"/>
          </a:xfrm>
          <a:custGeom>
            <a:avLst/>
            <a:gdLst/>
            <a:ahLst/>
            <a:cxnLst/>
            <a:rect r="r" b="b" t="t" l="l"/>
            <a:pathLst>
              <a:path h="3182188" w="1610983">
                <a:moveTo>
                  <a:pt x="0" y="0"/>
                </a:moveTo>
                <a:lnTo>
                  <a:pt x="1610982" y="0"/>
                </a:lnTo>
                <a:lnTo>
                  <a:pt x="1610982" y="3182188"/>
                </a:lnTo>
                <a:lnTo>
                  <a:pt x="0" y="31821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873820" y="7772230"/>
            <a:ext cx="2414180" cy="2514770"/>
          </a:xfrm>
          <a:custGeom>
            <a:avLst/>
            <a:gdLst/>
            <a:ahLst/>
            <a:cxnLst/>
            <a:rect r="r" b="b" t="t" l="l"/>
            <a:pathLst>
              <a:path h="2514770" w="2414180">
                <a:moveTo>
                  <a:pt x="0" y="0"/>
                </a:moveTo>
                <a:lnTo>
                  <a:pt x="2414180" y="0"/>
                </a:lnTo>
                <a:lnTo>
                  <a:pt x="2414180" y="2514770"/>
                </a:lnTo>
                <a:lnTo>
                  <a:pt x="0" y="25147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6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028700" y="1028700"/>
          <a:ext cx="16230600" cy="4400550"/>
        </p:xfrm>
        <a:graphic>
          <a:graphicData uri="http://schemas.openxmlformats.org/drawingml/2006/table">
            <a:tbl>
              <a:tblPr/>
              <a:tblGrid>
                <a:gridCol w="5470693"/>
                <a:gridCol w="10759907"/>
              </a:tblGrid>
              <a:tr h="1155025">
                <a:tc gridSpan="2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Lamarckismo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Lamarckismo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2762">
                <a:tc gridSpan="2">
                  <a:txBody>
                    <a:bodyPr anchor="t" rtlCol="false"/>
                    <a:lstStyle/>
                    <a:p>
                      <a:pPr algn="just" marL="949957" indent="-474979" lvl="1">
                        <a:lnSpc>
                          <a:spcPts val="527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Viveu em uma época em que a ideia de evolução ainda era muito contestada.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just" marL="949957" indent="-474979" lvl="1">
                        <a:lnSpc>
                          <a:spcPts val="527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Viveu em uma época em que a ideia de evolução ainda era muito contestada.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2762">
                <a:tc gridSpan="2">
                  <a:txBody>
                    <a:bodyPr anchor="t" rtlCol="false"/>
                    <a:lstStyle/>
                    <a:p>
                      <a:pPr algn="just" marL="949957" indent="-474979" lvl="1">
                        <a:lnSpc>
                          <a:spcPts val="527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Propôs a primeira teoria científica da evolução em sua obra Filosofia Zoológica.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just" marL="949957" indent="-474979" lvl="1">
                        <a:lnSpc>
                          <a:spcPts val="527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Propôs a primeira teoria científica da evolução em sua obra Filosofia Zoológica.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3" id="3"/>
          <p:cNvSpPr/>
          <p:nvPr/>
        </p:nvSpPr>
        <p:spPr>
          <a:xfrm flipH="false" flipV="false" rot="0">
            <a:off x="0" y="6694261"/>
            <a:ext cx="3206520" cy="3592739"/>
          </a:xfrm>
          <a:custGeom>
            <a:avLst/>
            <a:gdLst/>
            <a:ahLst/>
            <a:cxnLst/>
            <a:rect r="r" b="b" t="t" l="l"/>
            <a:pathLst>
              <a:path h="3592739" w="3206520">
                <a:moveTo>
                  <a:pt x="0" y="0"/>
                </a:moveTo>
                <a:lnTo>
                  <a:pt x="3206520" y="0"/>
                </a:lnTo>
                <a:lnTo>
                  <a:pt x="3206520" y="3592739"/>
                </a:lnTo>
                <a:lnTo>
                  <a:pt x="0" y="35927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057194" y="8773487"/>
            <a:ext cx="1116006" cy="1667943"/>
          </a:xfrm>
          <a:custGeom>
            <a:avLst/>
            <a:gdLst/>
            <a:ahLst/>
            <a:cxnLst/>
            <a:rect r="r" b="b" t="t" l="l"/>
            <a:pathLst>
              <a:path h="1667943" w="1116006">
                <a:moveTo>
                  <a:pt x="0" y="0"/>
                </a:moveTo>
                <a:lnTo>
                  <a:pt x="1116006" y="0"/>
                </a:lnTo>
                <a:lnTo>
                  <a:pt x="1116006" y="1667943"/>
                </a:lnTo>
                <a:lnTo>
                  <a:pt x="0" y="16679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173200" y="61722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6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028700" y="1028700"/>
          <a:ext cx="16230600" cy="5448300"/>
        </p:xfrm>
        <a:graphic>
          <a:graphicData uri="http://schemas.openxmlformats.org/drawingml/2006/table">
            <a:tbl>
              <a:tblPr/>
              <a:tblGrid>
                <a:gridCol w="5470693"/>
                <a:gridCol w="10759907"/>
              </a:tblGrid>
              <a:tr h="1154543">
                <a:tc gridSpan="2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Lamarckismo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Lamarckismo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93757">
                <a:tc gridSpan="2">
                  <a:txBody>
                    <a:bodyPr anchor="t" rtlCol="false"/>
                    <a:lstStyle/>
                    <a:p>
                      <a:pPr algn="just">
                        <a:lnSpc>
                          <a:spcPts val="5279"/>
                        </a:lnSpc>
                        <a:defRPr/>
                      </a:pPr>
                      <a:r>
                        <a:rPr lang="en-US" sz="4399" b="true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1. Lei do uso e desuso </a:t>
                      </a:r>
                      <a:endParaRPr lang="en-US" sz="1100"/>
                    </a:p>
                    <a:p>
                      <a:pPr algn="just">
                        <a:lnSpc>
                          <a:spcPts val="5279"/>
                        </a:lnSpc>
                      </a:pPr>
                    </a:p>
                    <a:p>
                      <a:pPr algn="just" marL="949957" indent="-474979" lvl="1">
                        <a:lnSpc>
                          <a:spcPts val="5279"/>
                        </a:lnSpc>
                        <a:buFont typeface="Arial"/>
                        <a:buChar char="•"/>
                      </a:pP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Estruturas usadas com frequência se desenvolvem.</a:t>
                      </a:r>
                    </a:p>
                    <a:p>
                      <a:pPr algn="just" marL="949957" indent="-474979" lvl="1">
                        <a:lnSpc>
                          <a:spcPts val="5279"/>
                        </a:lnSpc>
                        <a:buFont typeface="Arial"/>
                        <a:buChar char="•"/>
                      </a:pP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Estruturas pouco usadas se atrofiam.</a:t>
                      </a:r>
                    </a:p>
                    <a:p>
                      <a:pPr algn="just" marL="949957" indent="-474979" lvl="1">
                        <a:lnSpc>
                          <a:spcPts val="5279"/>
                        </a:lnSpc>
                        <a:buFont typeface="Arial"/>
                        <a:buChar char="•"/>
                      </a:pP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Ex: girafas esticando o pescoço → pescoço alongado ao longo do tempo.</a:t>
                      </a:r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just">
                        <a:lnSpc>
                          <a:spcPts val="5279"/>
                        </a:lnSpc>
                        <a:defRPr/>
                      </a:pPr>
                      <a:r>
                        <a:rPr lang="en-US" sz="4399" b="true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1. Lei do uso e desuso </a:t>
                      </a:r>
                      <a:endParaRPr lang="en-US" sz="1100"/>
                    </a:p>
                    <a:p>
                      <a:pPr algn="just">
                        <a:lnSpc>
                          <a:spcPts val="5279"/>
                        </a:lnSpc>
                      </a:pPr>
                    </a:p>
                    <a:p>
                      <a:pPr algn="just" marL="949957" indent="-474979" lvl="1">
                        <a:lnSpc>
                          <a:spcPts val="5279"/>
                        </a:lnSpc>
                        <a:buFont typeface="Arial"/>
                        <a:buChar char="•"/>
                      </a:pP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Estruturas usadas com frequência se desenvolvem.</a:t>
                      </a:r>
                    </a:p>
                    <a:p>
                      <a:pPr algn="just" marL="949957" indent="-474979" lvl="1">
                        <a:lnSpc>
                          <a:spcPts val="5279"/>
                        </a:lnSpc>
                        <a:buFont typeface="Arial"/>
                        <a:buChar char="•"/>
                      </a:pP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Estruturas pouco usadas se atrofiam.</a:t>
                      </a:r>
                    </a:p>
                    <a:p>
                      <a:pPr algn="just" marL="949957" indent="-474979" lvl="1">
                        <a:lnSpc>
                          <a:spcPts val="5279"/>
                        </a:lnSpc>
                        <a:buFont typeface="Arial"/>
                        <a:buChar char="•"/>
                      </a:pP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Ex: girafas esticando o pescoço → pescoço alongado ao longo do tempo.</a:t>
                      </a:r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3" id="3"/>
          <p:cNvSpPr/>
          <p:nvPr/>
        </p:nvSpPr>
        <p:spPr>
          <a:xfrm flipH="false" flipV="false" rot="0">
            <a:off x="0" y="6694261"/>
            <a:ext cx="3206520" cy="3592739"/>
          </a:xfrm>
          <a:custGeom>
            <a:avLst/>
            <a:gdLst/>
            <a:ahLst/>
            <a:cxnLst/>
            <a:rect r="r" b="b" t="t" l="l"/>
            <a:pathLst>
              <a:path h="3592739" w="3206520">
                <a:moveTo>
                  <a:pt x="0" y="0"/>
                </a:moveTo>
                <a:lnTo>
                  <a:pt x="3206520" y="0"/>
                </a:lnTo>
                <a:lnTo>
                  <a:pt x="3206520" y="3592739"/>
                </a:lnTo>
                <a:lnTo>
                  <a:pt x="0" y="35927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057194" y="8773487"/>
            <a:ext cx="1116006" cy="1667943"/>
          </a:xfrm>
          <a:custGeom>
            <a:avLst/>
            <a:gdLst/>
            <a:ahLst/>
            <a:cxnLst/>
            <a:rect r="r" b="b" t="t" l="l"/>
            <a:pathLst>
              <a:path h="1667943" w="1116006">
                <a:moveTo>
                  <a:pt x="0" y="0"/>
                </a:moveTo>
                <a:lnTo>
                  <a:pt x="1116006" y="0"/>
                </a:lnTo>
                <a:lnTo>
                  <a:pt x="1116006" y="1667943"/>
                </a:lnTo>
                <a:lnTo>
                  <a:pt x="0" y="16679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173200" y="61722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6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028700" y="1028700"/>
          <a:ext cx="16230600" cy="5448300"/>
        </p:xfrm>
        <a:graphic>
          <a:graphicData uri="http://schemas.openxmlformats.org/drawingml/2006/table">
            <a:tbl>
              <a:tblPr/>
              <a:tblGrid>
                <a:gridCol w="5470693"/>
                <a:gridCol w="10759907"/>
              </a:tblGrid>
              <a:tr h="1154543">
                <a:tc gridSpan="2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Lamarckismo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6599"/>
                        </a:lnSpc>
                        <a:defRPr/>
                      </a:pPr>
                      <a:r>
                        <a:rPr lang="en-US" b="true" sz="5499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Lamarckismo</a:t>
                      </a:r>
                      <a:endParaRPr lang="en-US" sz="1100"/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93757">
                <a:tc gridSpan="2">
                  <a:txBody>
                    <a:bodyPr anchor="t" rtlCol="false"/>
                    <a:lstStyle/>
                    <a:p>
                      <a:pPr algn="just">
                        <a:lnSpc>
                          <a:spcPts val="5279"/>
                        </a:lnSpc>
                        <a:defRPr/>
                      </a:pPr>
                      <a:r>
                        <a:rPr lang="en-US" sz="4399" b="true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2. Lei da herança dos ca</a:t>
                      </a:r>
                      <a:r>
                        <a:rPr lang="en-US" sz="4399" b="true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racteres adquiridos</a:t>
                      </a:r>
                      <a:endParaRPr lang="en-US" sz="1100"/>
                    </a:p>
                    <a:p>
                      <a:pPr algn="just">
                        <a:lnSpc>
                          <a:spcPts val="5279"/>
                        </a:lnSpc>
                      </a:pPr>
                    </a:p>
                    <a:p>
                      <a:pPr algn="just" marL="949957" indent="-474979" lvl="1">
                        <a:lnSpc>
                          <a:spcPts val="5279"/>
                        </a:lnSpc>
                        <a:buFont typeface="Arial"/>
                        <a:buChar char="•"/>
                      </a:pP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As modificações adquiridas durante a vida seriam transmitidas aos descendentes.</a:t>
                      </a:r>
                    </a:p>
                    <a:p>
                      <a:pPr algn="just" marL="949957" indent="-474979" lvl="1">
                        <a:lnSpc>
                          <a:spcPts val="5279"/>
                        </a:lnSpc>
                        <a:buFont typeface="Arial"/>
                        <a:buChar char="•"/>
                      </a:pP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Ex: se uma girafa alonga o pescoço durante a vida, essa característica passaria para seus filhotes.</a:t>
                      </a:r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just">
                        <a:lnSpc>
                          <a:spcPts val="5279"/>
                        </a:lnSpc>
                        <a:defRPr/>
                      </a:pPr>
                      <a:r>
                        <a:rPr lang="en-US" sz="4399" b="true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2. Lei da herança dos ca</a:t>
                      </a:r>
                      <a:r>
                        <a:rPr lang="en-US" sz="4399" b="true">
                          <a:solidFill>
                            <a:srgbClr val="403737"/>
                          </a:solidFill>
                          <a:latin typeface="DM Sans Bold"/>
                          <a:ea typeface="DM Sans Bold"/>
                          <a:cs typeface="DM Sans Bold"/>
                          <a:sym typeface="DM Sans Bold"/>
                        </a:rPr>
                        <a:t>racteres adquiridos</a:t>
                      </a:r>
                      <a:endParaRPr lang="en-US" sz="1100"/>
                    </a:p>
                    <a:p>
                      <a:pPr algn="just">
                        <a:lnSpc>
                          <a:spcPts val="5279"/>
                        </a:lnSpc>
                      </a:pPr>
                    </a:p>
                    <a:p>
                      <a:pPr algn="just" marL="949957" indent="-474979" lvl="1">
                        <a:lnSpc>
                          <a:spcPts val="5279"/>
                        </a:lnSpc>
                        <a:buFont typeface="Arial"/>
                        <a:buChar char="•"/>
                      </a:pP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As modificações adquiridas durante a vida seriam transmitidas aos descendentes.</a:t>
                      </a:r>
                    </a:p>
                    <a:p>
                      <a:pPr algn="just" marL="949957" indent="-474979" lvl="1">
                        <a:lnSpc>
                          <a:spcPts val="5279"/>
                        </a:lnSpc>
                        <a:buFont typeface="Arial"/>
                        <a:buChar char="•"/>
                      </a:pPr>
                      <a:r>
                        <a:rPr lang="en-US" sz="4399">
                          <a:solidFill>
                            <a:srgbClr val="403737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Ex: se uma girafa alonga o pescoço durante a vida, essa característica passaria para seus filhotes.</a:t>
                      </a:r>
                    </a:p>
                  </a:txBody>
                  <a:tcPr marL="47625" marR="47625" marT="47625" marB="47625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E36F3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3" id="3"/>
          <p:cNvSpPr/>
          <p:nvPr/>
        </p:nvSpPr>
        <p:spPr>
          <a:xfrm flipH="false" flipV="false" rot="0">
            <a:off x="0" y="6694261"/>
            <a:ext cx="3206520" cy="3592739"/>
          </a:xfrm>
          <a:custGeom>
            <a:avLst/>
            <a:gdLst/>
            <a:ahLst/>
            <a:cxnLst/>
            <a:rect r="r" b="b" t="t" l="l"/>
            <a:pathLst>
              <a:path h="3592739" w="3206520">
                <a:moveTo>
                  <a:pt x="0" y="0"/>
                </a:moveTo>
                <a:lnTo>
                  <a:pt x="3206520" y="0"/>
                </a:lnTo>
                <a:lnTo>
                  <a:pt x="3206520" y="3592739"/>
                </a:lnTo>
                <a:lnTo>
                  <a:pt x="0" y="35927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057194" y="8773487"/>
            <a:ext cx="1116006" cy="1667943"/>
          </a:xfrm>
          <a:custGeom>
            <a:avLst/>
            <a:gdLst/>
            <a:ahLst/>
            <a:cxnLst/>
            <a:rect r="r" b="b" t="t" l="l"/>
            <a:pathLst>
              <a:path h="1667943" w="1116006">
                <a:moveTo>
                  <a:pt x="0" y="0"/>
                </a:moveTo>
                <a:lnTo>
                  <a:pt x="1116006" y="0"/>
                </a:lnTo>
                <a:lnTo>
                  <a:pt x="1116006" y="1667943"/>
                </a:lnTo>
                <a:lnTo>
                  <a:pt x="0" y="16679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173200" y="61722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6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44879" y="1690732"/>
            <a:ext cx="16998242" cy="6905536"/>
          </a:xfrm>
          <a:custGeom>
            <a:avLst/>
            <a:gdLst/>
            <a:ahLst/>
            <a:cxnLst/>
            <a:rect r="r" b="b" t="t" l="l"/>
            <a:pathLst>
              <a:path h="6905536" w="16998242">
                <a:moveTo>
                  <a:pt x="0" y="0"/>
                </a:moveTo>
                <a:lnTo>
                  <a:pt x="16998242" y="0"/>
                </a:lnTo>
                <a:lnTo>
                  <a:pt x="16998242" y="6905536"/>
                </a:lnTo>
                <a:lnTo>
                  <a:pt x="0" y="69055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DAGxFjBYIKM</dc:identifier>
  <dcterms:modified xsi:type="dcterms:W3CDTF">2011-08-01T06:04:30Z</dcterms:modified>
  <cp:revision>1</cp:revision>
  <dc:title>Teorias Evolutivas</dc:title>
</cp:coreProperties>
</file>