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67" r:id="rId5"/>
    <p:sldId id="257" r:id="rId6"/>
    <p:sldId id="268" r:id="rId7"/>
    <p:sldId id="269" r:id="rId8"/>
    <p:sldId id="258" r:id="rId9"/>
    <p:sldId id="270" r:id="rId10"/>
    <p:sldId id="271" r:id="rId11"/>
    <p:sldId id="275" r:id="rId12"/>
    <p:sldId id="276" r:id="rId13"/>
    <p:sldId id="273" r:id="rId14"/>
    <p:sldId id="274" r:id="rId15"/>
    <p:sldId id="277" r:id="rId16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06799F8-075E-4A3A-A7F6-7FBC6576F1A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E47F476-161E-4A04-A0FB-965A0EEB43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32E49AB-875B-42C8-941C-0DE0DBD2D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4F66B955-9ABA-47D4-BA0F-43D209E6DE06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EFBA4A-EC84-4A1C-951D-F76333FEE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60085306-E124-4DA3-9455-10E28A78F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A5FAA0D8-202C-4D3D-887A-429ECB6FFB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4069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FD489D1C-773F-430F-BB87-1D268F137CF1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3B6E69F1-4ECE-4D08-92F0-C404CE0B9B92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671483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162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C4C93-C813-1C3A-87E8-D01ED963F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92F99E9-D48F-9912-8D6B-BBAD4BD4A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25B56D4-754B-EE09-618D-CDDEC0289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8D9066-1189-5135-DA46-99EF298C1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040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395A6-B631-3E5F-3A73-40B5F4F95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3D2E3B0-49E1-CAF7-35B7-B8922FE923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08F094E-A97E-A902-6650-BF7D4FAA7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581C85-98A0-810C-46A6-0D1E92CEA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529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9D2FD-5E0E-2117-ADDB-43244CF0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409C52B-50C2-359E-7D85-8C51BBD11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9D876CB-4C0B-AFCA-5F1B-45E0F2770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89F3AD-F532-68D7-4192-ABB5C2022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74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040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B7457-7EB7-2137-8969-6697C2C4E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26C4416-566C-F658-35D3-0D3B2A07F7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8E93CD-DE8A-07A7-A4D1-ED1E56119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5D750FF-BFA2-CDCB-70D2-49AD69311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838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B46D3-D132-11C6-5D83-CF8D5BBB9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0E98AD9-FCDC-438D-3759-3C3F3E794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4598683-7BCD-D6CF-CE32-48517D00E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8278D4-4173-58E6-63A4-996CD5856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268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582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1136A-A2EB-9F12-A793-677C306D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B4E34D8-4FCE-6D44-CCB3-D084D88D2D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0223609-117D-8C8E-1085-5EB5CADFD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4CBB02-EA85-992C-2950-2689106CE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863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966AB-5E6A-2DEF-D150-58B8AC64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5712AC1-BBB9-FFC9-5248-F59762F71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0F6FD5A-18A5-C79D-D3BA-8618DBC34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71300A-A316-14A6-BC3A-D9B6F8C6E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062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3D5A6-3EAE-0186-C2CF-BEC65F168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23506E-CD1F-718B-A96D-2302DB34D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C60C984-8AA2-D302-DDBE-BA8074C4B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AEA2A3-79BC-49FB-A396-948E33F2D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63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0704-3542-B1E5-A058-421A77ED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FCF2B02-F110-8127-BA5D-897539C7C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F3BAB3-B8D8-DE41-1534-333442CC4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47C9E1-7640-B202-B4DA-0235D61A2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5162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915128" y="1397977"/>
            <a:ext cx="8361229" cy="3007447"/>
          </a:xfrm>
        </p:spPr>
        <p:txBody>
          <a:bodyPr rtlCol="0" anchor="ctr" anchorCtr="0">
            <a:noAutofit/>
          </a:bodyPr>
          <a:lstStyle>
            <a:lvl1pPr algn="ctr">
              <a:defRPr lang="pt-BR" sz="66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679906" y="4475023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lang="pt-BR" sz="2300"/>
            </a:lvl1pPr>
            <a:lvl2pPr marL="457200" indent="0" algn="ctr">
              <a:buNone/>
              <a:defRPr lang="pt-BR" sz="2000"/>
            </a:lvl2pPr>
            <a:lvl3pPr marL="914400" indent="0" algn="ctr">
              <a:buNone/>
              <a:defRPr lang="pt-BR" sz="1800"/>
            </a:lvl3pPr>
            <a:lvl4pPr marL="1371600" indent="0" algn="ctr">
              <a:buNone/>
              <a:defRPr lang="pt-BR" sz="1600"/>
            </a:lvl4pPr>
            <a:lvl5pPr marL="1828800" indent="0" algn="ctr">
              <a:buNone/>
              <a:defRPr lang="pt-BR" sz="1600"/>
            </a:lvl5pPr>
            <a:lvl6pPr marL="2286000" indent="0" algn="ctr">
              <a:buNone/>
              <a:defRPr lang="pt-BR" sz="1600"/>
            </a:lvl6pPr>
            <a:lvl7pPr marL="2743200" indent="0" algn="ctr">
              <a:buNone/>
              <a:defRPr lang="pt-BR" sz="1600"/>
            </a:lvl7pPr>
            <a:lvl8pPr marL="3200400" indent="0" algn="ctr">
              <a:buNone/>
              <a:defRPr lang="pt-BR" sz="1600"/>
            </a:lvl8pPr>
            <a:lvl9pPr marL="3657600" indent="0" algn="ctr">
              <a:buNone/>
              <a:defRPr lang="pt-BR"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lang="pt-BR" baseline="0">
                <a:solidFill>
                  <a:schemeClr val="tx2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lang="pt-BR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lang="pt-BR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3" name="Forma de L 12">
            <a:extLst>
              <a:ext uri="{FF2B5EF4-FFF2-40B4-BE49-F238E27FC236}">
                <a16:creationId xmlns:a16="http://schemas.microsoft.com/office/drawing/2014/main" id="{79965FD7-DA9A-4AFB-B8C8-34AC1FEE9F72}"/>
              </a:ext>
            </a:extLst>
          </p:cNvPr>
          <p:cNvSpPr/>
          <p:nvPr userDrawn="1"/>
        </p:nvSpPr>
        <p:spPr>
          <a:xfrm flipV="1">
            <a:off x="887674" y="726883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15" name="Forma de L 14">
            <a:extLst>
              <a:ext uri="{FF2B5EF4-FFF2-40B4-BE49-F238E27FC236}">
                <a16:creationId xmlns:a16="http://schemas.microsoft.com/office/drawing/2014/main" id="{92465177-72B9-4DCF-8F98-0C79F3EE32EC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8" name="Forma de L 7">
            <a:extLst>
              <a:ext uri="{FF2B5EF4-FFF2-40B4-BE49-F238E27FC236}">
                <a16:creationId xmlns:a16="http://schemas.microsoft.com/office/drawing/2014/main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4408489"/>
          </a:xfrm>
          <a:prstGeom prst="corner">
            <a:avLst>
              <a:gd name="adj1" fmla="val 6149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12" name="Forma de L 11">
            <a:extLst>
              <a:ext uri="{FF2B5EF4-FFF2-40B4-BE49-F238E27FC236}">
                <a16:creationId xmlns:a16="http://schemas.microsoft.com/office/drawing/2014/main" id="{E864F603-D3F0-4241-9005-3F6C3BD62BEF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6773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01295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 rtlCol="0">
            <a:normAutofit/>
          </a:bodyPr>
          <a:lstStyle>
            <a:lvl1pPr>
              <a:defRPr lang="pt-BR"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lang="pt-BR"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lang="pt-BR" baseline="0">
                <a:solidFill>
                  <a:schemeClr val="tx2"/>
                </a:solidFill>
              </a:defRPr>
            </a:lvl1pPr>
            <a:lvl2pPr>
              <a:defRPr lang="pt-BR" baseline="0">
                <a:solidFill>
                  <a:schemeClr val="tx2"/>
                </a:solidFill>
              </a:defRPr>
            </a:lvl2pPr>
            <a:lvl3pPr>
              <a:defRPr lang="pt-BR" baseline="0">
                <a:solidFill>
                  <a:schemeClr val="tx2"/>
                </a:solidFill>
              </a:defRPr>
            </a:lvl3pPr>
            <a:lvl4pPr>
              <a:defRPr lang="pt-BR" baseline="0">
                <a:solidFill>
                  <a:schemeClr val="tx2"/>
                </a:solidFill>
              </a:defRPr>
            </a:lvl4pPr>
            <a:lvl5pPr>
              <a:defRPr lang="pt-BR"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lang="pt-BR"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lang="pt-BR" baseline="0">
                <a:solidFill>
                  <a:schemeClr val="tx2"/>
                </a:solidFill>
              </a:defRPr>
            </a:lvl1pPr>
            <a:lvl2pPr>
              <a:defRPr lang="pt-BR" baseline="0">
                <a:solidFill>
                  <a:schemeClr val="tx2"/>
                </a:solidFill>
              </a:defRPr>
            </a:lvl2pPr>
            <a:lvl3pPr>
              <a:defRPr lang="pt-BR" baseline="0">
                <a:solidFill>
                  <a:schemeClr val="tx2"/>
                </a:solidFill>
              </a:defRPr>
            </a:lvl3pPr>
            <a:lvl4pPr>
              <a:defRPr lang="pt-BR" baseline="0">
                <a:solidFill>
                  <a:schemeClr val="tx2"/>
                </a:solidFill>
              </a:defRPr>
            </a:lvl4pPr>
            <a:lvl5pPr>
              <a:defRPr lang="pt-BR"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1" name="Forma de L 10">
            <a:extLst>
              <a:ext uri="{FF2B5EF4-FFF2-40B4-BE49-F238E27FC236}">
                <a16:creationId xmlns:a16="http://schemas.microsoft.com/office/drawing/2014/main" id="{91236E78-C797-4C31-BA0C-DB193BAF6D2D}"/>
              </a:ext>
            </a:extLst>
          </p:cNvPr>
          <p:cNvSpPr/>
          <p:nvPr userDrawn="1"/>
        </p:nvSpPr>
        <p:spPr>
          <a:xfrm rot="10800000" flipV="1">
            <a:off x="8391654" y="1873024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10" name="Forma de L 9">
            <a:extLst>
              <a:ext uri="{FF2B5EF4-FFF2-40B4-BE49-F238E27FC236}">
                <a16:creationId xmlns:a16="http://schemas.microsoft.com/office/drawing/2014/main" id="{BFA658F0-F295-40A9-8BA8-1F6CBDFBBE09}"/>
              </a:ext>
            </a:extLst>
          </p:cNvPr>
          <p:cNvSpPr/>
          <p:nvPr userDrawn="1"/>
        </p:nvSpPr>
        <p:spPr>
          <a:xfrm flipH="1">
            <a:off x="8152968" y="1752327"/>
            <a:ext cx="3152309" cy="4408489"/>
          </a:xfrm>
          <a:prstGeom prst="corner">
            <a:avLst>
              <a:gd name="adj1" fmla="val 7085"/>
              <a:gd name="adj2" fmla="val 775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400734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lang="pt-BR" sz="4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5725443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lang="pt-BR" sz="4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CAFD1631-6749-4027-9415-B72D163BBD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0471" y="2297695"/>
            <a:ext cx="9071059" cy="2767600"/>
          </a:xfrm>
        </p:spPr>
        <p:txBody>
          <a:bodyPr rtlCol="0" anchor="ctr"/>
          <a:lstStyle>
            <a:lvl1pPr marL="0" indent="0" algn="ctr">
              <a:buNone/>
              <a:defRPr lang="pt-BR" sz="60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661030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9014074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gunda opção para título do slide">
    <p:bg bwMode="grayWhite">
      <p:bgPr>
        <a:gradFill flip="none" rotWithShape="1">
          <a:gsLst>
            <a:gs pos="0">
              <a:schemeClr val="tx2">
                <a:lumMod val="50000"/>
              </a:schemeClr>
            </a:gs>
            <a:gs pos="34000">
              <a:schemeClr val="tx2"/>
            </a:gs>
            <a:gs pos="66000">
              <a:schemeClr val="tx2">
                <a:lumMod val="75000"/>
              </a:schemeClr>
            </a:gs>
            <a:gs pos="97000">
              <a:schemeClr val="tx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de L 9">
            <a:extLst>
              <a:ext uri="{FF2B5EF4-FFF2-40B4-BE49-F238E27FC236}">
                <a16:creationId xmlns:a16="http://schemas.microsoft.com/office/drawing/2014/main" id="{13412040-642F-40C5-8AB5-C0E8D41B481B}"/>
              </a:ext>
            </a:extLst>
          </p:cNvPr>
          <p:cNvSpPr/>
          <p:nvPr userDrawn="1"/>
        </p:nvSpPr>
        <p:spPr>
          <a:xfrm flipV="1">
            <a:off x="870090" y="709300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9" name="Retângulo 8" title="Barra lateral">
            <a:extLst>
              <a:ext uri="{FF2B5EF4-FFF2-40B4-BE49-F238E27FC236}">
                <a16:creationId xmlns:a16="http://schemas.microsoft.com/office/drawing/2014/main" id="{BADD331D-DA8D-4D47-A2BB-F4875FDB16A4}"/>
              </a:ext>
            </a:extLst>
          </p:cNvPr>
          <p:cNvSpPr/>
          <p:nvPr userDrawn="1"/>
        </p:nvSpPr>
        <p:spPr>
          <a:xfrm rot="5400000">
            <a:off x="5791174" y="457175"/>
            <a:ext cx="609651" cy="121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397977" y="1151796"/>
            <a:ext cx="9504485" cy="3007447"/>
          </a:xfrm>
        </p:spPr>
        <p:txBody>
          <a:bodyPr rtlCol="0" anchor="ctr" anchorCtr="0">
            <a:noAutofit/>
          </a:bodyPr>
          <a:lstStyle>
            <a:lvl1pPr algn="ctr">
              <a:defRPr lang="pt-BR" sz="660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97977" y="4897053"/>
            <a:ext cx="9504485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lang="pt-BR" sz="2300">
                <a:solidFill>
                  <a:schemeClr val="bg1"/>
                </a:solidFill>
              </a:defRPr>
            </a:lvl1pPr>
            <a:lvl2pPr marL="457200" indent="0" algn="ctr">
              <a:buNone/>
              <a:defRPr lang="pt-BR" sz="2000"/>
            </a:lvl2pPr>
            <a:lvl3pPr marL="914400" indent="0" algn="ctr">
              <a:buNone/>
              <a:defRPr lang="pt-BR" sz="1800"/>
            </a:lvl3pPr>
            <a:lvl4pPr marL="1371600" indent="0" algn="ctr">
              <a:buNone/>
              <a:defRPr lang="pt-BR" sz="1600"/>
            </a:lvl4pPr>
            <a:lvl5pPr marL="1828800" indent="0" algn="ctr">
              <a:buNone/>
              <a:defRPr lang="pt-BR" sz="1600"/>
            </a:lvl5pPr>
            <a:lvl6pPr marL="2286000" indent="0" algn="ctr">
              <a:buNone/>
              <a:defRPr lang="pt-BR" sz="1600"/>
            </a:lvl6pPr>
            <a:lvl7pPr marL="2743200" indent="0" algn="ctr">
              <a:buNone/>
              <a:defRPr lang="pt-BR" sz="1600"/>
            </a:lvl7pPr>
            <a:lvl8pPr marL="3200400" indent="0" algn="ctr">
              <a:buNone/>
              <a:defRPr lang="pt-BR" sz="1600"/>
            </a:lvl8pPr>
            <a:lvl9pPr marL="3657600" indent="0" algn="ctr">
              <a:buNone/>
              <a:defRPr lang="pt-BR"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lang="pt-BR" baseline="0">
                <a:solidFill>
                  <a:schemeClr val="bg1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pPr rtl="0"/>
              <a:t>20/07/2026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lang="pt-BR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lang="pt-BR" baseline="0">
                <a:solidFill>
                  <a:schemeClr val="bg1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1" name="Forma de L 10">
            <a:extLst>
              <a:ext uri="{FF2B5EF4-FFF2-40B4-BE49-F238E27FC236}">
                <a16:creationId xmlns:a16="http://schemas.microsoft.com/office/drawing/2014/main" id="{68D376A1-CC76-4C90-B2CF-F89EA13E7942}"/>
              </a:ext>
            </a:extLst>
          </p:cNvPr>
          <p:cNvSpPr/>
          <p:nvPr userDrawn="1"/>
        </p:nvSpPr>
        <p:spPr>
          <a:xfrm rot="10800000" flipV="1">
            <a:off x="8549910" y="1820273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8" name="Forma de L 7">
            <a:extLst>
              <a:ext uri="{FF2B5EF4-FFF2-40B4-BE49-F238E27FC236}">
                <a16:creationId xmlns:a16="http://schemas.microsoft.com/office/drawing/2014/main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3007448"/>
          </a:xfrm>
          <a:prstGeom prst="corner">
            <a:avLst>
              <a:gd name="adj1" fmla="val 6089"/>
              <a:gd name="adj2" fmla="val 67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12" name="Forma de L 11">
            <a:extLst>
              <a:ext uri="{FF2B5EF4-FFF2-40B4-BE49-F238E27FC236}">
                <a16:creationId xmlns:a16="http://schemas.microsoft.com/office/drawing/2014/main" id="{E864F603-D3F0-4241-9005-3F6C3BD62BEF}"/>
              </a:ext>
            </a:extLst>
          </p:cNvPr>
          <p:cNvSpPr/>
          <p:nvPr userDrawn="1"/>
        </p:nvSpPr>
        <p:spPr>
          <a:xfrm flipH="1">
            <a:off x="8286317" y="1685653"/>
            <a:ext cx="3152309" cy="3007448"/>
          </a:xfrm>
          <a:prstGeom prst="corner">
            <a:avLst>
              <a:gd name="adj1" fmla="val 6089"/>
              <a:gd name="adj2" fmla="val 644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3350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720213"/>
          </a:xfrm>
        </p:spPr>
        <p:txBody>
          <a:bodyPr rtlCol="0">
            <a:noAutofit/>
          </a:bodyPr>
          <a:lstStyle>
            <a:lvl1pPr>
              <a:defRPr lang="pt-BR" sz="4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1371600" y="1484671"/>
            <a:ext cx="9601200" cy="4382729"/>
          </a:xfrm>
        </p:spPr>
        <p:txBody>
          <a:bodyPr rtlCol="0"/>
          <a:lstStyle>
            <a:defPPr>
              <a:defRPr lang="pt-BR"/>
            </a:def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BEFB83C-E1EC-41AC-BFF6-9D094E2D43C6}"/>
              </a:ext>
            </a:extLst>
          </p:cNvPr>
          <p:cNvCxnSpPr/>
          <p:nvPr userDrawn="1"/>
        </p:nvCxnSpPr>
        <p:spPr>
          <a:xfrm>
            <a:off x="1465008" y="1445344"/>
            <a:ext cx="946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94193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 e imagem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22C1B9-FA56-4CEA-AD98-25A595D942F8}"/>
              </a:ext>
            </a:extLst>
          </p:cNvPr>
          <p:cNvSpPr/>
          <p:nvPr userDrawn="1"/>
        </p:nvSpPr>
        <p:spPr bwMode="white">
          <a:xfrm>
            <a:off x="7040199" y="564425"/>
            <a:ext cx="4356000" cy="4464000"/>
          </a:xfrm>
          <a:prstGeom prst="ellipse">
            <a:avLst/>
          </a:prstGeom>
          <a:noFill/>
          <a:ln w="1238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8" name="Retângulo 7" title="Forma de Plano de Fundo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lang="pt-BR" sz="4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lang="pt-BR" sz="1800">
                <a:solidFill>
                  <a:schemeClr val="bg1"/>
                </a:solidFill>
              </a:defRPr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pPr rtl="0"/>
              <a:t>20/07/2026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Retângulo 8" title="Barra divisória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9786B981-6A78-425B-97A2-BA24E40DB7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761" y="670570"/>
            <a:ext cx="4151312" cy="4248000"/>
          </a:xfrm>
          <a:prstGeom prst="ellipse">
            <a:avLst/>
          </a:prstGeom>
          <a:ln w="38100">
            <a:solidFill>
              <a:schemeClr val="bg2"/>
            </a:solidFill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7" name="Espaço Reservado para Conteúdo 15">
            <a:extLst>
              <a:ext uri="{FF2B5EF4-FFF2-40B4-BE49-F238E27FC236}">
                <a16:creationId xmlns:a16="http://schemas.microsoft.com/office/drawing/2014/main" id="{A21C7D74-31FD-4638-819B-6F7351A1770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294" y="5188236"/>
            <a:ext cx="4858459" cy="1126906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 marL="0" indent="0" algn="ctr">
              <a:buNone/>
              <a:defRPr lang="pt-BR" sz="1800">
                <a:solidFill>
                  <a:schemeClr val="tx2">
                    <a:lumMod val="50000"/>
                  </a:schemeClr>
                </a:solidFill>
              </a:defRPr>
            </a:lvl1pPr>
            <a:lvl2pPr marL="530352" indent="0" algn="ctr">
              <a:buNone/>
              <a:defRPr lang="pt-BR" sz="1800">
                <a:solidFill>
                  <a:schemeClr val="tx2">
                    <a:lumMod val="50000"/>
                  </a:schemeClr>
                </a:solidFill>
              </a:defRPr>
            </a:lvl2pPr>
            <a:lvl3pPr marL="987552" indent="0" algn="ctr">
              <a:buNone/>
              <a:defRPr lang="pt-BR" sz="1600">
                <a:solidFill>
                  <a:schemeClr val="tx2">
                    <a:lumMod val="50000"/>
                  </a:schemeClr>
                </a:solidFill>
              </a:defRPr>
            </a:lvl3pPr>
            <a:lvl4pPr marL="1444752" indent="0" algn="ctr">
              <a:buNone/>
              <a:defRPr lang="pt-BR" sz="1600">
                <a:solidFill>
                  <a:schemeClr val="tx2">
                    <a:lumMod val="50000"/>
                  </a:schemeClr>
                </a:solidFill>
              </a:defRPr>
            </a:lvl4pPr>
            <a:lvl5pPr marL="1901952" indent="0" algn="ctr">
              <a:buNone/>
              <a:defRPr lang="pt-BR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1" name="Forma de L 20">
            <a:extLst>
              <a:ext uri="{FF2B5EF4-FFF2-40B4-BE49-F238E27FC236}">
                <a16:creationId xmlns:a16="http://schemas.microsoft.com/office/drawing/2014/main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3" name="Forma de L 22">
            <a:extLst>
              <a:ext uri="{FF2B5EF4-FFF2-40B4-BE49-F238E27FC236}">
                <a16:creationId xmlns:a16="http://schemas.microsoft.com/office/drawing/2014/main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4" name="Forma de L 23">
            <a:extLst>
              <a:ext uri="{FF2B5EF4-FFF2-40B4-BE49-F238E27FC236}">
                <a16:creationId xmlns:a16="http://schemas.microsoft.com/office/drawing/2014/main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5" name="Forma de L 24">
            <a:extLst>
              <a:ext uri="{FF2B5EF4-FFF2-40B4-BE49-F238E27FC236}">
                <a16:creationId xmlns:a16="http://schemas.microsoft.com/office/drawing/2014/main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0844927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8" name="Retângulo 7" title="Forma de Plano de Fundo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lang="pt-BR" sz="4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lang="pt-BR" sz="1800">
                <a:solidFill>
                  <a:schemeClr val="bg1"/>
                </a:solidFill>
              </a:defRPr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pPr rtl="0"/>
              <a:t>20/07/2026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Retângulo 8" title="Barra divisória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Forma de L 20">
            <a:extLst>
              <a:ext uri="{FF2B5EF4-FFF2-40B4-BE49-F238E27FC236}">
                <a16:creationId xmlns:a16="http://schemas.microsoft.com/office/drawing/2014/main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3" name="Forma de L 22">
            <a:extLst>
              <a:ext uri="{FF2B5EF4-FFF2-40B4-BE49-F238E27FC236}">
                <a16:creationId xmlns:a16="http://schemas.microsoft.com/office/drawing/2014/main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4" name="Forma de L 23">
            <a:extLst>
              <a:ext uri="{FF2B5EF4-FFF2-40B4-BE49-F238E27FC236}">
                <a16:creationId xmlns:a16="http://schemas.microsoft.com/office/drawing/2014/main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5" name="Forma de L 24">
            <a:extLst>
              <a:ext uri="{FF2B5EF4-FFF2-40B4-BE49-F238E27FC236}">
                <a16:creationId xmlns:a16="http://schemas.microsoft.com/office/drawing/2014/main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ED439475-E625-4449-B42E-8F291D64A3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95360" y="518474"/>
            <a:ext cx="4910394" cy="5759777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pt-BR" sz="1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lang="pt-BR" sz="18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lang="pt-BR"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lang="pt-BR"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lang="pt-BR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0" lvl="0" indent="0" algn="ctr" rtl="0">
              <a:buNone/>
            </a:pPr>
            <a:r>
              <a:rPr lang="pt-BR" noProof="0"/>
              <a:t>Clique para editar o texto Mestre</a:t>
            </a:r>
          </a:p>
          <a:p>
            <a:pPr marL="0" lvl="1" indent="0" algn="ctr" rtl="0">
              <a:buNone/>
            </a:pPr>
            <a:r>
              <a:rPr lang="pt-BR" noProof="0"/>
              <a:t>Segundo nível</a:t>
            </a:r>
          </a:p>
          <a:p>
            <a:pPr marL="0" lvl="2" indent="0" algn="ctr" rtl="0">
              <a:buNone/>
            </a:pPr>
            <a:r>
              <a:rPr lang="pt-BR" noProof="0"/>
              <a:t>Terceiro nível</a:t>
            </a:r>
          </a:p>
          <a:p>
            <a:pPr marL="0" lvl="3" indent="0" algn="ctr" rtl="0">
              <a:buNone/>
            </a:pPr>
            <a:r>
              <a:rPr lang="pt-BR" noProof="0"/>
              <a:t>Quarto nível</a:t>
            </a:r>
          </a:p>
          <a:p>
            <a:pPr marL="0" lvl="4" indent="0" algn="ctr" rtl="0">
              <a:buNone/>
            </a:pPr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8660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m, 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title="Forma de Plano de Fundo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F430D42-50DC-4502-A3E8-251FE7F0809D}"/>
              </a:ext>
            </a:extLst>
          </p:cNvPr>
          <p:cNvSpPr/>
          <p:nvPr userDrawn="1"/>
        </p:nvSpPr>
        <p:spPr>
          <a:xfrm>
            <a:off x="507591" y="5289755"/>
            <a:ext cx="5270049" cy="101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accent3"/>
              </a:solidFill>
            </a:endParaRPr>
          </a:p>
        </p:txBody>
      </p:sp>
      <p:sp>
        <p:nvSpPr>
          <p:cNvPr id="11" name="Retângulo: Cantos diagonais recortados 10">
            <a:extLst>
              <a:ext uri="{FF2B5EF4-FFF2-40B4-BE49-F238E27FC236}">
                <a16:creationId xmlns:a16="http://schemas.microsoft.com/office/drawing/2014/main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4732985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930776" y="477366"/>
            <a:ext cx="4644000" cy="1341602"/>
          </a:xfrm>
        </p:spPr>
        <p:txBody>
          <a:bodyPr rtlCol="0" anchor="ctr" anchorCtr="0">
            <a:normAutofit/>
          </a:bodyPr>
          <a:lstStyle>
            <a:lvl1pPr algn="ctr">
              <a:lnSpc>
                <a:spcPct val="84000"/>
              </a:lnSpc>
              <a:defRPr lang="pt-BR"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pt-BR" sz="1800">
                <a:solidFill>
                  <a:schemeClr val="tx2"/>
                </a:solidFill>
              </a:defRPr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pPr rtl="0"/>
              <a:t>20/07/2026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Retângulo 8" title="Barra divisória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2" name="Forma de L 11">
            <a:extLst>
              <a:ext uri="{FF2B5EF4-FFF2-40B4-BE49-F238E27FC236}">
                <a16:creationId xmlns:a16="http://schemas.microsoft.com/office/drawing/2014/main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13" name="Forma de L 12">
            <a:extLst>
              <a:ext uri="{FF2B5EF4-FFF2-40B4-BE49-F238E27FC236}">
                <a16:creationId xmlns:a16="http://schemas.microsoft.com/office/drawing/2014/main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3BDA3A4D-2561-4EEB-8787-E1A652565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245" y="668595"/>
            <a:ext cx="4646651" cy="4198373"/>
          </a:xfrm>
          <a:prstGeom prst="snip2DiagRect">
            <a:avLst>
              <a:gd name="adj1" fmla="val 0"/>
              <a:gd name="adj2" fmla="val 10300"/>
            </a:avLst>
          </a:prstGeom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FBB32A6B-92AA-4208-9120-FFC166CE75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275" y="5352418"/>
            <a:ext cx="5148000" cy="900000"/>
          </a:xfrm>
          <a:solidFill>
            <a:schemeClr val="bg2"/>
          </a:solidFill>
          <a:effectLst>
            <a:innerShdw blurRad="114300">
              <a:prstClr val="black">
                <a:alpha val="34000"/>
              </a:prstClr>
            </a:innerShdw>
          </a:effectLst>
        </p:spPr>
        <p:txBody>
          <a:bodyPr rtlCol="0" anchor="ctr" anchorCtr="0"/>
          <a:lstStyle>
            <a:lvl1pPr marL="0" indent="0" algn="ctr">
              <a:buFont typeface="Arial" panose="020B0604020202020204" pitchFamily="34" charset="0"/>
              <a:buNone/>
              <a:defRPr lang="pt-BR" sz="1800">
                <a:solidFill>
                  <a:schemeClr val="accent3"/>
                </a:solidFill>
              </a:defRPr>
            </a:lvl1pPr>
            <a:lvl2pPr marL="530352" indent="0" algn="ctr">
              <a:buFont typeface="Arial" panose="020B0604020202020204" pitchFamily="34" charset="0"/>
              <a:buNone/>
              <a:defRPr lang="pt-BR" sz="1800">
                <a:solidFill>
                  <a:schemeClr val="accent3"/>
                </a:solidFill>
              </a:defRPr>
            </a:lvl2pPr>
            <a:lvl3pPr marL="987552" indent="0" algn="ctr">
              <a:buFont typeface="Arial" panose="020B0604020202020204" pitchFamily="34" charset="0"/>
              <a:buNone/>
              <a:defRPr lang="pt-BR" sz="1600">
                <a:solidFill>
                  <a:schemeClr val="accent3"/>
                </a:solidFill>
              </a:defRPr>
            </a:lvl3pPr>
            <a:lvl4pPr marL="1444752" indent="0" algn="ctr">
              <a:buFont typeface="Arial" panose="020B0604020202020204" pitchFamily="34" charset="0"/>
              <a:buNone/>
              <a:defRPr lang="pt-BR" sz="1600">
                <a:solidFill>
                  <a:schemeClr val="accent3"/>
                </a:solidFill>
              </a:defRPr>
            </a:lvl4pPr>
            <a:lvl5pPr marL="1901952" indent="0" algn="ctr">
              <a:buFont typeface="Arial" panose="020B0604020202020204" pitchFamily="34" charset="0"/>
              <a:buNone/>
              <a:defRPr lang="pt-BR" sz="1400">
                <a:solidFill>
                  <a:schemeClr val="accent3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0" name="Forma de L 19">
            <a:extLst>
              <a:ext uri="{FF2B5EF4-FFF2-40B4-BE49-F238E27FC236}">
                <a16:creationId xmlns:a16="http://schemas.microsoft.com/office/drawing/2014/main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21" name="Forma de L 20">
            <a:extLst>
              <a:ext uri="{FF2B5EF4-FFF2-40B4-BE49-F238E27FC236}">
                <a16:creationId xmlns:a16="http://schemas.microsoft.com/office/drawing/2014/main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165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title="Forma de Plano de Fundo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ângulo: Cantos diagonais recortados 10">
            <a:extLst>
              <a:ext uri="{FF2B5EF4-FFF2-40B4-BE49-F238E27FC236}">
                <a16:creationId xmlns:a16="http://schemas.microsoft.com/office/drawing/2014/main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5945780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930776" y="477366"/>
            <a:ext cx="4644000" cy="1341602"/>
          </a:xfrm>
        </p:spPr>
        <p:txBody>
          <a:bodyPr rtlCol="0" anchor="ctr" anchorCtr="0">
            <a:normAutofit/>
          </a:bodyPr>
          <a:lstStyle>
            <a:lvl1pPr algn="ctr">
              <a:lnSpc>
                <a:spcPct val="84000"/>
              </a:lnSpc>
              <a:defRPr lang="pt-BR"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pt-BR" sz="1800">
                <a:solidFill>
                  <a:schemeClr val="tx2"/>
                </a:solidFill>
              </a:defRPr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pPr rtl="0"/>
              <a:t>20/07/2026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Retângulo 8" title="Barra divisória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Forma de L 11">
            <a:extLst>
              <a:ext uri="{FF2B5EF4-FFF2-40B4-BE49-F238E27FC236}">
                <a16:creationId xmlns:a16="http://schemas.microsoft.com/office/drawing/2014/main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13" name="Forma de L 12">
            <a:extLst>
              <a:ext uri="{FF2B5EF4-FFF2-40B4-BE49-F238E27FC236}">
                <a16:creationId xmlns:a16="http://schemas.microsoft.com/office/drawing/2014/main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D57F3340-8A42-40F0-BF5B-EEF6E3E88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6246" y="668595"/>
            <a:ext cx="4646651" cy="5383413"/>
          </a:xfrm>
          <a:custGeom>
            <a:avLst/>
            <a:gdLst>
              <a:gd name="connsiteX0" fmla="*/ 0 w 4646651"/>
              <a:gd name="connsiteY0" fmla="*/ 0 h 5383413"/>
              <a:gd name="connsiteX1" fmla="*/ 4168046 w 4646651"/>
              <a:gd name="connsiteY1" fmla="*/ 0 h 5383413"/>
              <a:gd name="connsiteX2" fmla="*/ 4646651 w 4646651"/>
              <a:gd name="connsiteY2" fmla="*/ 478605 h 5383413"/>
              <a:gd name="connsiteX3" fmla="*/ 4646651 w 4646651"/>
              <a:gd name="connsiteY3" fmla="*/ 5383413 h 5383413"/>
              <a:gd name="connsiteX4" fmla="*/ 478605 w 4646651"/>
              <a:gd name="connsiteY4" fmla="*/ 5383413 h 5383413"/>
              <a:gd name="connsiteX5" fmla="*/ 0 w 4646651"/>
              <a:gd name="connsiteY5" fmla="*/ 4904808 h 538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6651" h="5383413">
                <a:moveTo>
                  <a:pt x="0" y="0"/>
                </a:moveTo>
                <a:lnTo>
                  <a:pt x="4168046" y="0"/>
                </a:lnTo>
                <a:lnTo>
                  <a:pt x="4646651" y="478605"/>
                </a:lnTo>
                <a:lnTo>
                  <a:pt x="4646651" y="5383413"/>
                </a:lnTo>
                <a:lnTo>
                  <a:pt x="478605" y="5383413"/>
                </a:lnTo>
                <a:lnTo>
                  <a:pt x="0" y="4904808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pt-BR" sz="3200"/>
            </a:lvl1pPr>
            <a:lvl2pPr marL="457200" indent="0">
              <a:buNone/>
              <a:defRPr lang="pt-BR" sz="2800"/>
            </a:lvl2pPr>
            <a:lvl3pPr marL="914400" indent="0">
              <a:buNone/>
              <a:defRPr lang="pt-BR" sz="2400"/>
            </a:lvl3pPr>
            <a:lvl4pPr marL="1371600" indent="0">
              <a:buNone/>
              <a:defRPr lang="pt-BR" sz="2000"/>
            </a:lvl4pPr>
            <a:lvl5pPr marL="1828800" indent="0">
              <a:buNone/>
              <a:defRPr lang="pt-BR" sz="2000"/>
            </a:lvl5pPr>
            <a:lvl6pPr marL="2286000" indent="0">
              <a:buNone/>
              <a:defRPr lang="pt-BR" sz="2000"/>
            </a:lvl6pPr>
            <a:lvl7pPr marL="2743200" indent="0">
              <a:buNone/>
              <a:defRPr lang="pt-BR" sz="2000"/>
            </a:lvl7pPr>
            <a:lvl8pPr marL="3200400" indent="0">
              <a:buNone/>
              <a:defRPr lang="pt-BR" sz="2000"/>
            </a:lvl8pPr>
            <a:lvl9pPr marL="3657600" indent="0">
              <a:buNone/>
              <a:defRPr lang="pt-BR"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0" name="Forma de L 19">
            <a:extLst>
              <a:ext uri="{FF2B5EF4-FFF2-40B4-BE49-F238E27FC236}">
                <a16:creationId xmlns:a16="http://schemas.microsoft.com/office/drawing/2014/main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sp>
        <p:nvSpPr>
          <p:cNvPr id="21" name="Forma de L 20">
            <a:extLst>
              <a:ext uri="{FF2B5EF4-FFF2-40B4-BE49-F238E27FC236}">
                <a16:creationId xmlns:a16="http://schemas.microsoft.com/office/drawing/2014/main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>
              <a:solidFill>
                <a:schemeClr val="tx2"/>
              </a:solidFill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896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 bwMode="blackWhite">
      <p:bgPr>
        <a:gradFill flip="none" rotWithShape="1">
          <a:gsLst>
            <a:gs pos="0">
              <a:schemeClr val="bg2">
                <a:lumMod val="50000"/>
              </a:schemeClr>
            </a:gs>
            <a:gs pos="33000">
              <a:schemeClr val="bg2"/>
            </a:gs>
            <a:gs pos="66000">
              <a:schemeClr val="bg2">
                <a:lumMod val="75000"/>
              </a:schemeClr>
            </a:gs>
            <a:gs pos="97000">
              <a:schemeClr val="bg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lang="pt-BR" sz="7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lang="pt-BR" sz="2400">
                <a:solidFill>
                  <a:schemeClr val="tx1"/>
                </a:solidFill>
              </a:defRPr>
            </a:lvl1pPr>
            <a:lvl2pPr marL="457200" indent="0">
              <a:buNone/>
              <a:defRPr lang="pt-B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t-B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 lang="pt-BR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Forma de L 8">
            <a:extLst>
              <a:ext uri="{FF2B5EF4-FFF2-40B4-BE49-F238E27FC236}">
                <a16:creationId xmlns:a16="http://schemas.microsoft.com/office/drawing/2014/main" id="{BF5B4C6D-2825-4690-8D32-39CBF5E0F7E6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  <p:sp>
        <p:nvSpPr>
          <p:cNvPr id="8" name="Forma de L 7">
            <a:extLst>
              <a:ext uri="{FF2B5EF4-FFF2-40B4-BE49-F238E27FC236}">
                <a16:creationId xmlns:a16="http://schemas.microsoft.com/office/drawing/2014/main" id="{DFD43940-6D78-4E75-BDB6-8792768BB894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5837"/>
              <a:gd name="adj2" fmla="val 6502"/>
            </a:avLst>
          </a:prstGeom>
          <a:solidFill>
            <a:srgbClr val="EFEDE3"/>
          </a:solidFill>
          <a:ln>
            <a:solidFill>
              <a:srgbClr val="EFEDE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5921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lang="pt-BR"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lang="pt-BR" baseline="0">
                <a:solidFill>
                  <a:schemeClr val="tx2"/>
                </a:solidFill>
              </a:defRPr>
            </a:lvl1pPr>
            <a:lvl2pPr>
              <a:defRPr lang="pt-BR" baseline="0">
                <a:solidFill>
                  <a:schemeClr val="tx2"/>
                </a:solidFill>
              </a:defRPr>
            </a:lvl2pPr>
            <a:lvl3pPr>
              <a:defRPr lang="pt-BR" baseline="0">
                <a:solidFill>
                  <a:schemeClr val="tx2"/>
                </a:solidFill>
              </a:defRPr>
            </a:lvl3pPr>
            <a:lvl4pPr>
              <a:defRPr lang="pt-BR" baseline="0">
                <a:solidFill>
                  <a:schemeClr val="tx2"/>
                </a:solidFill>
              </a:defRPr>
            </a:lvl4pPr>
            <a:lvl5pPr>
              <a:defRPr lang="pt-BR"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 lang="pt-BR">
                <a:solidFill>
                  <a:schemeClr val="tx2"/>
                </a:solidFill>
              </a:defRPr>
            </a:lvl1pPr>
            <a:lvl2pPr>
              <a:defRPr lang="pt-BR">
                <a:solidFill>
                  <a:schemeClr val="tx2"/>
                </a:solidFill>
              </a:defRPr>
            </a:lvl2pPr>
            <a:lvl3pPr>
              <a:defRPr lang="pt-BR">
                <a:solidFill>
                  <a:schemeClr val="tx2"/>
                </a:solidFill>
              </a:defRPr>
            </a:lvl3pPr>
            <a:lvl4pPr>
              <a:defRPr lang="pt-BR">
                <a:solidFill>
                  <a:schemeClr val="tx2"/>
                </a:solidFill>
              </a:defRPr>
            </a:lvl4pPr>
            <a:lvl5pPr>
              <a:defRPr lang="pt-BR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688503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title="Barra lateral">
            <a:extLst>
              <a:ext uri="{FF2B5EF4-FFF2-40B4-BE49-F238E27FC236}">
                <a16:creationId xmlns:a16="http://schemas.microsoft.com/office/drawing/2014/main" id="{FFA7AFEF-D97A-4A94-A884-7F95E91332B7}"/>
              </a:ext>
            </a:extLst>
          </p:cNvPr>
          <p:cNvSpPr/>
          <p:nvPr userDrawn="1"/>
        </p:nvSpPr>
        <p:spPr>
          <a:xfrm>
            <a:off x="622095" y="0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t-BR" sz="1200" baseline="0">
                <a:solidFill>
                  <a:schemeClr val="tx2"/>
                </a:solidFill>
              </a:defRPr>
            </a:lvl1pPr>
          </a:lstStyle>
          <a:p>
            <a:pPr rtl="0"/>
            <a:fld id="{3B77EF04-6424-4B70-94D1-FC932CBBDD9B}" type="datetimeFigureOut">
              <a:rPr lang="pt-BR" noProof="0" smtClean="0"/>
              <a:t>20/07/2026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t-BR" sz="12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pt-BR" sz="1200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Retângulo 8" title="Barra lateral"/>
          <p:cNvSpPr/>
          <p:nvPr/>
        </p:nvSpPr>
        <p:spPr>
          <a:xfrm>
            <a:off x="478095" y="376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3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8" r:id="rId4"/>
    <p:sldLayoutId id="2147483671" r:id="rId5"/>
    <p:sldLayoutId id="2147483669" r:id="rId6"/>
    <p:sldLayoutId id="2147483672" r:id="rId7"/>
    <p:sldLayoutId id="2147483663" r:id="rId8"/>
    <p:sldLayoutId id="2147483664" r:id="rId9"/>
    <p:sldLayoutId id="2147483665" r:id="rId10"/>
    <p:sldLayoutId id="2147483666" r:id="rId11"/>
    <p:sldLayoutId id="2147483673" r:id="rId12"/>
    <p:sldLayoutId id="2147483667" r:id="rId13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lang="pt-BR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Arial" panose="020B0604020202020204" pitchFamily="34" charset="0"/>
        <a:buChar char="•"/>
        <a:defRPr lang="pt-BR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732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lang="pt-BR" sz="24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304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lang="pt-BR"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7876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lang="pt-BR" sz="20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187702" indent="-28575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lang="pt-BR"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lang="pt-BR"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lang="pt-BR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lang="pt-BR"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lang="pt-BR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1889FE-7B85-40C7-8441-909223A9B3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5000" dirty="0"/>
              <a:t>Realismo e transição para a modernidade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7DC842-2DF4-46F3-AEC5-E38386DA6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999" y="4897053"/>
            <a:ext cx="5506065" cy="1086237"/>
          </a:xfrm>
        </p:spPr>
        <p:txBody>
          <a:bodyPr rtlCol="0">
            <a:normAutofit fontScale="92500" lnSpcReduction="10000"/>
          </a:bodyPr>
          <a:lstStyle>
            <a:defPPr>
              <a:defRPr lang="pt-BR"/>
            </a:defPPr>
          </a:lstStyle>
          <a:p>
            <a:pPr algn="l" rtl="0"/>
            <a:r>
              <a:rPr lang="pt-BR" dirty="0"/>
              <a:t>6.1 Transformações sociais e tecnológicas </a:t>
            </a:r>
          </a:p>
          <a:p>
            <a:pPr algn="l" rtl="0"/>
            <a:r>
              <a:rPr lang="pt-BR" dirty="0"/>
              <a:t>6.2 O Realismo </a:t>
            </a:r>
          </a:p>
          <a:p>
            <a:pPr algn="l" rtl="0"/>
            <a:r>
              <a:rPr lang="pt-BR" dirty="0"/>
              <a:t>6.3 A fotografia e a libertação da pintura</a:t>
            </a:r>
          </a:p>
          <a:p>
            <a:pPr rtl="0"/>
            <a:endParaRPr lang="pt-BR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7FCDCA-03BE-963D-2DAC-D58497657F4C}"/>
              </a:ext>
            </a:extLst>
          </p:cNvPr>
          <p:cNvSpPr txBox="1">
            <a:spLocks/>
          </p:cNvSpPr>
          <p:nvPr/>
        </p:nvSpPr>
        <p:spPr>
          <a:xfrm>
            <a:off x="8259097" y="4897053"/>
            <a:ext cx="3170903" cy="1086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pt-BR" sz="23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lang="pt-BR"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lang="pt-BR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lang="pt-BR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lang="pt-BR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lang="pt-BR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lang="pt-BR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lang="pt-BR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lang="pt-BR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História da Arte</a:t>
            </a:r>
          </a:p>
          <a:p>
            <a:r>
              <a:rPr lang="pt-BR" dirty="0"/>
              <a:t>Prof.ª Karen Barros</a:t>
            </a:r>
          </a:p>
        </p:txBody>
      </p:sp>
    </p:spTree>
    <p:extLst>
      <p:ext uri="{BB962C8B-B14F-4D97-AF65-F5344CB8AC3E}">
        <p14:creationId xmlns:p14="http://schemas.microsoft.com/office/powerpoint/2010/main" val="246167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67444-2D9F-A2E0-CAFA-D59E94589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A109F54-11DB-F0D5-32A5-28065B6A1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0662" y="1162691"/>
            <a:ext cx="4266471" cy="4398570"/>
          </a:xfrm>
        </p:spPr>
        <p:txBody>
          <a:bodyPr rtlCol="0">
            <a:normAutofit fontScale="85000" lnSpcReduction="10000"/>
          </a:bodyPr>
          <a:lstStyle>
            <a:defPPr>
              <a:defRPr lang="pt-BR"/>
            </a:defPPr>
          </a:lstStyle>
          <a:p>
            <a:r>
              <a:rPr lang="pt-BR" sz="2400" dirty="0"/>
              <a:t>Considerada a primeira fotografia permanente da história, a imagem realizada por </a:t>
            </a:r>
            <a:r>
              <a:rPr lang="pt-BR" sz="2400" dirty="0" err="1"/>
              <a:t>Niépce</a:t>
            </a:r>
            <a:r>
              <a:rPr lang="pt-BR" sz="2400" dirty="0"/>
              <a:t> marca um ponto de inflexão na cultura visual do século XIX. Produzida por meio do processo da heliografia, com longa exposição à luz, a fotografia registra de maneira ainda imprecisa as construções vistas da janela de sua casa, mas inaugura uma nova forma de representação baseada na captação mecânica do real.</a:t>
            </a:r>
          </a:p>
          <a:p>
            <a:endParaRPr lang="pt-BR" dirty="0"/>
          </a:p>
        </p:txBody>
      </p:sp>
      <p:pic>
        <p:nvPicPr>
          <p:cNvPr id="6" name="Imagem 5" descr="Ficheiro:View from the Window at Le Gras, Joseph Nicéphore Niépce.jpg –  Wikipédia, a enciclopédia livre">
            <a:extLst>
              <a:ext uri="{FF2B5EF4-FFF2-40B4-BE49-F238E27FC236}">
                <a16:creationId xmlns:a16="http://schemas.microsoft.com/office/drawing/2014/main" id="{9DA4DFDD-B2CE-98A3-3F1E-79A7DFDC2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867" y="1162690"/>
            <a:ext cx="5190864" cy="360782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EA2E5B6-7DC6-37A3-DF6D-3035321064F6}"/>
              </a:ext>
            </a:extLst>
          </p:cNvPr>
          <p:cNvSpPr txBox="1"/>
          <p:nvPr/>
        </p:nvSpPr>
        <p:spPr>
          <a:xfrm>
            <a:off x="1287063" y="4984180"/>
            <a:ext cx="52186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2"/>
                </a:solidFill>
              </a:rPr>
              <a:t>Imagem 23. </a:t>
            </a:r>
            <a:r>
              <a:rPr lang="pt-BR" b="1" dirty="0" err="1">
                <a:solidFill>
                  <a:schemeClr val="tx2"/>
                </a:solidFill>
              </a:rPr>
              <a:t>Nicéphore</a:t>
            </a:r>
            <a:r>
              <a:rPr lang="pt-BR" b="1" dirty="0">
                <a:solidFill>
                  <a:schemeClr val="tx2"/>
                </a:solidFill>
              </a:rPr>
              <a:t> </a:t>
            </a:r>
            <a:r>
              <a:rPr lang="pt-BR" b="1" dirty="0" err="1">
                <a:solidFill>
                  <a:schemeClr val="tx2"/>
                </a:solidFill>
              </a:rPr>
              <a:t>Niépce</a:t>
            </a:r>
            <a:r>
              <a:rPr lang="pt-BR" b="1" dirty="0">
                <a:solidFill>
                  <a:schemeClr val="tx2"/>
                </a:solidFill>
              </a:rPr>
              <a:t>. Vista da janela para Le Gras, 1826. Heliografia, 16,7 x 20,3 cm. Harry </a:t>
            </a:r>
            <a:r>
              <a:rPr lang="pt-BR" b="1" dirty="0" err="1">
                <a:solidFill>
                  <a:schemeClr val="tx2"/>
                </a:solidFill>
              </a:rPr>
              <a:t>Ransom</a:t>
            </a:r>
            <a:r>
              <a:rPr lang="pt-BR" b="1" dirty="0">
                <a:solidFill>
                  <a:schemeClr val="tx2"/>
                </a:solidFill>
              </a:rPr>
              <a:t> Center, Texas.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01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3AD84-13FB-26ED-8685-EB38A6EB5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756023-0FEB-FA8A-40A2-DDB40750B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A fotografia e a libertação da pintura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B245CA-F506-44ED-FE6A-F9FFF7DE0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90" y="2089355"/>
            <a:ext cx="8509819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dirty="0"/>
              <a:t>A fotografia redefiniu a representação visual ao assumir, com precisão técnica, a função que por séculos coubera à pintura. </a:t>
            </a:r>
          </a:p>
          <a:p>
            <a:pPr algn="just"/>
            <a:r>
              <a:rPr lang="pt-BR" sz="2000" dirty="0"/>
              <a:t>Ao permitir registrar o real sem depender do gesto manual do artista, ela deslocou o papel simbólico da pintura, que deixou de competir pela fidelidade ótica. </a:t>
            </a:r>
          </a:p>
          <a:p>
            <a:pPr algn="just"/>
            <a:r>
              <a:rPr lang="pt-BR" sz="2000" dirty="0"/>
              <a:t>Esse novo cenário abriu caminho para que os pintores explorassem outras dimensões — luz, cor, atmosfera, percepção, expressividade. </a:t>
            </a:r>
          </a:p>
          <a:p>
            <a:pPr algn="just"/>
            <a:r>
              <a:rPr lang="pt-BR" sz="2000" dirty="0"/>
              <a:t>A fotografia, assim, tornou‑se um dos fatores que libertaram a pintura da obrigação de ser uma representação fiel, estimulando a renovação das linguagens artísticas.</a:t>
            </a:r>
          </a:p>
        </p:txBody>
      </p:sp>
    </p:spTree>
    <p:extLst>
      <p:ext uri="{BB962C8B-B14F-4D97-AF65-F5344CB8AC3E}">
        <p14:creationId xmlns:p14="http://schemas.microsoft.com/office/powerpoint/2010/main" val="3700025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8BC1B-517E-B155-3D3A-2E9D82792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A2417-9376-6E15-F04F-85368D44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A fotografia e a libertação da pintura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22BD11-9C79-8976-13AF-B8BA6933B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026" y="1951704"/>
            <a:ext cx="7831393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u="sng" dirty="0"/>
              <a:t>A relação da fotografia com o Realismo é evidente</a:t>
            </a:r>
            <a:r>
              <a:rPr lang="pt-BR" sz="2000" dirty="0"/>
              <a:t>: </a:t>
            </a:r>
          </a:p>
          <a:p>
            <a:pPr algn="just"/>
            <a:r>
              <a:rPr lang="pt-BR" sz="2000" dirty="0"/>
              <a:t>ambos compartilham o interesse pela vida contemporânea e pela observação direta do mundo.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No entanto, enquanto a </a:t>
            </a:r>
            <a:r>
              <a:rPr lang="pt-BR" sz="2000" u="sng" dirty="0"/>
              <a:t>fotografia</a:t>
            </a:r>
            <a:r>
              <a:rPr lang="pt-BR" sz="2000" dirty="0"/>
              <a:t> buscava fixar o instante com precisão técnica, o </a:t>
            </a:r>
            <a:r>
              <a:rPr lang="pt-BR" sz="2000" u="sng" dirty="0"/>
              <a:t>Realismo</a:t>
            </a:r>
            <a:r>
              <a:rPr lang="pt-BR" sz="2000" dirty="0"/>
              <a:t> mantinha uma dimensão interpretativa e crítica. </a:t>
            </a:r>
          </a:p>
        </p:txBody>
      </p:sp>
    </p:spTree>
    <p:extLst>
      <p:ext uri="{BB962C8B-B14F-4D97-AF65-F5344CB8AC3E}">
        <p14:creationId xmlns:p14="http://schemas.microsoft.com/office/powerpoint/2010/main" val="246289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DF258-FBDF-4B27-9629-7EDE5A44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500" b="1" dirty="0"/>
              <a:t>REALISMO E TRANSIÇÃO PARA A MODERNIDADE</a:t>
            </a:r>
            <a:br>
              <a:rPr lang="pt-BR" sz="3500" dirty="0"/>
            </a:b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76B044-A495-4FDE-B341-D8F787F3B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058" y="1752600"/>
            <a:ext cx="8834284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dirty="0"/>
              <a:t>No </a:t>
            </a:r>
            <a:r>
              <a:rPr lang="pt-BR" sz="2000" u="sng" dirty="0"/>
              <a:t>fim do século XIX</a:t>
            </a:r>
            <a:r>
              <a:rPr lang="pt-BR" sz="2000" dirty="0"/>
              <a:t>, as </a:t>
            </a:r>
            <a:r>
              <a:rPr lang="pt-BR" sz="2000" u="sng" dirty="0"/>
              <a:t>academias de belas‑artes</a:t>
            </a:r>
            <a:r>
              <a:rPr lang="pt-BR" sz="2000" dirty="0"/>
              <a:t> ainda determinavam o que era considerado arte legítima, valorizando regras rígidas, excelência técnica e temas elevados — sobretudo a pintura histórica. </a:t>
            </a:r>
          </a:p>
          <a:p>
            <a:pPr algn="just"/>
            <a:r>
              <a:rPr lang="pt-BR" sz="2000" dirty="0"/>
              <a:t>Porém, esse modelo começou a parecer antiquado diante das rápidas </a:t>
            </a:r>
            <a:r>
              <a:rPr lang="pt-BR" sz="2000" u="sng" dirty="0"/>
              <a:t>transformações sociais do período</a:t>
            </a:r>
            <a:r>
              <a:rPr lang="pt-BR" sz="2000" dirty="0"/>
              <a:t>. Muitos artistas e críticos passaram a ver a arte acadêmica como distante da vida moderna e incapaz de dialogar com novas sensibilidades. </a:t>
            </a:r>
          </a:p>
          <a:p>
            <a:pPr algn="just"/>
            <a:r>
              <a:rPr lang="pt-BR" sz="2000" dirty="0"/>
              <a:t>A </a:t>
            </a:r>
            <a:r>
              <a:rPr lang="pt-BR" sz="2000" u="sng" dirty="0"/>
              <a:t>crítica ao academicismo</a:t>
            </a:r>
            <a:r>
              <a:rPr lang="pt-BR" sz="2000" dirty="0"/>
              <a:t> não se limitou ao estilo: questionava o papel da arte, seus temas e seu público. </a:t>
            </a:r>
          </a:p>
          <a:p>
            <a:pPr algn="just"/>
            <a:r>
              <a:rPr lang="pt-BR" sz="2000" dirty="0"/>
              <a:t>Nesse contexto, como destacam autores como </a:t>
            </a:r>
            <a:r>
              <a:rPr lang="pt-BR" sz="2000" u="sng" dirty="0" err="1"/>
              <a:t>Gombrich</a:t>
            </a:r>
            <a:r>
              <a:rPr lang="pt-BR" sz="2000" dirty="0"/>
              <a:t>, os artistas reivindicaram maior autonomia, rejeitando a ideia de que a verdadeira arte dependia da repetição de modelos consagrados e da submissão às instituições tradicionais.</a:t>
            </a:r>
          </a:p>
        </p:txBody>
      </p:sp>
    </p:spTree>
    <p:extLst>
      <p:ext uri="{BB962C8B-B14F-4D97-AF65-F5344CB8AC3E}">
        <p14:creationId xmlns:p14="http://schemas.microsoft.com/office/powerpoint/2010/main" val="2684535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47823-2E9A-8BCA-F1F0-D89A71045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09695-007B-CFD9-1406-181EDFFE3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3600" b="1" dirty="0"/>
              <a:t>6.1. Transformações sociais e tecnológicas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8DB486-320B-B647-898C-3048FE397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051" y="1789471"/>
            <a:ext cx="8716297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dirty="0"/>
              <a:t>As </a:t>
            </a:r>
            <a:r>
              <a:rPr lang="pt-BR" sz="2000" u="sng" dirty="0"/>
              <a:t>transformações sociais e tecnológicas do século XIX </a:t>
            </a:r>
            <a:r>
              <a:rPr lang="pt-BR" sz="2000" dirty="0"/>
              <a:t>— impulsionadas pela </a:t>
            </a:r>
            <a:r>
              <a:rPr lang="pt-BR" sz="2000" u="sng" dirty="0"/>
              <a:t>Revolução Industrial</a:t>
            </a:r>
            <a:r>
              <a:rPr lang="pt-BR" sz="2000" dirty="0"/>
              <a:t> — alteraram profundamente a vida urbana, o ritmo cotidiano e a percepção de tempo e espaço. </a:t>
            </a:r>
          </a:p>
          <a:p>
            <a:pPr algn="just"/>
            <a:r>
              <a:rPr lang="pt-BR" sz="2000" dirty="0"/>
              <a:t>Cidades cresceram, metrópoles surgiram e a experiência moderna passou a ser marcada pela velocidade, pelo anonimato, pela multidão e por novas tecnologias como ferrovias, iluminação elétrica e meios de comunicação acelerados. </a:t>
            </a:r>
          </a:p>
          <a:p>
            <a:pPr algn="just"/>
            <a:r>
              <a:rPr lang="pt-BR" sz="2000" dirty="0"/>
              <a:t>Esse ambiente gerava tanto entusiasmo quanto inquietação, criando sensação de ruptura com valores tradicionais. </a:t>
            </a:r>
          </a:p>
          <a:p>
            <a:pPr algn="just"/>
            <a:r>
              <a:rPr lang="pt-BR" sz="2000" dirty="0"/>
              <a:t>Diante dessa realidade inédita, muitos artistas buscaram novas linguagens capazes de expressar a modernidade, em vez de repetir modelos do passado.</a:t>
            </a:r>
          </a:p>
        </p:txBody>
      </p:sp>
    </p:spTree>
    <p:extLst>
      <p:ext uri="{BB962C8B-B14F-4D97-AF65-F5344CB8AC3E}">
        <p14:creationId xmlns:p14="http://schemas.microsoft.com/office/powerpoint/2010/main" val="315912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66C8-8F1E-BC45-10E5-D97AE9727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85DE9-B194-6B00-3B82-CFC218BE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O Realismo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96D40D-DC98-9C28-C4D4-E94D47FC2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574" y="1956620"/>
            <a:ext cx="9601200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dirty="0"/>
              <a:t>É nesse contexto que surge o Realismo, em meados do século XIX, especialmente na França, após as revoluções de 1848.</a:t>
            </a:r>
          </a:p>
          <a:p>
            <a:pPr algn="just"/>
            <a:r>
              <a:rPr lang="pt-BR" dirty="0"/>
              <a:t>Diferentemente do </a:t>
            </a:r>
            <a:r>
              <a:rPr lang="pt-BR" u="sng" dirty="0"/>
              <a:t>Romantismo</a:t>
            </a:r>
            <a:r>
              <a:rPr lang="pt-BR" dirty="0"/>
              <a:t>, que exaltava a emoção e o heroísmo, o </a:t>
            </a:r>
            <a:r>
              <a:rPr lang="pt-BR" u="sng" dirty="0"/>
              <a:t>Realismo</a:t>
            </a:r>
            <a:r>
              <a:rPr lang="pt-BR" dirty="0"/>
              <a:t> propõe representar a vida contemporânea de maneira direta. </a:t>
            </a:r>
          </a:p>
          <a:p>
            <a:pPr algn="just"/>
            <a:r>
              <a:rPr lang="pt-BR" u="sng" dirty="0"/>
              <a:t>Artistas como Gustave </a:t>
            </a:r>
            <a:r>
              <a:rPr lang="pt-BR" u="sng" dirty="0" err="1"/>
              <a:t>Courbet</a:t>
            </a:r>
            <a:r>
              <a:rPr lang="pt-BR" u="sng" dirty="0"/>
              <a:t>, Jean-François Millet e Honoré </a:t>
            </a:r>
            <a:r>
              <a:rPr lang="pt-BR" u="sng" dirty="0" err="1"/>
              <a:t>Daumier</a:t>
            </a:r>
            <a:r>
              <a:rPr lang="pt-BR" u="sng" dirty="0"/>
              <a:t> passaram a retratar trabalhadores rurais, operários, cenas do cotidiano e tensões sociais.</a:t>
            </a:r>
          </a:p>
        </p:txBody>
      </p:sp>
    </p:spTree>
    <p:extLst>
      <p:ext uri="{BB962C8B-B14F-4D97-AF65-F5344CB8AC3E}">
        <p14:creationId xmlns:p14="http://schemas.microsoft.com/office/powerpoint/2010/main" val="287510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BCAE2CE-F5D8-4BB6-A52B-9737F0CA1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568" y="1236717"/>
            <a:ext cx="4648765" cy="3781424"/>
          </a:xfrm>
        </p:spPr>
        <p:txBody>
          <a:bodyPr rtlCol="0">
            <a:noAutofit/>
          </a:bodyPr>
          <a:lstStyle>
            <a:defPPr>
              <a:defRPr lang="pt-BR"/>
            </a:defPPr>
          </a:lstStyle>
          <a:p>
            <a:r>
              <a:rPr lang="pt-BR" sz="1800" dirty="0"/>
              <a:t>Inserida no contexto do </a:t>
            </a:r>
            <a:r>
              <a:rPr lang="pt-BR" sz="1800" u="sng" dirty="0"/>
              <a:t>Realismo</a:t>
            </a:r>
            <a:r>
              <a:rPr lang="pt-BR" sz="1800" dirty="0"/>
              <a:t>, a obra </a:t>
            </a:r>
            <a:r>
              <a:rPr lang="pt-BR" sz="1800" u="sng" dirty="0"/>
              <a:t>retrata trabalhadoras rurais em atividade cotidiana</a:t>
            </a:r>
            <a:r>
              <a:rPr lang="pt-BR" sz="1800" dirty="0"/>
              <a:t>, conferindo monumentalidade a um tema considerado comum. </a:t>
            </a:r>
          </a:p>
          <a:p>
            <a:r>
              <a:rPr lang="pt-BR" sz="1800" u="sng" dirty="0" err="1"/>
              <a:t>Courbet</a:t>
            </a:r>
            <a:r>
              <a:rPr lang="pt-BR" sz="1800" u="sng" dirty="0"/>
              <a:t> rompe com a hierarquia acadêmica </a:t>
            </a:r>
            <a:r>
              <a:rPr lang="pt-BR" sz="1800" dirty="0"/>
              <a:t>ao valorizar o trabalho manual e a vida contemporânea, adotando composição direta e tonalidades sóbrias. </a:t>
            </a:r>
          </a:p>
          <a:p>
            <a:r>
              <a:rPr lang="pt-BR" sz="1800" dirty="0"/>
              <a:t>A pintura evidencia o compromisso realista com a observação da realidade social e com a dignificação das classes trabalhadoras.</a:t>
            </a:r>
          </a:p>
        </p:txBody>
      </p:sp>
      <p:pic>
        <p:nvPicPr>
          <p:cNvPr id="6" name="Imagem 5" descr="Mulheres Peneirando Trigo, 1854 - 1855 - Gustave Courbet - WikiArt.org">
            <a:extLst>
              <a:ext uri="{FF2B5EF4-FFF2-40B4-BE49-F238E27FC236}">
                <a16:creationId xmlns:a16="http://schemas.microsoft.com/office/drawing/2014/main" id="{054CB6B2-09F0-A92D-C99F-81D74B86B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667" y="1236716"/>
            <a:ext cx="4791075" cy="378142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3604E68-063F-55F5-C746-BF09DBF04483}"/>
              </a:ext>
            </a:extLst>
          </p:cNvPr>
          <p:cNvSpPr txBox="1"/>
          <p:nvPr/>
        </p:nvSpPr>
        <p:spPr>
          <a:xfrm>
            <a:off x="939240" y="5182701"/>
            <a:ext cx="5299328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700" b="1" dirty="0">
                <a:solidFill>
                  <a:schemeClr val="tx2"/>
                </a:solidFill>
              </a:rPr>
              <a:t>Imagem 22. Gustave </a:t>
            </a:r>
            <a:r>
              <a:rPr lang="pt-BR" sz="1700" b="1" dirty="0" err="1">
                <a:solidFill>
                  <a:schemeClr val="tx2"/>
                </a:solidFill>
              </a:rPr>
              <a:t>Courbet</a:t>
            </a:r>
            <a:r>
              <a:rPr lang="pt-BR" sz="1700" b="1" dirty="0">
                <a:solidFill>
                  <a:schemeClr val="tx2"/>
                </a:solidFill>
              </a:rPr>
              <a:t>. Mulheres peneirando trigo, 1854. Óleo sobre tela, 131 x 167 cm. Museu de Belas Artes de Nantes, França.</a:t>
            </a:r>
            <a:endParaRPr lang="pt-BR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45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A8AC2-896B-25AC-F9AE-230B47E9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0038D9-B8CA-0057-74A1-958DA67F3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O Realismo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EBD2B7-0280-ECF8-D6CD-BEE4181EC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3987" y="1789471"/>
            <a:ext cx="7536426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dirty="0"/>
              <a:t>O Realismo inovou não só pelos temas, mas pela atitude estética e política. </a:t>
            </a:r>
          </a:p>
          <a:p>
            <a:pPr algn="just"/>
            <a:r>
              <a:rPr lang="pt-BR" dirty="0"/>
              <a:t>Artistas como </a:t>
            </a:r>
            <a:r>
              <a:rPr lang="pt-BR" u="sng" dirty="0" err="1"/>
              <a:t>Courbet</a:t>
            </a:r>
            <a:r>
              <a:rPr lang="pt-BR" dirty="0"/>
              <a:t> atribuíram escala monumental a figuras comuns, rompendo com a hierarquia acadêmica que reservava esse tratamento a cenas históricas. </a:t>
            </a:r>
          </a:p>
          <a:p>
            <a:pPr algn="just"/>
            <a:r>
              <a:rPr lang="pt-BR" dirty="0"/>
              <a:t>Suas obras evitavam idealização, adotavam cores sóbrias e composições diretas. </a:t>
            </a:r>
          </a:p>
          <a:p>
            <a:pPr algn="just"/>
            <a:r>
              <a:rPr lang="pt-BR" u="sng" dirty="0"/>
              <a:t>Mais que representar fielmente o mundo, o Realismo expressava uma posição crítica diante das desigualdades sociais e das mudanças trazidas pela industrialização.</a:t>
            </a:r>
          </a:p>
        </p:txBody>
      </p:sp>
    </p:spTree>
    <p:extLst>
      <p:ext uri="{BB962C8B-B14F-4D97-AF65-F5344CB8AC3E}">
        <p14:creationId xmlns:p14="http://schemas.microsoft.com/office/powerpoint/2010/main" val="3697790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49247-45B3-49FE-7052-D3EBF0322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B7D15F-2414-AB00-AE27-9F684F381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A fotografia e a libertação da pintura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6E26B6-3AF1-91D4-FF74-B398AC56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475271"/>
            <a:ext cx="3893574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dirty="0"/>
              <a:t>A fotografia foi decisiva para transformar a cultura visual do século XIX. </a:t>
            </a:r>
          </a:p>
          <a:p>
            <a:pPr algn="just"/>
            <a:r>
              <a:rPr lang="pt-BR" sz="2000" dirty="0"/>
              <a:t>Embora derivada da antiga câmara escura, ela </a:t>
            </a:r>
            <a:r>
              <a:rPr lang="pt-BR" sz="2000" u="sng" dirty="0"/>
              <a:t>ganhou forma moderna quando </a:t>
            </a:r>
            <a:r>
              <a:rPr lang="pt-BR" sz="2000" b="1" u="sng" dirty="0" err="1"/>
              <a:t>Niépce</a:t>
            </a:r>
            <a:r>
              <a:rPr lang="pt-BR" sz="2000" u="sng" dirty="0"/>
              <a:t> produziu a primeira imagem permanente por heliografia (1826–27</a:t>
            </a:r>
            <a:r>
              <a:rPr lang="pt-BR" sz="2000" dirty="0"/>
              <a:t>).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4B27551-1BA2-265F-B54D-74E7641F6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070" y="1563331"/>
            <a:ext cx="4665730" cy="52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98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645CD-F6F0-F832-420B-61670277D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7881D-AA77-0B8F-5731-E0E055891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A fotografia e a libertação da pintura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917720-4F00-4414-A948-ECB5C44B2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1654" y="2224548"/>
            <a:ext cx="2966883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ctr"/>
            <a:r>
              <a:rPr lang="pt-BR" sz="2000" dirty="0"/>
              <a:t>Em seguida, </a:t>
            </a:r>
            <a:r>
              <a:rPr lang="pt-BR" sz="2000" b="1" u="sng" dirty="0" err="1"/>
              <a:t>Daguerre</a:t>
            </a:r>
            <a:r>
              <a:rPr lang="pt-BR" sz="2000" u="sng" dirty="0"/>
              <a:t> aperfeiçoou o processo com o daguerreótipo</a:t>
            </a:r>
            <a:r>
              <a:rPr lang="pt-BR" sz="2000" dirty="0"/>
              <a:t>, e </a:t>
            </a:r>
            <a:r>
              <a:rPr lang="pt-BR" sz="2000" b="1" u="sng" dirty="0"/>
              <a:t>Talbot</a:t>
            </a:r>
            <a:r>
              <a:rPr lang="pt-BR" sz="2000" u="sng" dirty="0"/>
              <a:t> criou o </a:t>
            </a:r>
            <a:r>
              <a:rPr lang="pt-BR" sz="2000" u="sng" dirty="0" err="1"/>
              <a:t>calótipo</a:t>
            </a:r>
            <a:r>
              <a:rPr lang="pt-BR" sz="2000" dirty="0"/>
              <a:t>, que permitia gerar múltiplas cópias a partir de um negativo. </a:t>
            </a:r>
          </a:p>
        </p:txBody>
      </p:sp>
      <p:pic>
        <p:nvPicPr>
          <p:cNvPr id="4" name="Imagem 3" descr="A história da fotografia: do daguerreótipo às imagens digitais - ArteRef">
            <a:extLst>
              <a:ext uri="{FF2B5EF4-FFF2-40B4-BE49-F238E27FC236}">
                <a16:creationId xmlns:a16="http://schemas.microsoft.com/office/drawing/2014/main" id="{93EB00DD-B776-1617-D6F4-63E94C53E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116" y="1623076"/>
            <a:ext cx="4203291" cy="32692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2A225F9-2E67-D7F4-00E6-3F0DC68989D2}"/>
              </a:ext>
            </a:extLst>
          </p:cNvPr>
          <p:cNvSpPr txBox="1"/>
          <p:nvPr/>
        </p:nvSpPr>
        <p:spPr>
          <a:xfrm>
            <a:off x="8871461" y="5034869"/>
            <a:ext cx="186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2"/>
                </a:solidFill>
              </a:rPr>
              <a:t>Daguerreótipo</a:t>
            </a:r>
            <a:endParaRPr lang="pt-BR" b="1" dirty="0">
              <a:solidFill>
                <a:schemeClr val="tx2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2AF0DE1-23B9-A518-0F23-8B02F57AC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429" y="2224548"/>
            <a:ext cx="2916936" cy="3657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B9F4C0A-3E49-4721-8350-C030CAB8E0D6}"/>
              </a:ext>
            </a:extLst>
          </p:cNvPr>
          <p:cNvSpPr txBox="1"/>
          <p:nvPr/>
        </p:nvSpPr>
        <p:spPr>
          <a:xfrm>
            <a:off x="2297062" y="5972145"/>
            <a:ext cx="6098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 err="1">
                <a:solidFill>
                  <a:schemeClr val="tx2"/>
                </a:solidFill>
              </a:rPr>
              <a:t>Calótipo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58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40C7B-F7E2-07DE-971F-593E46CA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3F762-9C70-821C-6759-49340C1A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t-BR"/>
            </a:defPPr>
          </a:lstStyle>
          <a:p>
            <a:r>
              <a:rPr lang="pt-BR" sz="3600" b="1" dirty="0"/>
              <a:t>A fotografia e a libertação da pintura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C346E0-19C1-8F5D-32FA-59481E47F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125" y="2475271"/>
            <a:ext cx="3893574" cy="4382729"/>
          </a:xfrm>
        </p:spPr>
        <p:txBody>
          <a:bodyPr rtlCol="0"/>
          <a:lstStyle>
            <a:defPPr>
              <a:defRPr lang="pt-BR"/>
            </a:defPPr>
          </a:lstStyle>
          <a:p>
            <a:pPr algn="just"/>
            <a:r>
              <a:rPr lang="pt-BR" sz="2000" dirty="0"/>
              <a:t>A imagem de </a:t>
            </a:r>
            <a:r>
              <a:rPr lang="pt-BR" sz="2000" b="1" u="sng" dirty="0" err="1"/>
              <a:t>Niépce</a:t>
            </a:r>
            <a:r>
              <a:rPr lang="pt-BR" sz="2000" dirty="0"/>
              <a:t> inaugurou uma nova lógica de representação baseada na </a:t>
            </a:r>
            <a:r>
              <a:rPr lang="pt-BR" sz="2000" u="sng" dirty="0"/>
              <a:t>captação mecânica do real</a:t>
            </a:r>
            <a:r>
              <a:rPr lang="pt-BR" sz="2000" dirty="0"/>
              <a:t>, marcando uma virada profunda na relação entre arte, técnica e percepção visual.</a:t>
            </a:r>
          </a:p>
        </p:txBody>
      </p:sp>
      <p:pic>
        <p:nvPicPr>
          <p:cNvPr id="5" name="Imagem 4" descr="📸 Joseph Nicéphore Niépce tirou a primeira foto da história em 1826 usando  um processo chamado heliografia. Aqui está como ele fez: . 1. 🪙 Placa  metálica preparada – Ele usou uma">
            <a:extLst>
              <a:ext uri="{FF2B5EF4-FFF2-40B4-BE49-F238E27FC236}">
                <a16:creationId xmlns:a16="http://schemas.microsoft.com/office/drawing/2014/main" id="{83D75DE6-21B8-E409-CB22-829FA40D7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914525"/>
            <a:ext cx="425767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87181"/>
      </p:ext>
    </p:extLst>
  </p:cSld>
  <p:clrMapOvr>
    <a:masterClrMapping/>
  </p:clrMapOvr>
</p:sld>
</file>

<file path=ppt/theme/theme1.xml><?xml version="1.0" encoding="utf-8"?>
<a:theme xmlns:a="http://schemas.openxmlformats.org/drawingml/2006/main" name="Cortar">
  <a:themeElements>
    <a:clrScheme name="Custom 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9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63067178_TF22874644_Win32" id="{9AFEC6E6-E91D-40DE-9365-9DB04839B668}" vid="{42F26AB9-7957-4DB8-8621-36315BD6415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FC2BBCC-A5B7-4DDE-8795-98160FD34D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BF0FE3-3D8D-448F-9BC3-1FD016A859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E2FB8F-FBDB-405A-A6AC-9CF7C859199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Cartões colecionáveis</Template>
  <TotalTime>34</TotalTime>
  <Words>921</Words>
  <Application>Microsoft Office PowerPoint</Application>
  <PresentationFormat>Widescreen</PresentationFormat>
  <Paragraphs>62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Franklin Gothic Book</vt:lpstr>
      <vt:lpstr>Impact</vt:lpstr>
      <vt:lpstr>Cortar</vt:lpstr>
      <vt:lpstr>Realismo e transição para a modernidade</vt:lpstr>
      <vt:lpstr>REALISMO E TRANSIÇÃO PARA A MODERNIDADE </vt:lpstr>
      <vt:lpstr>6.1. Transformações sociais e tecnológicas</vt:lpstr>
      <vt:lpstr>O Realismo</vt:lpstr>
      <vt:lpstr>Apresentação do PowerPoint</vt:lpstr>
      <vt:lpstr>O Realismo</vt:lpstr>
      <vt:lpstr>A fotografia e a libertação da pintura</vt:lpstr>
      <vt:lpstr>A fotografia e a libertação da pintura</vt:lpstr>
      <vt:lpstr>A fotografia e a libertação da pintura</vt:lpstr>
      <vt:lpstr>Apresentação do PowerPoint</vt:lpstr>
      <vt:lpstr>A fotografia e a libertação da pintura</vt:lpstr>
      <vt:lpstr>A fotografia e a libertação da pintura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da Silva Barros</dc:creator>
  <cp:lastModifiedBy>Karen da Silva Barros</cp:lastModifiedBy>
  <cp:revision>2</cp:revision>
  <dcterms:created xsi:type="dcterms:W3CDTF">2026-07-21T00:19:01Z</dcterms:created>
  <dcterms:modified xsi:type="dcterms:W3CDTF">2026-07-21T00:53:12Z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