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6"/>
  </p:notesMasterIdLst>
  <p:sldIdLst>
    <p:sldId id="305" r:id="rId2"/>
    <p:sldId id="434" r:id="rId3"/>
    <p:sldId id="414" r:id="rId4"/>
    <p:sldId id="435" r:id="rId5"/>
    <p:sldId id="436" r:id="rId6"/>
    <p:sldId id="437" r:id="rId7"/>
    <p:sldId id="444" r:id="rId8"/>
    <p:sldId id="438" r:id="rId9"/>
    <p:sldId id="439" r:id="rId10"/>
    <p:sldId id="440" r:id="rId11"/>
    <p:sldId id="446" r:id="rId12"/>
    <p:sldId id="447" r:id="rId13"/>
    <p:sldId id="453" r:id="rId14"/>
    <p:sldId id="420" r:id="rId15"/>
    <p:sldId id="427" r:id="rId16"/>
    <p:sldId id="421" r:id="rId17"/>
    <p:sldId id="422" r:id="rId18"/>
    <p:sldId id="423" r:id="rId19"/>
    <p:sldId id="448" r:id="rId20"/>
    <p:sldId id="449" r:id="rId21"/>
    <p:sldId id="450" r:id="rId22"/>
    <p:sldId id="451" r:id="rId23"/>
    <p:sldId id="400" r:id="rId24"/>
    <p:sldId id="452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44B40-C5C7-4E4F-867D-AE30597A2F5F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7B556-D474-4912-80DB-C42F5A895C4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754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451523-2A02-4973-9D22-E4EE728D9E4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4DC8FA5-1B2C-4CF3-B89E-7FCFE6061A41}" type="datetimeFigureOut">
              <a:rPr lang="pt-BR" smtClean="0"/>
              <a:pPr/>
              <a:t>02/08/2026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 flipH="1">
            <a:off x="5646135" y="5517232"/>
            <a:ext cx="27809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500" b="1" dirty="0">
                <a:latin typeface="Brush Script MT" pitchFamily="66" charset="0"/>
              </a:rPr>
              <a:t>História da Arte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64264"/>
            <a:ext cx="5500726" cy="496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143372" y="928670"/>
            <a:ext cx="4143404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 Renascimento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lang="pt-BR" sz="3200" b="1" dirty="0"/>
              <a:t>E o Barroco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pt-BR" sz="3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pt-BR" sz="3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428596" y="428604"/>
            <a:ext cx="1285884" cy="64294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683907167"/>
      </p:ext>
    </p:extLst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285720" y="836712"/>
            <a:ext cx="5786478" cy="5857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ctr">
              <a:buFont typeface="Wingdings" pitchFamily="2" charset="2"/>
              <a:buChar char="Ø"/>
            </a:pPr>
            <a:r>
              <a:rPr lang="pt-BR" sz="1800" b="1" dirty="0">
                <a:solidFill>
                  <a:schemeClr val="tx1"/>
                </a:solidFill>
              </a:rPr>
              <a:t>Como vimos, o </a:t>
            </a:r>
            <a:r>
              <a:rPr lang="pt-BR" sz="1800" b="1" dirty="0">
                <a:solidFill>
                  <a:srgbClr val="C00000"/>
                </a:solidFill>
              </a:rPr>
              <a:t>clero</a:t>
            </a:r>
            <a:r>
              <a:rPr lang="pt-BR" sz="1800" b="1" dirty="0">
                <a:solidFill>
                  <a:schemeClr val="tx1"/>
                </a:solidFill>
              </a:rPr>
              <a:t> também investia na arte renascentista. </a:t>
            </a:r>
          </a:p>
          <a:p>
            <a:pPr marL="370332" indent="-342900" algn="ctr">
              <a:buFont typeface="Wingdings" pitchFamily="2" charset="2"/>
              <a:buChar char="Ø"/>
            </a:pPr>
            <a:r>
              <a:rPr lang="pt-BR" sz="1800" b="1" dirty="0">
                <a:solidFill>
                  <a:schemeClr val="tx1"/>
                </a:solidFill>
              </a:rPr>
              <a:t>Os próprios </a:t>
            </a:r>
            <a:r>
              <a:rPr lang="pt-BR" sz="1800" b="1" dirty="0">
                <a:solidFill>
                  <a:srgbClr val="C00000"/>
                </a:solidFill>
              </a:rPr>
              <a:t>papas</a:t>
            </a:r>
            <a:r>
              <a:rPr lang="pt-BR" sz="1800" b="1" dirty="0">
                <a:solidFill>
                  <a:schemeClr val="tx1"/>
                </a:solidFill>
              </a:rPr>
              <a:t> foram grandes </a:t>
            </a:r>
            <a:r>
              <a:rPr lang="pt-BR" sz="1800" b="1" dirty="0">
                <a:solidFill>
                  <a:srgbClr val="C00000"/>
                </a:solidFill>
              </a:rPr>
              <a:t>mecenas</a:t>
            </a:r>
            <a:r>
              <a:rPr lang="pt-BR" sz="1800" b="1" dirty="0">
                <a:solidFill>
                  <a:schemeClr val="tx1"/>
                </a:solidFill>
              </a:rPr>
              <a:t>. </a:t>
            </a:r>
          </a:p>
          <a:p>
            <a:pPr marL="370332" indent="-342900" algn="ctr">
              <a:buFont typeface="Wingdings" pitchFamily="2" charset="2"/>
              <a:buChar char="Ø"/>
            </a:pPr>
            <a:r>
              <a:rPr lang="pt-BR" sz="1800" b="1" dirty="0">
                <a:solidFill>
                  <a:schemeClr val="tx1"/>
                </a:solidFill>
              </a:rPr>
              <a:t>Mas havia </a:t>
            </a:r>
            <a:r>
              <a:rPr lang="pt-BR" sz="1800" b="1" u="sng" dirty="0">
                <a:solidFill>
                  <a:schemeClr val="tx1"/>
                </a:solidFill>
              </a:rPr>
              <a:t>contradições</a:t>
            </a:r>
            <a:r>
              <a:rPr lang="pt-BR" sz="1800" b="1" dirty="0">
                <a:solidFill>
                  <a:schemeClr val="tx1"/>
                </a:solidFill>
              </a:rPr>
              <a:t> nessa prática: </a:t>
            </a:r>
          </a:p>
          <a:p>
            <a:pPr marL="370332" indent="-342900" algn="just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</a:rPr>
              <a:t>Os princípios humanistas que estavam por trás de obras renascentistas questionavam os princípios da Igreja católica, oferecendo interpretações de mundo que fugiam ao controle da religião. </a:t>
            </a:r>
          </a:p>
          <a:p>
            <a:pPr marL="370332" indent="-342900" algn="just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</a:rPr>
              <a:t>Somado a isso, o paganismo era um assunto recorrente nas obras. </a:t>
            </a:r>
          </a:p>
          <a:p>
            <a:pPr marL="370332" indent="-342900" algn="just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</a:rPr>
              <a:t>E por vezes alguns autores afrontavam diretamente a instituição, como </a:t>
            </a:r>
            <a:r>
              <a:rPr lang="pt-BR" sz="1800" u="sng" dirty="0">
                <a:solidFill>
                  <a:schemeClr val="tx1"/>
                </a:solidFill>
              </a:rPr>
              <a:t>Dante Alighieri</a:t>
            </a:r>
            <a:r>
              <a:rPr lang="pt-BR" sz="1800" dirty="0">
                <a:solidFill>
                  <a:schemeClr val="tx1"/>
                </a:solidFill>
              </a:rPr>
              <a:t>, que provocou a Igreja ao descrever a presença de papas no inferno em sua obra </a:t>
            </a:r>
            <a:r>
              <a:rPr lang="pt-BR" sz="1800" u="sng" dirty="0">
                <a:solidFill>
                  <a:schemeClr val="tx1"/>
                </a:solidFill>
              </a:rPr>
              <a:t>A divina comédia</a:t>
            </a:r>
            <a:r>
              <a:rPr lang="pt-BR" sz="1800" dirty="0">
                <a:solidFill>
                  <a:schemeClr val="tx1"/>
                </a:solidFill>
              </a:rPr>
              <a:t>.</a:t>
            </a:r>
          </a:p>
          <a:p>
            <a:pPr marL="370332" indent="-342900" algn="just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</a:rPr>
              <a:t>Apesar de Dante, a maior parte dos questionamentos era mais discreta, como as referências ao corpo humano imortalizadas na Capela Sistina por Michelangelo. </a:t>
            </a:r>
          </a:p>
          <a:p>
            <a:pPr marL="370332" indent="-342900" algn="just">
              <a:buFont typeface="+mj-lt"/>
              <a:buAutoNum type="arabicPeriod"/>
            </a:pPr>
            <a:r>
              <a:rPr lang="pt-BR" sz="1800" dirty="0">
                <a:solidFill>
                  <a:schemeClr val="tx1"/>
                </a:solidFill>
              </a:rPr>
              <a:t>A percepção do incômodo que o Humanismo poderia representar não foi imediata, mas por fim aconteceu.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3042" y="214290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Reação   católica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15362" name="Picture 2" descr="A Divina Comédia - Pocket - Sara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5533" y="1507543"/>
            <a:ext cx="2000264" cy="3000396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7247" y="4797152"/>
            <a:ext cx="2906753" cy="1978126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142844" y="928492"/>
            <a:ext cx="6738310" cy="5643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ctr">
              <a:buFont typeface="Wingdings" pitchFamily="2" charset="2"/>
              <a:buChar char="Ø"/>
            </a:pPr>
            <a:r>
              <a:rPr lang="pt-BR" sz="1750" b="1" dirty="0">
                <a:solidFill>
                  <a:schemeClr val="tx1"/>
                </a:solidFill>
              </a:rPr>
              <a:t>Logo na primeira metade do século XVI, o domínio religioso católico foi ameaçada diretamente, dessa vez por um conjunto de novas doutrinas cristãs que ficaram conhecidas como </a:t>
            </a:r>
            <a:r>
              <a:rPr lang="pt-BR" sz="1750" b="1" dirty="0">
                <a:solidFill>
                  <a:srgbClr val="C00000"/>
                </a:solidFill>
              </a:rPr>
              <a:t>religiões protestantes</a:t>
            </a:r>
            <a:r>
              <a:rPr lang="pt-BR" sz="1750" b="1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750" dirty="0">
                <a:solidFill>
                  <a:schemeClr val="tx1"/>
                </a:solidFill>
              </a:rPr>
              <a:t>As conversões aconteciam velozmente e reinos inteiros trocavam o catolicismo pelo </a:t>
            </a:r>
            <a:r>
              <a:rPr lang="pt-BR" sz="1750" b="1" dirty="0">
                <a:solidFill>
                  <a:srgbClr val="C00000"/>
                </a:solidFill>
              </a:rPr>
              <a:t>luteranismo</a:t>
            </a:r>
            <a:r>
              <a:rPr lang="pt-BR" sz="1750" dirty="0">
                <a:solidFill>
                  <a:schemeClr val="tx1"/>
                </a:solidFill>
              </a:rPr>
              <a:t>, o </a:t>
            </a:r>
            <a:r>
              <a:rPr lang="pt-BR" sz="1750" b="1" dirty="0">
                <a:solidFill>
                  <a:srgbClr val="C00000"/>
                </a:solidFill>
              </a:rPr>
              <a:t>calvinismo</a:t>
            </a:r>
            <a:r>
              <a:rPr lang="pt-BR" sz="1750" dirty="0">
                <a:solidFill>
                  <a:schemeClr val="tx1"/>
                </a:solidFill>
              </a:rPr>
              <a:t> ou o </a:t>
            </a:r>
            <a:r>
              <a:rPr lang="pt-BR" sz="1750" b="1" dirty="0">
                <a:solidFill>
                  <a:srgbClr val="C00000"/>
                </a:solidFill>
              </a:rPr>
              <a:t>anglicanismo</a:t>
            </a:r>
            <a:r>
              <a:rPr lang="pt-BR" sz="1750" dirty="0">
                <a:solidFill>
                  <a:schemeClr val="tx1"/>
                </a:solidFill>
              </a:rPr>
              <a:t>.</a:t>
            </a:r>
          </a:p>
          <a:p>
            <a:pPr marL="370332" indent="-342900" algn="just"/>
            <a:r>
              <a:rPr lang="pt-BR" sz="1750" dirty="0">
                <a:solidFill>
                  <a:schemeClr val="tx1"/>
                </a:solidFill>
              </a:rPr>
              <a:t>	</a:t>
            </a:r>
            <a:r>
              <a:rPr lang="pt-BR" sz="1750" u="sng" dirty="0">
                <a:solidFill>
                  <a:schemeClr val="tx1"/>
                </a:solidFill>
              </a:rPr>
              <a:t>Assim, a igreja católica buscou artistas que contribuíssem para o retorno do misticismo católico, reafirmando a doutrina e a submissão ao papado e desestimulando questionamentos às suas interpretações da Bíblia. </a:t>
            </a:r>
          </a:p>
          <a:p>
            <a:pPr marL="370332" indent="-342900" algn="ctr">
              <a:buFont typeface="Wingdings" pitchFamily="2" charset="2"/>
              <a:buChar char="Ø"/>
            </a:pPr>
            <a:r>
              <a:rPr lang="pt-BR" sz="1750" b="1" dirty="0">
                <a:solidFill>
                  <a:schemeClr val="tx1"/>
                </a:solidFill>
              </a:rPr>
              <a:t>Assim surgiu a </a:t>
            </a:r>
            <a:r>
              <a:rPr lang="pt-BR" sz="1750" b="1" dirty="0">
                <a:solidFill>
                  <a:srgbClr val="C00000"/>
                </a:solidFill>
              </a:rPr>
              <a:t>arte barroca</a:t>
            </a:r>
            <a:r>
              <a:rPr lang="pt-BR" sz="1750" b="1" dirty="0">
                <a:solidFill>
                  <a:schemeClr val="tx1"/>
                </a:solidFill>
              </a:rPr>
              <a:t>, que buscava a retomada dos valores católicos e da espiritualidade.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600" dirty="0">
                <a:solidFill>
                  <a:schemeClr val="tx1"/>
                </a:solidFill>
              </a:rPr>
              <a:t>A arte barroca desenvolveu-se no contexto da Reforma Protestante e da Contrarreforma, em que havia muitos questionamentos religiosos e filosóficos. </a:t>
            </a:r>
            <a:r>
              <a:rPr lang="pt-BR" sz="1750" dirty="0">
                <a:solidFill>
                  <a:schemeClr val="tx1"/>
                </a:solidFill>
              </a:rPr>
              <a:t>Dessa forma, o Renascimento italiano perdeu o apoio da instituição mais rica da Europa, o que contribuiu para o processo de decadência desse movimento.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750" dirty="0">
                <a:solidFill>
                  <a:schemeClr val="tx1"/>
                </a:solidFill>
              </a:rPr>
              <a:t>Ao memo tempo, o comércio mediterrâneo estava perdendo força em razão da descoberta de uma rota marítima para o Oriente, o que diminuiu a capacidade de investimento dos mecenas burgueses. 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286644" y="148552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3042" y="142852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Barroco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000860" y="3883595"/>
            <a:ext cx="2143140" cy="2492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1200" b="1" dirty="0"/>
              <a:t>Crucificação de São Pedro em Portugal, por </a:t>
            </a:r>
            <a:r>
              <a:rPr lang="pt-BR" sz="1200" b="1" dirty="0" err="1"/>
              <a:t>Caravaggio</a:t>
            </a:r>
            <a:r>
              <a:rPr lang="pt-BR" sz="1200" b="1" dirty="0"/>
              <a:t>. 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 Igreja Católica revitalizava-se com a Contra-Reforma. Os artistas italianos eram então convocados a transformar as Escrituras em realidade perceptível aos fiéis. O conteúdo emocional intensificado e o realismo do barroco eram meios ideais para que se atingisse esse objetivo.</a:t>
            </a:r>
          </a:p>
        </p:txBody>
      </p:sp>
      <p:pic>
        <p:nvPicPr>
          <p:cNvPr id="14340" name="Picture 4" descr="Crucificação de São Pedro em Portugal, por Caravaggio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298" y="928492"/>
            <a:ext cx="2071702" cy="268181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467544" y="1052736"/>
            <a:ext cx="7200800" cy="5289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pt-BR" sz="1600" dirty="0">
                <a:solidFill>
                  <a:schemeClr val="tx1"/>
                </a:solidFill>
              </a:rPr>
              <a:t>A arte barroca é um estilo cultural e visual marcado pela dramaticidade, pelo exagero e pelo forte contraste entre luz e sombra. Ela surgiu na Itália no final do século XVI e se espalhou pela Europa e pelo Brasil durante o período colonial. </a:t>
            </a:r>
          </a:p>
          <a:p>
            <a:pPr algn="ctr"/>
            <a:r>
              <a:rPr lang="pt-BR" sz="1600" b="1" dirty="0">
                <a:solidFill>
                  <a:schemeClr val="tx1"/>
                </a:solidFill>
              </a:rPr>
              <a:t>Características Principais: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Emoção intensa</a:t>
            </a:r>
            <a:r>
              <a:rPr lang="pt-BR" sz="1600" dirty="0">
                <a:solidFill>
                  <a:schemeClr val="tx1"/>
                </a:solidFill>
              </a:rPr>
              <a:t>: Valoriza o sentimento e a dramaticidade em vez da razão pura do Renascimento.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Contraste de luz e sombra</a:t>
            </a:r>
            <a:r>
              <a:rPr lang="pt-BR" sz="1600" dirty="0">
                <a:solidFill>
                  <a:schemeClr val="tx1"/>
                </a:solidFill>
              </a:rPr>
              <a:t>: Uso marcante de áreas muito claras e muito escuras (técnica de claro-escuro) para criar profundidade e emoção.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Riqueza de detalhes</a:t>
            </a:r>
            <a:r>
              <a:rPr lang="pt-BR" sz="1600" dirty="0">
                <a:solidFill>
                  <a:schemeClr val="tx1"/>
                </a:solidFill>
              </a:rPr>
              <a:t>: Ornamentos fartos, formas curvas, dourados e grande sensação de movimento. </a:t>
            </a:r>
          </a:p>
          <a:p>
            <a:pPr lvl="0" algn="ctr"/>
            <a:r>
              <a:rPr lang="pt-BR" sz="1600" b="1" dirty="0">
                <a:solidFill>
                  <a:schemeClr val="tx1"/>
                </a:solidFill>
              </a:rPr>
              <a:t>Contexto Histórico: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Contrarreforma</a:t>
            </a:r>
            <a:r>
              <a:rPr lang="pt-BR" sz="1600" dirty="0">
                <a:solidFill>
                  <a:schemeClr val="tx1"/>
                </a:solidFill>
              </a:rPr>
              <a:t>: Desenvolveu-se como uma resposta da Igreja Católica contra o avanço do protestantismo, usando a arte para emocionar e atrair os fiéis.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Poder político</a:t>
            </a:r>
            <a:r>
              <a:rPr lang="pt-BR" sz="1600" dirty="0">
                <a:solidFill>
                  <a:schemeClr val="tx1"/>
                </a:solidFill>
              </a:rPr>
              <a:t>: Foi adotada por reis e monarcas para demonstrar grandiosidade, luxo e poder absoluto. </a:t>
            </a:r>
            <a:r>
              <a:rPr lang="pt-BR" sz="1600" b="1" dirty="0">
                <a:solidFill>
                  <a:schemeClr val="tx1"/>
                </a:solidFill>
              </a:rPr>
              <a:t>O Barroco no Brasil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Minas Gerais e Salvador</a:t>
            </a:r>
            <a:r>
              <a:rPr lang="pt-BR" sz="1600" dirty="0">
                <a:solidFill>
                  <a:schemeClr val="tx1"/>
                </a:solidFill>
              </a:rPr>
              <a:t>: Destacou-se em cidades históricas mineiras e baianas, fortemente ligado à arquitetura religiosa.</a:t>
            </a:r>
          </a:p>
          <a:p>
            <a:pPr lvl="0" algn="just"/>
            <a:r>
              <a:rPr lang="pt-BR" sz="1600" b="1" dirty="0">
                <a:solidFill>
                  <a:schemeClr val="tx1"/>
                </a:solidFill>
              </a:rPr>
              <a:t>Grandes nomes</a:t>
            </a:r>
            <a:r>
              <a:rPr lang="pt-BR" sz="1600" dirty="0">
                <a:solidFill>
                  <a:schemeClr val="tx1"/>
                </a:solidFill>
              </a:rPr>
              <a:t>: O escultor e arquiteto </a:t>
            </a:r>
            <a:r>
              <a:rPr lang="pt-BR" sz="1600" b="1" dirty="0">
                <a:solidFill>
                  <a:schemeClr val="tx1"/>
                </a:solidFill>
              </a:rPr>
              <a:t>Aleijadinho</a:t>
            </a:r>
            <a:r>
              <a:rPr lang="pt-BR" sz="1600" dirty="0">
                <a:solidFill>
                  <a:schemeClr val="tx1"/>
                </a:solidFill>
              </a:rPr>
              <a:t> e o pintor </a:t>
            </a:r>
            <a:r>
              <a:rPr lang="pt-BR" sz="1600" b="1" dirty="0">
                <a:solidFill>
                  <a:schemeClr val="tx1"/>
                </a:solidFill>
              </a:rPr>
              <a:t>Mestre Ataíde</a:t>
            </a:r>
            <a:r>
              <a:rPr lang="pt-BR" sz="1600" dirty="0">
                <a:solidFill>
                  <a:schemeClr val="tx1"/>
                </a:solidFill>
              </a:rPr>
              <a:t> são os maiores expoentes do estilo no país.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357290" y="303234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Barroco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7830D-E98F-9868-1CE1-82CA3378C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03E5D35F-C390-F415-C2E1-A12F984E8F08}"/>
              </a:ext>
            </a:extLst>
          </p:cNvPr>
          <p:cNvSpPr txBox="1">
            <a:spLocks/>
          </p:cNvSpPr>
          <p:nvPr/>
        </p:nvSpPr>
        <p:spPr>
          <a:xfrm>
            <a:off x="928662" y="1357298"/>
            <a:ext cx="6000792" cy="52892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ctr">
              <a:buFont typeface="Wingdings" pitchFamily="2" charset="2"/>
              <a:buChar char="Ø"/>
            </a:pPr>
            <a:endParaRPr lang="pt-BR" sz="1800" b="1" dirty="0">
              <a:solidFill>
                <a:schemeClr val="tx1"/>
              </a:solidFill>
            </a:endParaRPr>
          </a:p>
          <a:p>
            <a:pPr marL="370332" indent="-342900" algn="ctr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O </a:t>
            </a:r>
            <a:r>
              <a:rPr lang="pt-BR" sz="1800" u="sng" dirty="0">
                <a:solidFill>
                  <a:schemeClr val="tx1"/>
                </a:solidFill>
              </a:rPr>
              <a:t>Renascimento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  <a:r>
              <a:rPr lang="pt-BR" sz="1800" u="sng" dirty="0">
                <a:solidFill>
                  <a:schemeClr val="tx1"/>
                </a:solidFill>
              </a:rPr>
              <a:t>italiano</a:t>
            </a:r>
            <a:r>
              <a:rPr lang="pt-BR" sz="1800" dirty="0">
                <a:solidFill>
                  <a:schemeClr val="tx1"/>
                </a:solidFill>
              </a:rPr>
              <a:t> estava em declínio, mas, ao contrário do que a Igreja católica imaginava, já era tarde demais.</a:t>
            </a:r>
          </a:p>
          <a:p>
            <a:pPr marL="370332" indent="-342900" algn="ctr">
              <a:buFont typeface="Wingdings" pitchFamily="2" charset="2"/>
              <a:buChar char="Ø"/>
            </a:pPr>
            <a:endParaRPr lang="pt-BR" sz="18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O </a:t>
            </a:r>
            <a:r>
              <a:rPr lang="pt-BR" sz="1800" u="sng" dirty="0">
                <a:solidFill>
                  <a:schemeClr val="tx1"/>
                </a:solidFill>
              </a:rPr>
              <a:t>Humanismo</a:t>
            </a:r>
            <a:r>
              <a:rPr lang="pt-BR" sz="1800" dirty="0">
                <a:solidFill>
                  <a:schemeClr val="tx1"/>
                </a:solidFill>
              </a:rPr>
              <a:t> e as </a:t>
            </a:r>
            <a:r>
              <a:rPr lang="pt-BR" sz="1800" u="sng" dirty="0">
                <a:solidFill>
                  <a:schemeClr val="tx1"/>
                </a:solidFill>
              </a:rPr>
              <a:t>artes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  <a:r>
              <a:rPr lang="pt-BR" sz="1800" u="sng" dirty="0">
                <a:solidFill>
                  <a:schemeClr val="tx1"/>
                </a:solidFill>
              </a:rPr>
              <a:t>renascentistas</a:t>
            </a:r>
            <a:r>
              <a:rPr lang="pt-BR" sz="1800" dirty="0">
                <a:solidFill>
                  <a:schemeClr val="tx1"/>
                </a:solidFill>
              </a:rPr>
              <a:t> haviam se espalhado pela Europa, e a força católica já não tinha o mesmo grau de influência em todo o território europeu. </a:t>
            </a:r>
          </a:p>
          <a:p>
            <a:pPr marL="370332" indent="-342900" algn="just">
              <a:buFont typeface="Wingdings" pitchFamily="2" charset="2"/>
              <a:buChar char="Ø"/>
            </a:pPr>
            <a:endParaRPr lang="pt-BR" sz="18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E mesmo o </a:t>
            </a:r>
            <a:r>
              <a:rPr lang="pt-BR" sz="1800" u="sng" dirty="0">
                <a:solidFill>
                  <a:schemeClr val="tx1"/>
                </a:solidFill>
              </a:rPr>
              <a:t>Barroco</a:t>
            </a:r>
            <a:r>
              <a:rPr lang="pt-BR" sz="1800" dirty="0">
                <a:solidFill>
                  <a:schemeClr val="tx1"/>
                </a:solidFill>
              </a:rPr>
              <a:t> não conseguiu se desvincular de elementos da cultura renascentista, como pode ser constatado na perfeição do corpo humano, que continuou a figurar como uma característica valiosa nessas obras.</a:t>
            </a:r>
          </a:p>
          <a:p>
            <a:pPr marL="370332" indent="-342900" algn="just">
              <a:buFont typeface="Wingdings" pitchFamily="2" charset="2"/>
              <a:buChar char="Ø"/>
            </a:pP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B35DEE9F-DBB8-333B-A263-1C65F52B0BCF}"/>
              </a:ext>
            </a:extLst>
          </p:cNvPr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2DAAFF0-255E-8E99-9C19-D6C8FE0281A6}"/>
              </a:ext>
            </a:extLst>
          </p:cNvPr>
          <p:cNvSpPr/>
          <p:nvPr/>
        </p:nvSpPr>
        <p:spPr>
          <a:xfrm>
            <a:off x="1357290" y="303234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Barroco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13318" name="Picture 6" descr="Retrospectiva do ulpan: cinco meses de aulas de hebraico resumidos ...">
            <a:extLst>
              <a:ext uri="{FF2B5EF4-FFF2-40B4-BE49-F238E27FC236}">
                <a16:creationId xmlns:a16="http://schemas.microsoft.com/office/drawing/2014/main" id="{CE568F99-C5CA-A175-AD54-9802179ED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5402" y="5272562"/>
            <a:ext cx="2147439" cy="1559041"/>
          </a:xfrm>
          <a:prstGeom prst="rect">
            <a:avLst/>
          </a:prstGeom>
          <a:noFill/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E2458C7-95F5-6B2D-611F-9D7D668C9BF8}"/>
              </a:ext>
            </a:extLst>
          </p:cNvPr>
          <p:cNvSpPr txBox="1"/>
          <p:nvPr/>
        </p:nvSpPr>
        <p:spPr>
          <a:xfrm>
            <a:off x="3693255" y="5867416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Bernard MT Condensed" pitchFamily="18" charset="0"/>
              </a:rPr>
              <a:t>Fim!</a:t>
            </a:r>
          </a:p>
        </p:txBody>
      </p:sp>
    </p:spTree>
    <p:extLst>
      <p:ext uri="{BB962C8B-B14F-4D97-AF65-F5344CB8AC3E}">
        <p14:creationId xmlns:p14="http://schemas.microsoft.com/office/powerpoint/2010/main" val="915400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857364"/>
            <a:ext cx="5357850" cy="3227820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517841"/>
      </p:ext>
    </p:extLst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57224" y="1714488"/>
            <a:ext cx="6858048" cy="479743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>
              <a:buNone/>
            </a:pPr>
            <a:endParaRPr lang="pt-BR" sz="2500" b="1" u="sng" dirty="0"/>
          </a:p>
          <a:p>
            <a:pPr algn="ctr">
              <a:buNone/>
            </a:pPr>
            <a:r>
              <a:rPr lang="pt-BR" sz="2500" b="1" dirty="0"/>
              <a:t>1) O que era o mecenato praticado durante o Renascimento?</a:t>
            </a:r>
          </a:p>
          <a:p>
            <a:pPr algn="just">
              <a:buNone/>
            </a:pPr>
            <a:r>
              <a:rPr lang="pt-BR" sz="2500" b="1" dirty="0">
                <a:solidFill>
                  <a:srgbClr val="C00000"/>
                </a:solidFill>
              </a:rPr>
              <a:t>	</a:t>
            </a:r>
          </a:p>
          <a:p>
            <a:pPr algn="just">
              <a:buNone/>
            </a:pPr>
            <a:r>
              <a:rPr lang="pt-BR" sz="2500" b="1" dirty="0">
                <a:solidFill>
                  <a:srgbClr val="C00000"/>
                </a:solidFill>
              </a:rPr>
              <a:t>	Era a prática de patrocinar artistas que buscavam cumprir uma função social de afirmação. Membros do clero, nobres e burgueses estavam entre os adeptos dessa prática. 	</a:t>
            </a:r>
          </a:p>
          <a:p>
            <a:pPr algn="ctr">
              <a:buNone/>
            </a:pPr>
            <a:endParaRPr lang="pt-BR" sz="2500" dirty="0"/>
          </a:p>
          <a:p>
            <a:pPr marL="0" indent="0" algn="ctr">
              <a:buNone/>
            </a:pPr>
            <a:endParaRPr lang="pt-BR" sz="25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24517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7215238" cy="4593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pt-BR" sz="2500" b="1" dirty="0"/>
              <a:t>2) Cite duas características antropocêntricas que podem ser observadas nas obras renascentistas.</a:t>
            </a:r>
          </a:p>
          <a:p>
            <a:pPr algn="ctr">
              <a:buNone/>
            </a:pPr>
            <a:endParaRPr lang="pt-BR" sz="2500" b="1" dirty="0"/>
          </a:p>
          <a:p>
            <a:pPr algn="just">
              <a:buFont typeface="Wingdings" pitchFamily="2" charset="2"/>
              <a:buChar char="ü"/>
            </a:pPr>
            <a:r>
              <a:rPr lang="pt-BR" sz="2500" b="1" dirty="0">
                <a:solidFill>
                  <a:srgbClr val="C00000"/>
                </a:solidFill>
              </a:rPr>
              <a:t>o realismo anatômico das representações das figuras humanas, 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500" b="1" dirty="0">
                <a:solidFill>
                  <a:srgbClr val="C00000"/>
                </a:solidFill>
              </a:rPr>
              <a:t>a valorização dos sentimentos e do prazer, 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500" b="1" dirty="0">
                <a:solidFill>
                  <a:srgbClr val="C00000"/>
                </a:solidFill>
              </a:rPr>
              <a:t>a valorização do  mundo terreno, que também procura passar a imagem de perfeição, assim como as temáticas cotidianas e não religiosas, que mostram o olhar daquelas obras cada vez mais centrado nas questões humanas e temporais.</a:t>
            </a:r>
            <a:endParaRPr lang="pt-BR" sz="2500" dirty="0">
              <a:solidFill>
                <a:srgbClr val="C00000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24517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214414" y="1785926"/>
            <a:ext cx="6286544" cy="400052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buNone/>
            </a:pPr>
            <a:endParaRPr lang="pt-BR" sz="2500" b="1" u="sng" dirty="0"/>
          </a:p>
          <a:p>
            <a:pPr algn="ctr">
              <a:buNone/>
            </a:pPr>
            <a:r>
              <a:rPr lang="pt-BR" sz="2500" b="1" dirty="0"/>
              <a:t>3) Explique o que era o hedonismo.</a:t>
            </a:r>
          </a:p>
          <a:p>
            <a:pPr algn="ctr">
              <a:buNone/>
            </a:pPr>
            <a:endParaRPr lang="pt-BR" sz="2500" b="1" dirty="0"/>
          </a:p>
          <a:p>
            <a:pPr algn="just">
              <a:buNone/>
            </a:pPr>
            <a:r>
              <a:rPr lang="pt-BR" sz="2500" b="1" dirty="0">
                <a:solidFill>
                  <a:srgbClr val="C00000"/>
                </a:solidFill>
              </a:rPr>
              <a:t>	A valorização do prazer, que aparece nos sorrisos, nos olhares ou nas cenas cotidianas. 	</a:t>
            </a:r>
            <a:endParaRPr lang="pt-BR" sz="2500" dirty="0">
              <a:solidFill>
                <a:srgbClr val="C00000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24517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85786" y="1571612"/>
            <a:ext cx="6858048" cy="42148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pt-BR" sz="2500" b="1" dirty="0"/>
              <a:t>4) Como a Igreja católica contribuiu para o declínio do Renascimento italiano?</a:t>
            </a:r>
          </a:p>
          <a:p>
            <a:pPr algn="just">
              <a:buNone/>
            </a:pPr>
            <a:endParaRPr lang="pt-BR" sz="2500" b="1" dirty="0"/>
          </a:p>
          <a:p>
            <a:pPr algn="just">
              <a:buNone/>
            </a:pPr>
            <a:r>
              <a:rPr lang="pt-BR" sz="2500" b="1" dirty="0">
                <a:solidFill>
                  <a:srgbClr val="C00000"/>
                </a:solidFill>
              </a:rPr>
              <a:t>	A Igreja foi abandonando aos poucos os artistas renascentistas, que foram substituídos pelos autores da arte barroca. </a:t>
            </a:r>
          </a:p>
          <a:p>
            <a:pPr algn="just">
              <a:buNone/>
            </a:pPr>
            <a:r>
              <a:rPr lang="pt-BR" sz="2500" b="1" dirty="0"/>
              <a:t>	</a:t>
            </a:r>
          </a:p>
          <a:p>
            <a:pPr algn="just">
              <a:buNone/>
            </a:pPr>
            <a:r>
              <a:rPr lang="pt-BR" sz="2500" b="1" dirty="0">
                <a:solidFill>
                  <a:srgbClr val="C00000"/>
                </a:solidFill>
              </a:rPr>
              <a:t>	Assim, a capacidade de produção renascentista diminuiu significativamente na região italiana. 	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24517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7500990" cy="4593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buNone/>
            </a:pPr>
            <a:endParaRPr lang="pt-BR" sz="500" b="1" u="sng" dirty="0"/>
          </a:p>
          <a:p>
            <a:pPr algn="ctr">
              <a:buNone/>
            </a:pPr>
            <a:endParaRPr lang="pt-BR" sz="2000" dirty="0"/>
          </a:p>
          <a:p>
            <a:pPr algn="ctr">
              <a:buNone/>
            </a:pPr>
            <a:r>
              <a:rPr lang="pt-BR" sz="2000" b="1" dirty="0"/>
              <a:t>5) Identifique duas diferenças entre a filosofia escolástica e a filosofia humanista.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b="1" u="sng" dirty="0">
                <a:solidFill>
                  <a:srgbClr val="C00000"/>
                </a:solidFill>
              </a:rPr>
              <a:t>Filosofia escolástica</a:t>
            </a:r>
            <a:r>
              <a:rPr lang="pt-BR" sz="2000" b="1" dirty="0">
                <a:solidFill>
                  <a:srgbClr val="C00000"/>
                </a:solidFill>
              </a:rPr>
              <a:t> valorizava a fé e a busca da verdade nas sagradas escrituras.</a:t>
            </a:r>
          </a:p>
          <a:p>
            <a:pPr algn="just">
              <a:buNone/>
            </a:pPr>
            <a:endParaRPr lang="pt-BR" sz="500" b="1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u="sng" dirty="0">
                <a:solidFill>
                  <a:srgbClr val="C00000"/>
                </a:solidFill>
              </a:rPr>
              <a:t>Filosofia humanista</a:t>
            </a:r>
            <a:r>
              <a:rPr lang="pt-BR" sz="2000" b="1" dirty="0">
                <a:solidFill>
                  <a:srgbClr val="C00000"/>
                </a:solidFill>
              </a:rPr>
              <a:t> baseava-se no antropocentrismo e defendia que a verdade só poderia ser estabelecida com o uso da razão e da experiência.</a:t>
            </a:r>
          </a:p>
          <a:p>
            <a:pPr algn="ctr">
              <a:buNone/>
            </a:pPr>
            <a:endParaRPr lang="pt-BR" sz="2000" dirty="0"/>
          </a:p>
          <a:p>
            <a:pPr marL="0" indent="0" algn="ctr">
              <a:buNone/>
            </a:pPr>
            <a:endParaRPr lang="pt-BR" sz="20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49612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1357290" y="1214422"/>
            <a:ext cx="5786478" cy="16430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/>
            <a:endParaRPr lang="pt-BR" sz="500" b="1" dirty="0">
              <a:solidFill>
                <a:srgbClr val="C00000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Os </a:t>
            </a:r>
            <a:r>
              <a:rPr lang="pt-BR" sz="1800" b="1" dirty="0">
                <a:solidFill>
                  <a:srgbClr val="C00000"/>
                </a:solidFill>
              </a:rPr>
              <a:t>princípios humanistas </a:t>
            </a:r>
            <a:r>
              <a:rPr lang="pt-BR" sz="1800" dirty="0">
                <a:solidFill>
                  <a:schemeClr val="tx1"/>
                </a:solidFill>
              </a:rPr>
              <a:t>se expandiram para além da península Itálica, alcançando o restante da Europa. </a:t>
            </a:r>
          </a:p>
          <a:p>
            <a:pPr marL="370332" indent="-342900" algn="just"/>
            <a:endParaRPr lang="pt-BR" sz="5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As sociedades passaram a valorizar cada vez mais os </a:t>
            </a:r>
            <a:r>
              <a:rPr lang="pt-BR" sz="1800" u="sng" dirty="0">
                <a:solidFill>
                  <a:schemeClr val="tx1"/>
                </a:solidFill>
              </a:rPr>
              <a:t>preceitos antropocêntricos</a:t>
            </a:r>
            <a:r>
              <a:rPr lang="pt-BR" sz="18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/>
            <a:endParaRPr lang="pt-BR" sz="500" dirty="0">
              <a:solidFill>
                <a:schemeClr val="tx1"/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3042" y="357166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Como  surgiu  o  Renascimento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sp>
        <p:nvSpPr>
          <p:cNvPr id="18434" name="AutoShape 2" descr="História Contada: Renascimento Cult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8436" name="Picture 4" descr="História Contada: Renascimento Cultur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5658" y="3286149"/>
            <a:ext cx="4268342" cy="2857495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357158" y="3081334"/>
            <a:ext cx="4286280" cy="3348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/>
            <a:endParaRPr lang="pt-BR" sz="500" b="1" dirty="0">
              <a:solidFill>
                <a:srgbClr val="C00000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Surgiram, assim, </a:t>
            </a:r>
            <a:r>
              <a:rPr lang="pt-BR" sz="2000" u="sng" dirty="0">
                <a:solidFill>
                  <a:schemeClr val="tx1"/>
                </a:solidFill>
              </a:rPr>
              <a:t>novas formas de pensar</a:t>
            </a:r>
            <a:r>
              <a:rPr lang="pt-BR" sz="2000" dirty="0">
                <a:solidFill>
                  <a:schemeClr val="tx1"/>
                </a:solidFill>
              </a:rPr>
              <a:t>, que levaram a </a:t>
            </a:r>
            <a:r>
              <a:rPr lang="pt-BR" sz="2000" u="sng" dirty="0">
                <a:solidFill>
                  <a:schemeClr val="tx1"/>
                </a:solidFill>
              </a:rPr>
              <a:t>novas formas de agir</a:t>
            </a:r>
            <a:r>
              <a:rPr lang="pt-BR" sz="2000" dirty="0">
                <a:solidFill>
                  <a:schemeClr val="tx1"/>
                </a:solidFill>
              </a:rPr>
              <a:t>, que, por sua vez, ganharam expressão por meio de pequenos gestos cotidianos e nas </a:t>
            </a:r>
            <a:r>
              <a:rPr lang="pt-BR" sz="2000" u="sng" dirty="0">
                <a:solidFill>
                  <a:schemeClr val="tx1"/>
                </a:solidFill>
              </a:rPr>
              <a:t>grandes obras de arte</a:t>
            </a:r>
            <a:r>
              <a:rPr lang="pt-BR" sz="2000" dirty="0">
                <a:solidFill>
                  <a:schemeClr val="tx1"/>
                </a:solidFill>
              </a:rPr>
              <a:t> daquela época, cada vez mais influenciadas por esses ideais. </a:t>
            </a:r>
          </a:p>
          <a:p>
            <a:pPr marL="370332" indent="-342900" algn="ctr"/>
            <a:endParaRPr lang="pt-BR" sz="500" b="1" dirty="0">
              <a:solidFill>
                <a:schemeClr val="tx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215074" y="6152397"/>
            <a:ext cx="11899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/>
              <a:t>Península Itálica</a:t>
            </a: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7286676" cy="4593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ctr">
              <a:buNone/>
            </a:pPr>
            <a:endParaRPr lang="pt-BR" sz="500" b="1" u="sng" dirty="0"/>
          </a:p>
          <a:p>
            <a:pPr algn="ctr">
              <a:buNone/>
            </a:pPr>
            <a:endParaRPr lang="pt-BR" sz="1000" dirty="0"/>
          </a:p>
          <a:p>
            <a:pPr algn="ctr">
              <a:buNone/>
            </a:pPr>
            <a:r>
              <a:rPr lang="pt-BR" sz="2000" b="1" dirty="0"/>
              <a:t>6) Apresente dois argumentos que ajudem a contradizer a visão negativa da Idade Média apresentada por Francesco Petrarca.</a:t>
            </a:r>
          </a:p>
          <a:p>
            <a:pPr algn="ctr">
              <a:buNone/>
            </a:pPr>
            <a:endParaRPr lang="pt-BR" sz="500" b="1" dirty="0"/>
          </a:p>
          <a:p>
            <a:pPr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O período medieval foi bastante virtuoso em termos arquitetônicos, seja pelo estilo românico, seja pelo estilo gótico. </a:t>
            </a:r>
            <a:endParaRPr lang="pt-BR" sz="1100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pt-BR" sz="1100" b="1" dirty="0">
                <a:solidFill>
                  <a:srgbClr val="C00000"/>
                </a:solidFill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A filosofia flertava com o passado por meio das traduções de antigos filósofos gregos.</a:t>
            </a:r>
            <a:endParaRPr lang="pt-BR" sz="1100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pt-BR" sz="1100" b="1" dirty="0">
                <a:solidFill>
                  <a:srgbClr val="C00000"/>
                </a:solidFill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As mesmas universidades que contribuíram para as discussões de </a:t>
            </a:r>
            <a:r>
              <a:rPr lang="pt-BR" sz="2000" b="1" dirty="0" err="1">
                <a:solidFill>
                  <a:srgbClr val="C00000"/>
                </a:solidFill>
              </a:rPr>
              <a:t>ideias</a:t>
            </a:r>
            <a:r>
              <a:rPr lang="pt-BR" sz="2000" b="1" dirty="0">
                <a:solidFill>
                  <a:srgbClr val="C00000"/>
                </a:solidFill>
              </a:rPr>
              <a:t> humanistas surgiram, em grande medida, durante o período da Baixa Idade Média. </a:t>
            </a:r>
            <a:endParaRPr lang="pt-BR" sz="11800" b="1" dirty="0">
              <a:solidFill>
                <a:srgbClr val="C00000"/>
              </a:solidFill>
            </a:endParaRPr>
          </a:p>
          <a:p>
            <a:pPr algn="just">
              <a:buNone/>
            </a:pPr>
            <a:endParaRPr lang="pt-BR" sz="1100" b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pt-BR" sz="2000" b="1" dirty="0">
                <a:solidFill>
                  <a:srgbClr val="C00000"/>
                </a:solidFill>
              </a:rPr>
              <a:t>	Essas características mostram que houve uma generalização simplificadora e pouco elucidativa do período</a:t>
            </a:r>
            <a:r>
              <a:rPr lang="pt-BR" sz="2000" b="1" dirty="0"/>
              <a:t>.</a:t>
            </a:r>
            <a:endParaRPr lang="pt-BR" sz="2000" dirty="0"/>
          </a:p>
          <a:p>
            <a:pPr marL="0" indent="0" algn="ctr">
              <a:buNone/>
            </a:pPr>
            <a:endParaRPr lang="pt-BR" sz="20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3609831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7286676" cy="4593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buNone/>
            </a:pPr>
            <a:endParaRPr lang="pt-BR" sz="500" b="1" u="sng" dirty="0"/>
          </a:p>
          <a:p>
            <a:pPr algn="ctr">
              <a:buNone/>
            </a:pPr>
            <a:endParaRPr lang="pt-BR" sz="2000" dirty="0"/>
          </a:p>
          <a:p>
            <a:pPr algn="ctr">
              <a:buNone/>
            </a:pPr>
            <a:r>
              <a:rPr lang="pt-BR" sz="2000" b="1" dirty="0"/>
              <a:t>7) Explique por que o racionalismo humanista incomodava a Igreja católica.</a:t>
            </a:r>
          </a:p>
          <a:p>
            <a:pPr algn="just">
              <a:buNone/>
            </a:pPr>
            <a:r>
              <a:rPr lang="pt-BR" sz="2000" b="1" dirty="0">
                <a:solidFill>
                  <a:srgbClr val="C00000"/>
                </a:solidFill>
              </a:rPr>
              <a:t>	</a:t>
            </a:r>
          </a:p>
          <a:p>
            <a:pPr algn="just">
              <a:buNone/>
            </a:pPr>
            <a:r>
              <a:rPr lang="pt-BR" sz="2000" b="1" dirty="0">
                <a:solidFill>
                  <a:srgbClr val="C00000"/>
                </a:solidFill>
              </a:rPr>
              <a:t>	Incomodava a Igreja católica na medida em que não propunha uma relação de submissão do racionalismo à religião. </a:t>
            </a:r>
          </a:p>
          <a:p>
            <a:pPr algn="just">
              <a:buNone/>
            </a:pPr>
            <a:endParaRPr lang="pt-BR" sz="2000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pt-BR" sz="2000" b="1" dirty="0">
                <a:solidFill>
                  <a:srgbClr val="C00000"/>
                </a:solidFill>
              </a:rPr>
              <a:t>	Isso ameaçava o controle do clero sobre as explicações que davam sentido ao mundo, em conformidade com os interesses da instituição.</a:t>
            </a:r>
          </a:p>
          <a:p>
            <a:pPr algn="just">
              <a:buNone/>
            </a:pPr>
            <a:r>
              <a:rPr lang="pt-BR" sz="2000" b="1" dirty="0">
                <a:solidFill>
                  <a:srgbClr val="C00000"/>
                </a:solidFill>
              </a:rPr>
              <a:t>	</a:t>
            </a:r>
            <a:endParaRPr lang="pt-BR" sz="20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1226446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1712" y="346076"/>
            <a:ext cx="4329114" cy="8683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3500" b="1" dirty="0">
                <a:solidFill>
                  <a:srgbClr val="C00000"/>
                </a:solidFill>
              </a:rPr>
              <a:t>VAMOS  EXERCITAR ?</a:t>
            </a:r>
            <a:endParaRPr lang="pt-BR" sz="3500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7286676" cy="45936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buNone/>
            </a:pPr>
            <a:endParaRPr lang="pt-BR" sz="500" b="1" u="sng" dirty="0"/>
          </a:p>
          <a:p>
            <a:pPr algn="ctr">
              <a:buNone/>
            </a:pPr>
            <a:endParaRPr lang="pt-BR" sz="2000" dirty="0"/>
          </a:p>
          <a:p>
            <a:pPr algn="ctr">
              <a:buNone/>
            </a:pPr>
            <a:r>
              <a:rPr lang="pt-BR" sz="2000" b="1" dirty="0"/>
              <a:t>8) Que aspectos da cultura greco-romana inspiraram o Humanismo?</a:t>
            </a:r>
          </a:p>
          <a:p>
            <a:pPr algn="just">
              <a:buNone/>
            </a:pPr>
            <a:r>
              <a:rPr lang="pt-BR" sz="2000" b="1" dirty="0">
                <a:solidFill>
                  <a:srgbClr val="C00000"/>
                </a:solidFill>
              </a:rPr>
              <a:t>	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A valorização da racionalidade, exaltada nos textos filosóficos e nas linhas retas da arquitetura antiga.</a:t>
            </a:r>
          </a:p>
          <a:p>
            <a:pPr algn="just">
              <a:buFont typeface="Wingdings" pitchFamily="2" charset="2"/>
              <a:buChar char="Ø"/>
            </a:pPr>
            <a:endParaRPr lang="pt-BR" sz="2000" b="1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A centralidade da questão humana, por meio da valorização do indivíduo. 	</a:t>
            </a:r>
            <a:endParaRPr lang="pt-BR" sz="2000" dirty="0">
              <a:solidFill>
                <a:srgbClr val="C00000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858148" y="827066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988973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umanismo | VESTMapaMen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1855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5603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4A443-0614-2103-B793-0E8CAF118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nascimento: mapa mental, o que foi, resumo - Revista Fórum">
            <a:extLst>
              <a:ext uri="{FF2B5EF4-FFF2-40B4-BE49-F238E27FC236}">
                <a16:creationId xmlns:a16="http://schemas.microsoft.com/office/drawing/2014/main" id="{5D343F88-D9DD-7A54-7B4B-8FB28ECF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7" y="242648"/>
            <a:ext cx="9476252" cy="62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62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6357950" y="2071678"/>
            <a:ext cx="1928826" cy="36433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endParaRPr lang="pt-BR" sz="200" dirty="0">
              <a:solidFill>
                <a:schemeClr val="tx1"/>
              </a:solidFill>
            </a:endParaRPr>
          </a:p>
          <a:p>
            <a:pPr algn="ctr"/>
            <a:r>
              <a:rPr lang="pt-BR" sz="1900" dirty="0">
                <a:solidFill>
                  <a:schemeClr val="tx1"/>
                </a:solidFill>
              </a:rPr>
              <a:t>Observe a posição de centralidade ocupada pela península Itálica, por onde passava a maior parte dos produtos comercializados na Europa entre os séculos XIII e XIV.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3042" y="142852"/>
            <a:ext cx="5238112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Como surgiu o humanismo</a:t>
            </a:r>
            <a:endParaRPr lang="pt-BR" sz="2500" b="1" u="sng" dirty="0">
              <a:solidFill>
                <a:srgbClr val="C0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50" y="785794"/>
            <a:ext cx="6261962" cy="584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469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583041" y="963306"/>
            <a:ext cx="664373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Um dos grupos fortemente influenciados por essas </a:t>
            </a:r>
            <a:r>
              <a:rPr lang="pt-BR" sz="2000" dirty="0" err="1">
                <a:solidFill>
                  <a:schemeClr val="tx1"/>
                </a:solidFill>
              </a:rPr>
              <a:t>ideias</a:t>
            </a:r>
            <a:r>
              <a:rPr lang="pt-BR" sz="2000" dirty="0">
                <a:solidFill>
                  <a:schemeClr val="tx1"/>
                </a:solidFill>
              </a:rPr>
              <a:t> foi a </a:t>
            </a:r>
            <a:r>
              <a:rPr lang="pt-BR" sz="2000" b="1" dirty="0">
                <a:solidFill>
                  <a:srgbClr val="C00000"/>
                </a:solidFill>
              </a:rPr>
              <a:t>burguesia</a:t>
            </a:r>
            <a:r>
              <a:rPr lang="pt-BR" sz="2000" dirty="0">
                <a:solidFill>
                  <a:schemeClr val="tx1"/>
                </a:solidFill>
              </a:rPr>
              <a:t>, que, embora estivesse em </a:t>
            </a:r>
            <a:r>
              <a:rPr lang="pt-BR" sz="2000" u="sng" dirty="0">
                <a:solidFill>
                  <a:schemeClr val="tx1"/>
                </a:solidFill>
              </a:rPr>
              <a:t>ascensão econômica e social</a:t>
            </a:r>
            <a:r>
              <a:rPr lang="pt-BR" sz="2000" dirty="0">
                <a:solidFill>
                  <a:schemeClr val="tx1"/>
                </a:solidFill>
              </a:rPr>
              <a:t>, sentia-se pouco confortável em um mundo controlado pela mesma </a:t>
            </a:r>
            <a:r>
              <a:rPr lang="pt-BR" sz="2000" u="sng" dirty="0">
                <a:solidFill>
                  <a:schemeClr val="tx1"/>
                </a:solidFill>
              </a:rPr>
              <a:t>cultura católica que condenava seu modo de vida baseado no lucro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/>
            <a:endParaRPr lang="pt-BR" sz="5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Os </a:t>
            </a:r>
            <a:r>
              <a:rPr lang="pt-BR" sz="2000" b="1" dirty="0">
                <a:solidFill>
                  <a:srgbClr val="C00000"/>
                </a:solidFill>
              </a:rPr>
              <a:t>comerciantes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u="sng" dirty="0">
                <a:solidFill>
                  <a:schemeClr val="tx1"/>
                </a:solidFill>
              </a:rPr>
              <a:t>buscavam estratégias de afirmação social, como por meio da ostentação de obras de arte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/>
            <a:endParaRPr lang="pt-BR" sz="5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Por esse motivo, </a:t>
            </a:r>
            <a:r>
              <a:rPr lang="pt-BR" sz="2000" u="sng" dirty="0">
                <a:solidFill>
                  <a:schemeClr val="tx1"/>
                </a:solidFill>
              </a:rPr>
              <a:t>membros da burguesia passaram a encomendar obras de arte ou acolher os artistas e sua produção - </a:t>
            </a:r>
            <a:r>
              <a:rPr lang="pt-BR" sz="2000" dirty="0">
                <a:solidFill>
                  <a:schemeClr val="tx1"/>
                </a:solidFill>
              </a:rPr>
              <a:t>O </a:t>
            </a:r>
            <a:r>
              <a:rPr lang="pt-BR" sz="2000" b="1" dirty="0">
                <a:solidFill>
                  <a:srgbClr val="C00000"/>
                </a:solidFill>
              </a:rPr>
              <a:t>mecenato. 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285852" y="214290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Influências sociais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365104"/>
            <a:ext cx="2791623" cy="2415539"/>
          </a:xfrm>
          <a:prstGeom prst="rect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142844" y="928670"/>
            <a:ext cx="3853092" cy="56436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A </a:t>
            </a:r>
            <a:r>
              <a:rPr lang="pt-BR" sz="2000" b="1" dirty="0">
                <a:solidFill>
                  <a:srgbClr val="C00000"/>
                </a:solidFill>
              </a:rPr>
              <a:t>prática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do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mecenato</a:t>
            </a:r>
            <a:r>
              <a:rPr lang="pt-BR" sz="2000" dirty="0">
                <a:solidFill>
                  <a:schemeClr val="tx1"/>
                </a:solidFill>
              </a:rPr>
              <a:t> foi adotada também pela </a:t>
            </a:r>
            <a:r>
              <a:rPr lang="pt-BR" sz="2000" b="1" dirty="0">
                <a:solidFill>
                  <a:srgbClr val="C00000"/>
                </a:solidFill>
              </a:rPr>
              <a:t>nobreza</a:t>
            </a:r>
            <a:r>
              <a:rPr lang="pt-BR" sz="2000" dirty="0">
                <a:solidFill>
                  <a:schemeClr val="tx1"/>
                </a:solidFill>
              </a:rPr>
              <a:t> e pelo </a:t>
            </a:r>
            <a:r>
              <a:rPr lang="pt-BR" sz="2000" b="1" dirty="0">
                <a:solidFill>
                  <a:srgbClr val="C00000"/>
                </a:solidFill>
              </a:rPr>
              <a:t>clero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/>
            <a:endParaRPr lang="pt-BR" sz="20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Entre as ideias que ganharam forma e letras pelas mãos dos artistas dessa época, estava o </a:t>
            </a:r>
            <a:r>
              <a:rPr lang="pt-BR" sz="2000" b="1" dirty="0">
                <a:solidFill>
                  <a:srgbClr val="C00000"/>
                </a:solidFill>
              </a:rPr>
              <a:t>antropocentrismo</a:t>
            </a:r>
            <a:r>
              <a:rPr lang="pt-BR" sz="2000" dirty="0">
                <a:solidFill>
                  <a:schemeClr val="tx1"/>
                </a:solidFill>
              </a:rPr>
              <a:t>, que valorizava o ser humano. </a:t>
            </a:r>
          </a:p>
          <a:p>
            <a:pPr marL="370332" indent="-342900" algn="just">
              <a:buFont typeface="Wingdings" pitchFamily="2" charset="2"/>
              <a:buChar char="Ø"/>
            </a:pPr>
            <a:endParaRPr lang="pt-BR" sz="20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A busca pela perfeição anatômica dos corpos representados em </a:t>
            </a:r>
            <a:r>
              <a:rPr lang="pt-BR" sz="2000" b="1" dirty="0">
                <a:solidFill>
                  <a:srgbClr val="C00000"/>
                </a:solidFill>
              </a:rPr>
              <a:t>pinturas</a:t>
            </a:r>
            <a:r>
              <a:rPr lang="pt-BR" sz="2000" dirty="0">
                <a:solidFill>
                  <a:schemeClr val="tx1"/>
                </a:solidFill>
              </a:rPr>
              <a:t> como as de </a:t>
            </a:r>
            <a:r>
              <a:rPr lang="pt-BR" sz="2000" b="1" dirty="0">
                <a:solidFill>
                  <a:srgbClr val="C00000"/>
                </a:solidFill>
              </a:rPr>
              <a:t>Giotto</a:t>
            </a:r>
            <a:r>
              <a:rPr lang="pt-BR" sz="2000" dirty="0">
                <a:solidFill>
                  <a:schemeClr val="tx1"/>
                </a:solidFill>
              </a:rPr>
              <a:t>, </a:t>
            </a:r>
            <a:r>
              <a:rPr lang="pt-BR" sz="2000" b="1" dirty="0">
                <a:solidFill>
                  <a:srgbClr val="C00000"/>
                </a:solidFill>
              </a:rPr>
              <a:t>Rafael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Sanzio</a:t>
            </a:r>
            <a:r>
              <a:rPr lang="pt-BR" sz="2000" dirty="0">
                <a:solidFill>
                  <a:schemeClr val="tx1"/>
                </a:solidFill>
              </a:rPr>
              <a:t> ou </a:t>
            </a:r>
            <a:r>
              <a:rPr lang="pt-BR" sz="2000" b="1" dirty="0">
                <a:solidFill>
                  <a:srgbClr val="C00000"/>
                </a:solidFill>
              </a:rPr>
              <a:t>Leonardo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da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Vinci</a:t>
            </a:r>
            <a:r>
              <a:rPr lang="pt-BR" sz="2000" dirty="0">
                <a:solidFill>
                  <a:schemeClr val="tx1"/>
                </a:solidFill>
              </a:rPr>
              <a:t> exemplifica esse processo.</a:t>
            </a:r>
          </a:p>
          <a:p>
            <a:pPr marL="370332" indent="-342900" algn="just"/>
            <a:endParaRPr lang="pt-BR" sz="2000" dirty="0">
              <a:solidFill>
                <a:schemeClr val="tx1"/>
              </a:solidFill>
            </a:endParaRPr>
          </a:p>
          <a:p>
            <a:pPr marL="370332" indent="-342900" algn="just"/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43042" y="142852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Renascimento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16386" name="Picture 2" descr="Portal Unica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85226"/>
            <a:ext cx="3853092" cy="558704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9" name="Subtítulo 2"/>
          <p:cNvSpPr txBox="1">
            <a:spLocks/>
          </p:cNvSpPr>
          <p:nvPr/>
        </p:nvSpPr>
        <p:spPr>
          <a:xfrm>
            <a:off x="7668344" y="196788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912703" y="1926522"/>
            <a:ext cx="4032448" cy="30049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>
              <a:buFont typeface="Wingdings" pitchFamily="2" charset="2"/>
              <a:buChar char="Ø"/>
            </a:pPr>
            <a:endParaRPr lang="pt-BR" sz="500" dirty="0">
              <a:solidFill>
                <a:schemeClr val="tx1"/>
              </a:solidFill>
            </a:endParaRPr>
          </a:p>
          <a:p>
            <a:pPr marL="370332" indent="-342900" algn="just"/>
            <a:endParaRPr lang="pt-BR" sz="200" dirty="0">
              <a:solidFill>
                <a:schemeClr val="tx1"/>
              </a:solidFill>
            </a:endParaRP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No Renascimento, a temática religiosa não foi abandonada, no entanto sua abordagem foi modificada, pois passou a dar destaque aos sentimentos e aos prazeres humanos. Os </a:t>
            </a:r>
            <a:r>
              <a:rPr lang="pt-BR" sz="2000" b="1" dirty="0">
                <a:solidFill>
                  <a:srgbClr val="C00000"/>
                </a:solidFill>
              </a:rPr>
              <a:t>santos</a:t>
            </a:r>
            <a:r>
              <a:rPr lang="pt-BR" sz="2000" dirty="0">
                <a:solidFill>
                  <a:schemeClr val="tx1"/>
                </a:solidFill>
              </a:rPr>
              <a:t>, em vez de terem expressões vazias, tornaram-se </a:t>
            </a:r>
            <a:r>
              <a:rPr lang="pt-BR" sz="2000" b="1" dirty="0">
                <a:solidFill>
                  <a:srgbClr val="C00000"/>
                </a:solidFill>
              </a:rPr>
              <a:t>humanizados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/>
            <a:endParaRPr lang="pt-BR" sz="200" dirty="0">
              <a:solidFill>
                <a:schemeClr val="tx1"/>
              </a:solidFill>
            </a:endParaRPr>
          </a:p>
          <a:p>
            <a:pPr marL="370332" indent="-342900" algn="just"/>
            <a:endParaRPr lang="pt-BR" sz="200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43042" y="160358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Renascimento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pic>
        <p:nvPicPr>
          <p:cNvPr id="15365" name="Picture 5" descr="https://upload.wikimedia.org/wikipedia/commons/thumb/d/d4/Sandro_Botticelli_083.jpg/200px-Sandro_Botticelli_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929066"/>
            <a:ext cx="1500523" cy="16430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13" name="Retângulo 12"/>
          <p:cNvSpPr/>
          <p:nvPr/>
        </p:nvSpPr>
        <p:spPr>
          <a:xfrm>
            <a:off x="5929322" y="5568751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Provável </a:t>
            </a:r>
            <a:r>
              <a:rPr lang="pt-BR" sz="1200" dirty="0" err="1"/>
              <a:t>autorretrato</a:t>
            </a:r>
            <a:r>
              <a:rPr lang="pt-BR" sz="1200" dirty="0"/>
              <a:t> de Botticelli,</a:t>
            </a:r>
            <a:br>
              <a:rPr lang="pt-BR" sz="1200" dirty="0"/>
            </a:br>
            <a:r>
              <a:rPr lang="pt-BR" sz="1200" dirty="0"/>
              <a:t>em Adoração dos Magos (</a:t>
            </a:r>
            <a:r>
              <a:rPr lang="pt-BR" sz="1200" dirty="0" err="1"/>
              <a:t>Uffizi</a:t>
            </a:r>
            <a:r>
              <a:rPr lang="pt-BR" sz="1200" dirty="0"/>
              <a:t>, Florença).</a:t>
            </a:r>
          </a:p>
        </p:txBody>
      </p:sp>
      <p:pic>
        <p:nvPicPr>
          <p:cNvPr id="15367" name="Picture 7" descr="https://upload.wikimedia.org/wikipedia/commons/thumb/3/3b/Daniele_ricciardelli_da_Volterra%2C_ritratto_di_michelangelo.JPG/270px-Daniele_ricciardelli_da_Volterra%2C_ritratto_di_michelange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928670"/>
            <a:ext cx="1357322" cy="21867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  <p:sp>
        <p:nvSpPr>
          <p:cNvPr id="15" name="Retângulo 14"/>
          <p:cNvSpPr/>
          <p:nvPr/>
        </p:nvSpPr>
        <p:spPr>
          <a:xfrm>
            <a:off x="5857884" y="3139859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Retrato de Michelangelo, de 1564, executado por Daniela da </a:t>
            </a:r>
            <a:r>
              <a:rPr lang="pt-BR" sz="1200" dirty="0" err="1"/>
              <a:t>Volterra</a:t>
            </a:r>
            <a:r>
              <a:rPr lang="pt-BR" sz="1200" dirty="0"/>
              <a:t> a partir de sua máscara mortuária.</a:t>
            </a: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643042" y="142852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Renascimento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85794"/>
            <a:ext cx="3057525" cy="367665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ffectLst/>
        </p:spPr>
      </p:pic>
      <p:sp>
        <p:nvSpPr>
          <p:cNvPr id="9" name="Retângulo 8"/>
          <p:cNvSpPr/>
          <p:nvPr/>
        </p:nvSpPr>
        <p:spPr>
          <a:xfrm>
            <a:off x="142844" y="4612385"/>
            <a:ext cx="349305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b="1" dirty="0"/>
              <a:t>Baco</a:t>
            </a:r>
            <a:r>
              <a:rPr lang="pt-BR" sz="2000" dirty="0"/>
              <a:t> </a:t>
            </a:r>
          </a:p>
          <a:p>
            <a:r>
              <a:rPr lang="pt-BR" sz="2000" dirty="0"/>
              <a:t>É uma estátua de Michelangelo </a:t>
            </a:r>
            <a:r>
              <a:rPr lang="pt-BR" sz="2000" dirty="0" err="1"/>
              <a:t>Buonarroti</a:t>
            </a:r>
            <a:r>
              <a:rPr lang="pt-BR" sz="2000" dirty="0"/>
              <a:t> feita entre 1496 e 1498 em mármore. Representando o deus da Mitologia Romana</a:t>
            </a:r>
          </a:p>
        </p:txBody>
      </p:sp>
      <p:pic>
        <p:nvPicPr>
          <p:cNvPr id="38914" name="Picture 2" descr="https://upload.wikimedia.org/wikipedia/commons/thumb/0/0b/Sandro_Botticelli_-_La_nascita_di_Venere_-_Google_Art_Project_-_edited.jpg/1024px-Sandro_Botticelli_-_La_nascita_di_Venere_-_Google_Art_Project_-_edit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14422"/>
            <a:ext cx="4786346" cy="3005489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</p:pic>
      <p:sp>
        <p:nvSpPr>
          <p:cNvPr id="10" name="Retângulo 9"/>
          <p:cNvSpPr/>
          <p:nvPr/>
        </p:nvSpPr>
        <p:spPr>
          <a:xfrm>
            <a:off x="4067944" y="4462444"/>
            <a:ext cx="3790204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2000" b="1" dirty="0"/>
              <a:t>O Nascimento de Vênus</a:t>
            </a:r>
            <a:r>
              <a:rPr lang="pt-BR" sz="2000" dirty="0"/>
              <a:t> é uma pintura de Sandro Botticelli, 1483.</a:t>
            </a:r>
          </a:p>
          <a:p>
            <a:pPr algn="just"/>
            <a:r>
              <a:rPr lang="pt-BR" sz="2000" dirty="0"/>
              <a:t>A pintura representa a deusa Vênus emergindo do mar, já mulher adulta, conforme descrito na mitologia romana.</a:t>
            </a: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714348" y="836712"/>
            <a:ext cx="6500858" cy="2571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just">
              <a:buFont typeface="Wingdings" pitchFamily="2" charset="2"/>
              <a:buChar char="Ø"/>
            </a:pPr>
            <a:r>
              <a:rPr lang="pt-BR" sz="2000" dirty="0">
                <a:solidFill>
                  <a:schemeClr val="tx1"/>
                </a:solidFill>
              </a:rPr>
              <a:t>O </a:t>
            </a:r>
            <a:r>
              <a:rPr lang="pt-BR" sz="2000" b="1" dirty="0">
                <a:solidFill>
                  <a:srgbClr val="C00000"/>
                </a:solidFill>
              </a:rPr>
              <a:t>Humanismo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nas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artes</a:t>
            </a:r>
            <a:r>
              <a:rPr lang="pt-BR" sz="2000" dirty="0">
                <a:solidFill>
                  <a:schemeClr val="tx1"/>
                </a:solidFill>
              </a:rPr>
              <a:t> apresentava-se pelo </a:t>
            </a:r>
            <a:r>
              <a:rPr lang="pt-BR" sz="2000" b="1" dirty="0">
                <a:solidFill>
                  <a:srgbClr val="C00000"/>
                </a:solidFill>
              </a:rPr>
              <a:t>uso da razão</a:t>
            </a:r>
            <a:r>
              <a:rPr lang="pt-BR" sz="2000" dirty="0">
                <a:solidFill>
                  <a:schemeClr val="tx1"/>
                </a:solidFill>
              </a:rPr>
              <a:t>, que estava presente na procura pelo </a:t>
            </a:r>
            <a:r>
              <a:rPr lang="pt-BR" sz="2000" b="1" dirty="0">
                <a:solidFill>
                  <a:srgbClr val="C00000"/>
                </a:solidFill>
              </a:rPr>
              <a:t>realismo anatômico</a:t>
            </a:r>
            <a:r>
              <a:rPr lang="pt-BR" sz="2000" dirty="0">
                <a:solidFill>
                  <a:schemeClr val="tx1"/>
                </a:solidFill>
              </a:rPr>
              <a:t>, por exemplo.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Leonardo da Vinci </a:t>
            </a:r>
            <a:r>
              <a:rPr lang="pt-BR" sz="2000" dirty="0">
                <a:solidFill>
                  <a:schemeClr val="tx1"/>
                </a:solidFill>
              </a:rPr>
              <a:t>buscou na </a:t>
            </a:r>
            <a:r>
              <a:rPr lang="pt-BR" sz="2000" u="sng" dirty="0">
                <a:solidFill>
                  <a:schemeClr val="tx1"/>
                </a:solidFill>
              </a:rPr>
              <a:t>Matemática</a:t>
            </a:r>
            <a:r>
              <a:rPr lang="pt-BR" sz="2000" dirty="0">
                <a:solidFill>
                  <a:schemeClr val="tx1"/>
                </a:solidFill>
              </a:rPr>
              <a:t> uma constante que lhe permitisse mensurar essa </a:t>
            </a:r>
            <a:r>
              <a:rPr lang="pt-BR" sz="2000" u="sng" dirty="0">
                <a:solidFill>
                  <a:schemeClr val="tx1"/>
                </a:solidFill>
              </a:rPr>
              <a:t>perfeição do corpo</a:t>
            </a:r>
            <a:r>
              <a:rPr lang="pt-BR" sz="20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2000" b="1" dirty="0">
                <a:solidFill>
                  <a:srgbClr val="C00000"/>
                </a:solidFill>
              </a:rPr>
              <a:t>Rafael</a:t>
            </a:r>
            <a:r>
              <a:rPr lang="pt-BR" sz="2000" dirty="0">
                <a:solidFill>
                  <a:schemeClr val="tx1"/>
                </a:solidFill>
              </a:rPr>
              <a:t> fez uso das </a:t>
            </a:r>
            <a:r>
              <a:rPr lang="pt-BR" sz="2000" u="sng" dirty="0">
                <a:solidFill>
                  <a:schemeClr val="tx1"/>
                </a:solidFill>
              </a:rPr>
              <a:t>figuras geométricas</a:t>
            </a:r>
            <a:r>
              <a:rPr lang="pt-BR" sz="2000" dirty="0">
                <a:solidFill>
                  <a:schemeClr val="tx1"/>
                </a:solidFill>
              </a:rPr>
              <a:t>, visíveis ou invisíveis, para construir, pela </a:t>
            </a:r>
            <a:r>
              <a:rPr lang="pt-BR" sz="2000" u="sng" dirty="0">
                <a:solidFill>
                  <a:schemeClr val="tx1"/>
                </a:solidFill>
              </a:rPr>
              <a:t>Geometria</a:t>
            </a:r>
            <a:r>
              <a:rPr lang="pt-BR" sz="2000" dirty="0">
                <a:solidFill>
                  <a:schemeClr val="tx1"/>
                </a:solidFill>
              </a:rPr>
              <a:t>, o </a:t>
            </a:r>
            <a:r>
              <a:rPr lang="pt-BR" sz="2000" u="sng" dirty="0">
                <a:solidFill>
                  <a:schemeClr val="tx1"/>
                </a:solidFill>
              </a:rPr>
              <a:t>perfeccionismo</a:t>
            </a:r>
            <a:r>
              <a:rPr lang="pt-BR" sz="2000" dirty="0">
                <a:solidFill>
                  <a:schemeClr val="tx1"/>
                </a:solidFill>
              </a:rPr>
              <a:t> que ambicionava alcançar. </a:t>
            </a:r>
          </a:p>
          <a:p>
            <a:pPr marL="370332" indent="-342900" algn="just"/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357290" y="142852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Renascimento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  <p:pic>
        <p:nvPicPr>
          <p:cNvPr id="14338" name="Picture 2" descr="https://upload.wikimedia.org/wikipedia/commons/thumb/d/db/Lightmatter_Sistine_Chapel_ceiling.jpg/585px-Lightmatter_Sistine_Chapel_ceil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539032"/>
            <a:ext cx="4399666" cy="3301630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6876256" y="5683109"/>
            <a:ext cx="13260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/>
              <a:t>Teto da Capela Sistina</a:t>
            </a: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>
          <a:xfrm>
            <a:off x="857224" y="1071546"/>
            <a:ext cx="6595096" cy="5429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70332" indent="-342900" algn="ctr">
              <a:buFont typeface="Wingdings" pitchFamily="2" charset="2"/>
              <a:buChar char="Ø"/>
            </a:pPr>
            <a:r>
              <a:rPr lang="pt-BR" sz="1800" b="1" dirty="0">
                <a:solidFill>
                  <a:schemeClr val="tx1"/>
                </a:solidFill>
              </a:rPr>
              <a:t>Apesar da condição de centralidade da península Itálica, o Renascimento se disseminou pela Europa.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O </a:t>
            </a:r>
            <a:r>
              <a:rPr lang="pt-BR" sz="1800" b="1" dirty="0">
                <a:solidFill>
                  <a:srgbClr val="C00000"/>
                </a:solidFill>
              </a:rPr>
              <a:t>intenso comércio</a:t>
            </a:r>
            <a:r>
              <a:rPr lang="pt-BR" sz="1800" dirty="0">
                <a:solidFill>
                  <a:schemeClr val="tx1"/>
                </a:solidFill>
              </a:rPr>
              <a:t> e as mesmas </a:t>
            </a:r>
            <a:r>
              <a:rPr lang="pt-BR" sz="1800" b="1" dirty="0">
                <a:solidFill>
                  <a:srgbClr val="C00000"/>
                </a:solidFill>
              </a:rPr>
              <a:t>rotas</a:t>
            </a:r>
            <a:r>
              <a:rPr lang="pt-BR" sz="1800" dirty="0">
                <a:solidFill>
                  <a:schemeClr val="tx1"/>
                </a:solidFill>
              </a:rPr>
              <a:t> que levavam especiarias foram responsáveis pelo contato dos comerciantes italianos com as demais culturas europeias. A presença italiana nas </a:t>
            </a:r>
            <a:r>
              <a:rPr lang="pt-BR" sz="1800" b="1" dirty="0">
                <a:solidFill>
                  <a:srgbClr val="C00000"/>
                </a:solidFill>
              </a:rPr>
              <a:t>feiras</a:t>
            </a:r>
            <a:r>
              <a:rPr lang="pt-BR" sz="1800" dirty="0">
                <a:solidFill>
                  <a:schemeClr val="tx1"/>
                </a:solidFill>
              </a:rPr>
              <a:t> e nas </a:t>
            </a:r>
            <a:r>
              <a:rPr lang="pt-BR" sz="1800" b="1" dirty="0">
                <a:solidFill>
                  <a:srgbClr val="C00000"/>
                </a:solidFill>
              </a:rPr>
              <a:t>rotas comerciais </a:t>
            </a:r>
            <a:r>
              <a:rPr lang="pt-BR" sz="1800" dirty="0">
                <a:solidFill>
                  <a:schemeClr val="tx1"/>
                </a:solidFill>
              </a:rPr>
              <a:t>era intensa, assim como sua influência cultural.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E, se os quadros não viajavam por essas rotas com muita frequência, o </a:t>
            </a:r>
            <a:r>
              <a:rPr lang="pt-BR" sz="1800" u="sng" dirty="0">
                <a:solidFill>
                  <a:schemeClr val="tx1"/>
                </a:solidFill>
              </a:rPr>
              <a:t>pensamento e os conceitos que inspiravam essa nova forma de se expressar artisticamente corriam o mundo em conversas </a:t>
            </a:r>
            <a:r>
              <a:rPr lang="pt-BR" sz="1800" dirty="0">
                <a:solidFill>
                  <a:schemeClr val="tx1"/>
                </a:solidFill>
              </a:rPr>
              <a:t>e, de maneira ainda mais eficiente, por meio dos </a:t>
            </a:r>
            <a:r>
              <a:rPr lang="pt-BR" sz="1800" u="sng" dirty="0">
                <a:solidFill>
                  <a:schemeClr val="tx1"/>
                </a:solidFill>
              </a:rPr>
              <a:t>livros</a:t>
            </a:r>
            <a:r>
              <a:rPr lang="pt-BR" sz="1800" dirty="0">
                <a:solidFill>
                  <a:schemeClr val="tx1"/>
                </a:solidFill>
              </a:rPr>
              <a:t>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O </a:t>
            </a:r>
            <a:r>
              <a:rPr lang="pt-BR" sz="1800" u="sng" dirty="0">
                <a:solidFill>
                  <a:schemeClr val="tx1"/>
                </a:solidFill>
              </a:rPr>
              <a:t>aperfeiçoamento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  <a:r>
              <a:rPr lang="pt-BR" sz="1800" u="sng" dirty="0">
                <a:solidFill>
                  <a:schemeClr val="tx1"/>
                </a:solidFill>
              </a:rPr>
              <a:t>da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  <a:r>
              <a:rPr lang="pt-BR" sz="1800" u="sng" dirty="0">
                <a:solidFill>
                  <a:schemeClr val="tx1"/>
                </a:solidFill>
              </a:rPr>
              <a:t>imprensa</a:t>
            </a:r>
            <a:r>
              <a:rPr lang="pt-BR" sz="1800" dirty="0">
                <a:solidFill>
                  <a:schemeClr val="tx1"/>
                </a:solidFill>
              </a:rPr>
              <a:t> permitiu que as ideias pudessem ser reproduzidas com muito mais eficiência e velocidade. </a:t>
            </a:r>
          </a:p>
          <a:p>
            <a:pPr marL="370332" indent="-342900" algn="just">
              <a:buFont typeface="Wingdings" pitchFamily="2" charset="2"/>
              <a:buChar char="Ø"/>
            </a:pPr>
            <a:r>
              <a:rPr lang="pt-BR" sz="1800" dirty="0">
                <a:solidFill>
                  <a:schemeClr val="tx1"/>
                </a:solidFill>
              </a:rPr>
              <a:t>Assim, os </a:t>
            </a:r>
            <a:r>
              <a:rPr lang="pt-BR" sz="1800" u="sng" dirty="0">
                <a:solidFill>
                  <a:schemeClr val="tx1"/>
                </a:solidFill>
              </a:rPr>
              <a:t>livros</a:t>
            </a:r>
            <a:r>
              <a:rPr lang="pt-BR" sz="1800" dirty="0">
                <a:solidFill>
                  <a:schemeClr val="tx1"/>
                </a:solidFill>
              </a:rPr>
              <a:t> passaram a ser impressos e distribuídos com mais facilidade, tornando-se um artigo menos raro e um pouco mais acessível se comparados àqueles que eram copiados à mão, um a um.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858148" y="928670"/>
            <a:ext cx="1142999" cy="500062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Professora</a:t>
            </a:r>
          </a:p>
          <a:p>
            <a:pPr marL="342900" indent="-342900" algn="ctr" defTabSz="457200" eaLnBrk="1" fontAlgn="auto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defRPr/>
            </a:pPr>
            <a:r>
              <a:rPr lang="pt-BR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Calibri" pitchFamily="34" charset="0"/>
              </a:rPr>
              <a:t>Karen S.Barros</a:t>
            </a:r>
          </a:p>
        </p:txBody>
      </p:sp>
      <p:sp>
        <p:nvSpPr>
          <p:cNvPr id="5" name="Retângulo 4"/>
          <p:cNvSpPr/>
          <p:nvPr/>
        </p:nvSpPr>
        <p:spPr>
          <a:xfrm>
            <a:off x="1643042" y="214290"/>
            <a:ext cx="5238112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rgbClr val="C00000"/>
                </a:solidFill>
              </a:rPr>
              <a:t>Além da Península Ibérica</a:t>
            </a:r>
            <a:endParaRPr lang="pt-BR" sz="30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22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2110</TotalTime>
  <Words>1886</Words>
  <Application>Microsoft Office PowerPoint</Application>
  <PresentationFormat>Apresentação na tela (4:3)</PresentationFormat>
  <Paragraphs>190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1" baseType="lpstr">
      <vt:lpstr>Arial</vt:lpstr>
      <vt:lpstr>Bernard MT Condensed</vt:lpstr>
      <vt:lpstr>Brush Script MT</vt:lpstr>
      <vt:lpstr>Calibri</vt:lpstr>
      <vt:lpstr>Cambria</vt:lpstr>
      <vt:lpstr>Wingdings</vt:lpstr>
      <vt:lpstr>Adjacência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VAMOS  EXERCITAR ?</vt:lpstr>
      <vt:lpstr>VAMOS  EXERCITAR ?</vt:lpstr>
      <vt:lpstr>VAMOS  EXERCITAR ?</vt:lpstr>
      <vt:lpstr>VAMOS  EXERCITAR ?</vt:lpstr>
      <vt:lpstr>VAMOS  EXERCITAR ?</vt:lpstr>
      <vt:lpstr>VAMOS  EXERCITAR ?</vt:lpstr>
      <vt:lpstr>VAMOS  EXERCITAR ?</vt:lpstr>
      <vt:lpstr>VAMOS  EXERCITAR ?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karen barros</dc:creator>
  <cp:lastModifiedBy>Karen da Silva Barros</cp:lastModifiedBy>
  <cp:revision>310</cp:revision>
  <dcterms:created xsi:type="dcterms:W3CDTF">2015-05-20T00:24:47Z</dcterms:created>
  <dcterms:modified xsi:type="dcterms:W3CDTF">2026-08-02T12:56:03Z</dcterms:modified>
</cp:coreProperties>
</file>