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9" r:id="rId3"/>
    <p:sldId id="258" r:id="rId4"/>
    <p:sldId id="260" r:id="rId5"/>
    <p:sldId id="261" r:id="rId6"/>
    <p:sldId id="263" r:id="rId7"/>
    <p:sldId id="264" r:id="rId8"/>
    <p:sldId id="265" r:id="rId9"/>
    <p:sldId id="266" r:id="rId10"/>
    <p:sldId id="267" r:id="rId11"/>
    <p:sldId id="268" r:id="rId12"/>
    <p:sldId id="269" r:id="rId13"/>
    <p:sldId id="270" r:id="rId14"/>
    <p:sldId id="324" r:id="rId15"/>
    <p:sldId id="325" r:id="rId16"/>
    <p:sldId id="326" r:id="rId17"/>
    <p:sldId id="327" r:id="rId18"/>
    <p:sldId id="271" r:id="rId19"/>
    <p:sldId id="272" r:id="rId20"/>
    <p:sldId id="273" r:id="rId21"/>
    <p:sldId id="274" r:id="rId22"/>
    <p:sldId id="275" r:id="rId23"/>
    <p:sldId id="276" r:id="rId24"/>
    <p:sldId id="277" r:id="rId25"/>
    <p:sldId id="278" r:id="rId26"/>
    <p:sldId id="279" r:id="rId27"/>
    <p:sldId id="280" r:id="rId28"/>
    <p:sldId id="282" r:id="rId29"/>
    <p:sldId id="285" r:id="rId30"/>
    <p:sldId id="317" r:id="rId31"/>
    <p:sldId id="319" r:id="rId32"/>
    <p:sldId id="320" r:id="rId33"/>
    <p:sldId id="321" r:id="rId34"/>
    <p:sldId id="322" r:id="rId35"/>
  </p:sldIdLst>
  <p:sldSz cx="12192000" cy="6858000"/>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F0F0F"/>
    <a:srgbClr val="1027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74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9FAEA6D6-C55C-4C1C-9340-9312B5FF4839}" type="datetimeFigureOut">
              <a:rPr lang="pt-BR"/>
              <a:pPr>
                <a:defRPr/>
              </a:pPr>
              <a:t>22/09/2026</a:t>
            </a:fld>
            <a:endParaRPr lang="pt-BR"/>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EBDB742-8BF0-44CE-B5E4-F3619EEC09E1}" type="slidenum">
              <a:rPr lang="pt-BR"/>
              <a:pPr>
                <a:defRPr/>
              </a:pPr>
              <a:t>‹nº›</a:t>
            </a:fld>
            <a:endParaRPr lang="pt-B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ço Reservado para Imagem de Slide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3251"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6148"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91CC7AC-CA73-4011-BFB2-7D58C49F4863}" type="slidenum">
              <a:rPr lang="pt-BR" smtClean="0"/>
              <a:pPr fontAlgn="base">
                <a:spcBef>
                  <a:spcPct val="0"/>
                </a:spcBef>
                <a:spcAft>
                  <a:spcPct val="0"/>
                </a:spcAft>
                <a:defRPr/>
              </a:pPr>
              <a:t>1</a:t>
            </a:fld>
            <a:endParaRPr 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ço Reservado para Imagem de Slide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4275" name="Espaço Reservado para Anotaçõ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pt-BR"/>
          </a:p>
        </p:txBody>
      </p:sp>
      <p:sp>
        <p:nvSpPr>
          <p:cNvPr id="7172" name="Espaço Reservado para Número de Slid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5A78F9-48C8-4DA9-A765-53B14E01286F}" type="slidenum">
              <a:rPr lang="pt-BR" smtClean="0"/>
              <a:pPr fontAlgn="base">
                <a:spcBef>
                  <a:spcPct val="0"/>
                </a:spcBef>
                <a:spcAft>
                  <a:spcPct val="0"/>
                </a:spcAft>
                <a:defRPr/>
              </a:pPr>
              <a:t>3</a:t>
            </a:fld>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e conteúdo">
    <p:spTree>
      <p:nvGrpSpPr>
        <p:cNvPr id="1" name=""/>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beçalho da Seção">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as Partes de Conteúdo">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údo com Legenda">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ítulo e texto vertical">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ítulo e texto verticais">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0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103337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0.emf"/><Relationship Id="rId5" Type="http://schemas.openxmlformats.org/officeDocument/2006/relationships/package" Target="../embeddings/Microsoft_Excel_Worksheet5.xlsx"/><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5.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aaa.dk/TURNER/ENGELSK/TURN_ORI.HTM" TargetMode="Externa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CaixaDeTexto 6"/>
          <p:cNvSpPr txBox="1">
            <a:spLocks noChangeArrowheads="1"/>
          </p:cNvSpPr>
          <p:nvPr/>
        </p:nvSpPr>
        <p:spPr bwMode="auto">
          <a:xfrm>
            <a:off x="2381251" y="4071939"/>
            <a:ext cx="7358063" cy="954087"/>
          </a:xfrm>
          <a:prstGeom prst="rect">
            <a:avLst/>
          </a:prstGeom>
          <a:noFill/>
          <a:ln w="9525">
            <a:noFill/>
            <a:miter lim="800000"/>
            <a:headEnd/>
            <a:tailEnd/>
          </a:ln>
        </p:spPr>
        <p:txBody>
          <a:bodyPr>
            <a:spAutoFit/>
          </a:bodyPr>
          <a:lstStyle/>
          <a:p>
            <a:pPr algn="ctr"/>
            <a:r>
              <a:rPr lang="pt-BR" sz="2800" b="1">
                <a:solidFill>
                  <a:srgbClr val="102766"/>
                </a:solidFill>
                <a:latin typeface="Calibri" pitchFamily="34" charset="0"/>
              </a:rPr>
              <a:t>Herança ligada ao sexo</a:t>
            </a:r>
          </a:p>
          <a:p>
            <a:pPr algn="ctr"/>
            <a:endParaRPr lang="pt-BR" sz="2800" b="1">
              <a:solidFill>
                <a:srgbClr val="102766"/>
              </a:solidFill>
              <a:latin typeface="Calibri" pitchFamily="34" charset="0"/>
            </a:endParaRPr>
          </a:p>
        </p:txBody>
      </p:sp>
      <p:pic>
        <p:nvPicPr>
          <p:cNvPr id="31747" name="Picture 4" descr="C:\Users\Daniel\Downloads\ABAAAfWFsAE-0.jpg"/>
          <p:cNvPicPr>
            <a:picLocks noChangeAspect="1" noChangeArrowheads="1"/>
          </p:cNvPicPr>
          <p:nvPr/>
        </p:nvPicPr>
        <p:blipFill>
          <a:blip r:embed="rId3"/>
          <a:srcRect/>
          <a:stretch>
            <a:fillRect/>
          </a:stretch>
        </p:blipFill>
        <p:spPr bwMode="auto">
          <a:xfrm>
            <a:off x="0" y="0"/>
            <a:ext cx="12191999" cy="6858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Espaço Reservado para Conteúdo 2"/>
          <p:cNvSpPr>
            <a:spLocks noGrp="1"/>
          </p:cNvSpPr>
          <p:nvPr>
            <p:ph idx="4294967295"/>
          </p:nvPr>
        </p:nvSpPr>
        <p:spPr>
          <a:xfrm>
            <a:off x="1981201" y="1600201"/>
            <a:ext cx="8543925" cy="4525963"/>
          </a:xfrm>
          <a:prstGeom prst="rect">
            <a:avLst/>
          </a:prstGeom>
        </p:spPr>
        <p:txBody>
          <a:bodyPr/>
          <a:lstStyle/>
          <a:p>
            <a:pPr>
              <a:buFont typeface="Arial" charset="0"/>
              <a:buNone/>
            </a:pPr>
            <a:r>
              <a:rPr lang="pt-BR" sz="2400"/>
              <a:t>     		Quando comparamos uma célula masculina com uma feminina, de indivíduos da mesma espécie, notamos diferenças entre seus cromossomos. Geralmente, essa diferença é restrita a um par de cromossomos, apenas, chamados </a:t>
            </a:r>
            <a:r>
              <a:rPr lang="pt-BR" sz="2400" b="1"/>
              <a:t>cromossomos sexuais</a:t>
            </a:r>
            <a:r>
              <a:rPr lang="pt-BR" sz="2400"/>
              <a:t> ou </a:t>
            </a:r>
            <a:r>
              <a:rPr lang="pt-BR" sz="2400" b="1"/>
              <a:t>alossomos</a:t>
            </a:r>
            <a:r>
              <a:rPr lang="pt-BR" sz="2400"/>
              <a:t>. Todos os outros pares são idênticos em células masculina e feminina, sendo conhecidos por </a:t>
            </a:r>
            <a:r>
              <a:rPr lang="pt-BR" sz="2400" b="1"/>
              <a:t>autossomos</a:t>
            </a:r>
            <a:r>
              <a:rPr lang="pt-BR" sz="2400"/>
              <a:t>. Vamos, como exemplo, comparar os cromossomos de machos e fêmeas de </a:t>
            </a:r>
            <a:r>
              <a:rPr lang="pt-BR" sz="2400" i="1"/>
              <a:t>Drosophilla melanogaster</a:t>
            </a:r>
            <a:r>
              <a:rPr lang="pt-BR" sz="2400"/>
              <a:t>, a conhecida drosófila (mosca-das-frutas).</a:t>
            </a:r>
          </a:p>
          <a:p>
            <a:pPr>
              <a:buFont typeface="Arial" charset="0"/>
              <a:buNone/>
            </a:pPr>
            <a:endParaRPr lang="pt-BR" sz="2400"/>
          </a:p>
          <a:p>
            <a:pPr>
              <a:buFont typeface="Arial" charset="0"/>
              <a:buNone/>
            </a:pPr>
            <a:br>
              <a:rPr lang="pt-BR" sz="2400"/>
            </a:br>
            <a:endParaRPr lang="pt-BR" sz="2400"/>
          </a:p>
        </p:txBody>
      </p:sp>
      <p:sp>
        <p:nvSpPr>
          <p:cNvPr id="32771" name="CaixaDeTexto 3"/>
          <p:cNvSpPr txBox="1">
            <a:spLocks noChangeArrowheads="1"/>
          </p:cNvSpPr>
          <p:nvPr/>
        </p:nvSpPr>
        <p:spPr bwMode="auto">
          <a:xfrm>
            <a:off x="4151784" y="242831"/>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CaixaDeTexto 3"/>
          <p:cNvSpPr txBox="1">
            <a:spLocks noChangeArrowheads="1"/>
          </p:cNvSpPr>
          <p:nvPr/>
        </p:nvSpPr>
        <p:spPr bwMode="auto">
          <a:xfrm>
            <a:off x="3935760"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
        <p:nvSpPr>
          <p:cNvPr id="33795" name="CaixaDeTexto 3"/>
          <p:cNvSpPr txBox="1">
            <a:spLocks noChangeArrowheads="1"/>
          </p:cNvSpPr>
          <p:nvPr/>
        </p:nvSpPr>
        <p:spPr bwMode="auto">
          <a:xfrm>
            <a:off x="1881188" y="2500314"/>
            <a:ext cx="8215312" cy="4524375"/>
          </a:xfrm>
          <a:prstGeom prst="rect">
            <a:avLst/>
          </a:prstGeom>
          <a:noFill/>
          <a:ln w="9525">
            <a:noFill/>
            <a:miter lim="800000"/>
            <a:headEnd/>
            <a:tailEnd/>
          </a:ln>
        </p:spPr>
        <p:txBody>
          <a:bodyPr>
            <a:spAutoFit/>
          </a:bodyPr>
          <a:lstStyle/>
          <a:p>
            <a:pPr algn="just"/>
            <a:br>
              <a:rPr lang="pt-BR"/>
            </a:br>
            <a:br>
              <a:rPr lang="pt-BR"/>
            </a:br>
            <a:r>
              <a:rPr lang="pt-BR"/>
              <a:t>	</a:t>
            </a:r>
            <a:r>
              <a:rPr lang="pt-BR" sz="2400"/>
              <a:t>Os cromossomos são filamentos de cromatina que, durante a divisão celular, encontram-se firmemente enovelados, com a forma de bastões, bem visíveis ao microscópio. O momento adequado para o estudo dos cromossomos é a metáfase, por ser o instante de mais intensa condensação, quando eles se coram facilmente.</a:t>
            </a:r>
          </a:p>
          <a:p>
            <a:endParaRPr lang="pt-BR"/>
          </a:p>
          <a:p>
            <a:endParaRPr lang="pt-BR"/>
          </a:p>
          <a:p>
            <a:endParaRPr lang="pt-BR"/>
          </a:p>
          <a:p>
            <a:endParaRPr lang="pt-BR"/>
          </a:p>
          <a:p>
            <a:endParaRPr lang="pt-BR"/>
          </a:p>
          <a:p>
            <a:endParaRPr lang="pt-BR"/>
          </a:p>
        </p:txBody>
      </p:sp>
      <p:sp>
        <p:nvSpPr>
          <p:cNvPr id="33796" name="CaixaDeTexto 4"/>
          <p:cNvSpPr txBox="1">
            <a:spLocks noChangeArrowheads="1"/>
          </p:cNvSpPr>
          <p:nvPr/>
        </p:nvSpPr>
        <p:spPr bwMode="auto">
          <a:xfrm>
            <a:off x="2024063" y="1143000"/>
            <a:ext cx="6735762" cy="1354138"/>
          </a:xfrm>
          <a:prstGeom prst="rect">
            <a:avLst/>
          </a:prstGeom>
          <a:noFill/>
          <a:ln w="9525">
            <a:noFill/>
            <a:miter lim="800000"/>
            <a:headEnd/>
            <a:tailEnd/>
          </a:ln>
        </p:spPr>
        <p:txBody>
          <a:bodyPr>
            <a:spAutoFit/>
          </a:bodyPr>
          <a:lstStyle/>
          <a:p>
            <a:br>
              <a:rPr lang="pt-BR" sz="2000" b="1" dirty="0"/>
            </a:br>
            <a:endParaRPr lang="pt-BR" sz="2000" b="1" dirty="0"/>
          </a:p>
          <a:p>
            <a:pPr algn="ctr"/>
            <a:r>
              <a:rPr lang="pt-BR" sz="2400" b="1" dirty="0"/>
              <a:t>Introdução- Os Cromossomos Sexuais</a:t>
            </a:r>
          </a:p>
          <a:p>
            <a:r>
              <a:rPr lang="en-US" b="1" dirty="0"/>
              <a:t>       1 - </a:t>
            </a:r>
            <a:r>
              <a:rPr lang="en-US" b="1" dirty="0" err="1"/>
              <a:t>Parte</a:t>
            </a:r>
            <a:endParaRPr lang="pt-BR"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CaixaDeTexto 4"/>
          <p:cNvSpPr txBox="1">
            <a:spLocks noChangeArrowheads="1"/>
          </p:cNvSpPr>
          <p:nvPr/>
        </p:nvSpPr>
        <p:spPr bwMode="auto">
          <a:xfrm>
            <a:off x="1952625" y="1628775"/>
            <a:ext cx="4000500" cy="2586038"/>
          </a:xfrm>
          <a:prstGeom prst="rect">
            <a:avLst/>
          </a:prstGeom>
          <a:noFill/>
          <a:ln w="9525">
            <a:noFill/>
            <a:miter lim="800000"/>
            <a:headEnd/>
            <a:tailEnd/>
          </a:ln>
        </p:spPr>
        <p:txBody>
          <a:bodyPr>
            <a:spAutoFit/>
          </a:bodyPr>
          <a:lstStyle/>
          <a:p>
            <a:pPr algn="just"/>
            <a:r>
              <a:rPr lang="pt-BR"/>
              <a:t>Os machos possuem um par de cromossomos sexuais em que um deles, chamado de </a:t>
            </a:r>
            <a:r>
              <a:rPr lang="pt-BR" b="1"/>
              <a:t>cromossomo X</a:t>
            </a:r>
            <a:r>
              <a:rPr lang="pt-BR"/>
              <a:t>, é muito maior que o outro; este, bem menor, é o </a:t>
            </a:r>
            <a:r>
              <a:rPr lang="pt-BR" b="1"/>
              <a:t>cromossomo Y</a:t>
            </a:r>
            <a:r>
              <a:rPr lang="pt-BR"/>
              <a:t>. Nas células das fêmeas, não há cromossomo Y, mas sim um par de cromossomos X. </a:t>
            </a:r>
            <a:br>
              <a:rPr lang="pt-BR"/>
            </a:br>
            <a:endParaRPr lang="pt-BR"/>
          </a:p>
        </p:txBody>
      </p:sp>
      <p:grpSp>
        <p:nvGrpSpPr>
          <p:cNvPr id="34819" name="Grupo 6"/>
          <p:cNvGrpSpPr>
            <a:grpSpLocks/>
          </p:cNvGrpSpPr>
          <p:nvPr/>
        </p:nvGrpSpPr>
        <p:grpSpPr bwMode="auto">
          <a:xfrm>
            <a:off x="6527800" y="1628776"/>
            <a:ext cx="3829050" cy="1800225"/>
            <a:chOff x="1403648" y="1124744"/>
            <a:chExt cx="3829050" cy="1800200"/>
          </a:xfrm>
        </p:grpSpPr>
        <p:pic>
          <p:nvPicPr>
            <p:cNvPr id="34823" name="Picture 6" descr="File:Critique of the Theory of Evolution Fig 036.jpg"/>
            <p:cNvPicPr>
              <a:picLocks noChangeAspect="1" noChangeArrowheads="1"/>
            </p:cNvPicPr>
            <p:nvPr/>
          </p:nvPicPr>
          <p:blipFill>
            <a:blip r:embed="rId2"/>
            <a:srcRect b="68448"/>
            <a:stretch>
              <a:fillRect/>
            </a:stretch>
          </p:blipFill>
          <p:spPr bwMode="auto">
            <a:xfrm>
              <a:off x="1403648" y="1124744"/>
              <a:ext cx="3829050" cy="1800200"/>
            </a:xfrm>
            <a:prstGeom prst="rect">
              <a:avLst/>
            </a:prstGeom>
            <a:noFill/>
            <a:ln w="9525">
              <a:noFill/>
              <a:miter lim="800000"/>
              <a:headEnd/>
              <a:tailEnd/>
            </a:ln>
          </p:spPr>
        </p:pic>
        <p:sp>
          <p:nvSpPr>
            <p:cNvPr id="6" name="Retângulo 5"/>
            <p:cNvSpPr/>
            <p:nvPr/>
          </p:nvSpPr>
          <p:spPr>
            <a:xfrm>
              <a:off x="3275311" y="2709047"/>
              <a:ext cx="215900" cy="2158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pt-BR"/>
            </a:p>
          </p:txBody>
        </p:sp>
      </p:grpSp>
      <p:pic>
        <p:nvPicPr>
          <p:cNvPr id="34820" name="Picture 8" descr="File:Drosophila chromosomes.png"/>
          <p:cNvPicPr>
            <a:picLocks noChangeAspect="1" noChangeArrowheads="1"/>
          </p:cNvPicPr>
          <p:nvPr/>
        </p:nvPicPr>
        <p:blipFill>
          <a:blip r:embed="rId3"/>
          <a:srcRect/>
          <a:stretch>
            <a:fillRect/>
          </a:stretch>
        </p:blipFill>
        <p:spPr bwMode="auto">
          <a:xfrm>
            <a:off x="6888163" y="3933826"/>
            <a:ext cx="2647950" cy="1762125"/>
          </a:xfrm>
          <a:prstGeom prst="rect">
            <a:avLst/>
          </a:prstGeom>
          <a:noFill/>
          <a:ln w="9525">
            <a:noFill/>
            <a:miter lim="800000"/>
            <a:headEnd/>
            <a:tailEnd/>
          </a:ln>
        </p:spPr>
      </p:pic>
      <p:sp>
        <p:nvSpPr>
          <p:cNvPr id="34821" name="CaixaDeTexto 8"/>
          <p:cNvSpPr txBox="1">
            <a:spLocks noChangeArrowheads="1"/>
          </p:cNvSpPr>
          <p:nvPr/>
        </p:nvSpPr>
        <p:spPr bwMode="auto">
          <a:xfrm>
            <a:off x="1992313" y="6165850"/>
            <a:ext cx="6407150" cy="400050"/>
          </a:xfrm>
          <a:prstGeom prst="rect">
            <a:avLst/>
          </a:prstGeom>
          <a:noFill/>
          <a:ln w="9525">
            <a:noFill/>
            <a:miter lim="800000"/>
            <a:headEnd/>
            <a:tailEnd/>
          </a:ln>
        </p:spPr>
        <p:txBody>
          <a:bodyPr>
            <a:spAutoFit/>
          </a:bodyPr>
          <a:lstStyle/>
          <a:p>
            <a:r>
              <a:rPr lang="pt-BR" sz="1000"/>
              <a:t>Imagem: (a) Thomas Hunt Morgan / </a:t>
            </a:r>
            <a:r>
              <a:rPr lang="en-US" sz="1000" i="1"/>
              <a:t>A Critique of the Theory of Evolution.</a:t>
            </a:r>
            <a:r>
              <a:rPr lang="en-US" sz="1000"/>
              <a:t>, available freely at Project Gutenberg</a:t>
            </a:r>
            <a:r>
              <a:rPr lang="pt-BR" sz="1000"/>
              <a:t> e (b) </a:t>
            </a:r>
            <a:r>
              <a:rPr lang="pt-BR" sz="1000" i="1"/>
              <a:t>GNU Free Documentation License</a:t>
            </a:r>
            <a:r>
              <a:rPr lang="pt-BR" sz="1000"/>
              <a:t>.</a:t>
            </a:r>
          </a:p>
        </p:txBody>
      </p:sp>
      <p:sp>
        <p:nvSpPr>
          <p:cNvPr id="34822" name="CaixaDeTexto 3"/>
          <p:cNvSpPr txBox="1">
            <a:spLocks noChangeArrowheads="1"/>
          </p:cNvSpPr>
          <p:nvPr/>
        </p:nvSpPr>
        <p:spPr bwMode="auto">
          <a:xfrm>
            <a:off x="4041503" y="292100"/>
            <a:ext cx="5693320" cy="523875"/>
          </a:xfrm>
          <a:prstGeom prst="rect">
            <a:avLst/>
          </a:prstGeom>
          <a:noFill/>
          <a:ln w="9525">
            <a:noFill/>
            <a:miter lim="800000"/>
            <a:headEnd/>
            <a:tailEnd/>
          </a:ln>
        </p:spPr>
        <p:txBody>
          <a:bodyPr wrap="square">
            <a:spAutoFit/>
          </a:bodyPr>
          <a:lstStyle/>
          <a:p>
            <a:r>
              <a:rPr lang="pt-BR" sz="2800" b="1">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Espaço Reservado para Conteúdo 2"/>
          <p:cNvSpPr>
            <a:spLocks noGrp="1"/>
          </p:cNvSpPr>
          <p:nvPr>
            <p:ph idx="4294967295"/>
          </p:nvPr>
        </p:nvSpPr>
        <p:spPr>
          <a:xfrm>
            <a:off x="1981200" y="1600201"/>
            <a:ext cx="8229600" cy="4525963"/>
          </a:xfrm>
          <a:prstGeom prst="rect">
            <a:avLst/>
          </a:prstGeom>
        </p:spPr>
        <p:txBody>
          <a:bodyPr/>
          <a:lstStyle/>
          <a:p>
            <a:pPr algn="just">
              <a:buFont typeface="Arial" charset="0"/>
              <a:buNone/>
            </a:pPr>
            <a:r>
              <a:rPr lang="pt-BR"/>
              <a:t>     	Cada uma das formas de diferenciação cromossômica entre as células masculinas e femininas é conhecida por </a:t>
            </a:r>
            <a:r>
              <a:rPr lang="pt-BR" b="1"/>
              <a:t>sistema cromossômico de determinação sexual</a:t>
            </a:r>
            <a:r>
              <a:rPr lang="pt-BR"/>
              <a:t>, sendo os mais conhecidos os sistemas XY, XO e ZW.</a:t>
            </a:r>
          </a:p>
        </p:txBody>
      </p:sp>
      <p:sp>
        <p:nvSpPr>
          <p:cNvPr id="35844" name="CaixaDeTexto 3"/>
          <p:cNvSpPr txBox="1">
            <a:spLocks noChangeArrowheads="1"/>
          </p:cNvSpPr>
          <p:nvPr/>
        </p:nvSpPr>
        <p:spPr bwMode="auto">
          <a:xfrm>
            <a:off x="3935760"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Espaço Reservado para Conteúdo 2"/>
          <p:cNvSpPr>
            <a:spLocks noGrp="1"/>
          </p:cNvSpPr>
          <p:nvPr>
            <p:ph idx="4294967295"/>
          </p:nvPr>
        </p:nvSpPr>
        <p:spPr>
          <a:xfrm>
            <a:off x="1809751" y="2214564"/>
            <a:ext cx="8429625" cy="3857625"/>
          </a:xfrm>
          <a:prstGeom prst="rect">
            <a:avLst/>
          </a:prstGeom>
        </p:spPr>
        <p:txBody>
          <a:bodyPr/>
          <a:lstStyle/>
          <a:p>
            <a:pPr>
              <a:buFont typeface="Arial" charset="0"/>
              <a:buNone/>
            </a:pPr>
            <a:br>
              <a:rPr lang="pt-BR" sz="2400" dirty="0"/>
            </a:br>
            <a:br>
              <a:rPr lang="pt-BR" sz="2400" dirty="0"/>
            </a:br>
            <a:r>
              <a:rPr lang="pt-BR" sz="2400" dirty="0"/>
              <a:t>	Em organismos cuja diferenciação obedece ao sistema XY, o macho possui, em suas células, dois lotes de cromossomos autossomos e mais um par de cromossomos sexuais XY. As fêmeas possuem os mesmos dois lotes de autossomos e um par de cromossomos sexuais XX. Os nomes X e Y, empregados na designação desses cromossomos, foram escolhidos arbitrariamente.</a:t>
            </a:r>
            <a:br>
              <a:rPr lang="pt-BR" sz="2400" dirty="0"/>
            </a:br>
            <a:endParaRPr lang="pt-BR" sz="2400" dirty="0"/>
          </a:p>
        </p:txBody>
      </p:sp>
      <p:sp>
        <p:nvSpPr>
          <p:cNvPr id="36867" name="CaixaDeTexto 3"/>
          <p:cNvSpPr txBox="1">
            <a:spLocks noChangeArrowheads="1"/>
          </p:cNvSpPr>
          <p:nvPr/>
        </p:nvSpPr>
        <p:spPr bwMode="auto">
          <a:xfrm>
            <a:off x="2524126" y="1300163"/>
            <a:ext cx="5643563" cy="1446212"/>
          </a:xfrm>
          <a:prstGeom prst="rect">
            <a:avLst/>
          </a:prstGeom>
          <a:noFill/>
          <a:ln w="9525">
            <a:noFill/>
            <a:miter lim="800000"/>
            <a:headEnd/>
            <a:tailEnd/>
          </a:ln>
        </p:spPr>
        <p:txBody>
          <a:bodyPr>
            <a:spAutoFit/>
          </a:bodyPr>
          <a:lstStyle/>
          <a:p>
            <a:r>
              <a:rPr lang="pt-BR" sz="2400" b="1" i="1"/>
              <a:t>Sistema de Determinação do Sexo</a:t>
            </a:r>
            <a:r>
              <a:rPr lang="pt-BR" sz="2400" b="1"/>
              <a:t> </a:t>
            </a:r>
          </a:p>
          <a:p>
            <a:br>
              <a:rPr lang="pt-BR" sz="2400" b="1"/>
            </a:br>
            <a:r>
              <a:rPr lang="pt-BR" sz="2400" b="1"/>
              <a:t>Sistema XY</a:t>
            </a:r>
          </a:p>
          <a:p>
            <a:r>
              <a:rPr lang="en-US" sz="1600" b="1"/>
              <a:t>2- Parte</a:t>
            </a:r>
            <a:endParaRPr lang="pt-BR" sz="1600" b="1"/>
          </a:p>
        </p:txBody>
      </p:sp>
      <p:sp>
        <p:nvSpPr>
          <p:cNvPr id="36869" name="CaixaDeTexto 3"/>
          <p:cNvSpPr txBox="1">
            <a:spLocks noChangeArrowheads="1"/>
          </p:cNvSpPr>
          <p:nvPr/>
        </p:nvSpPr>
        <p:spPr bwMode="auto">
          <a:xfrm>
            <a:off x="4151784" y="285517"/>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Espaço Reservado para Conteúdo 2"/>
          <p:cNvSpPr>
            <a:spLocks noGrp="1"/>
          </p:cNvSpPr>
          <p:nvPr>
            <p:ph idx="4294967295"/>
          </p:nvPr>
        </p:nvSpPr>
        <p:spPr>
          <a:xfrm>
            <a:off x="1524000" y="1214439"/>
            <a:ext cx="9144000" cy="4911725"/>
          </a:xfrm>
          <a:prstGeom prst="rect">
            <a:avLst/>
          </a:prstGeom>
        </p:spPr>
        <p:txBody>
          <a:bodyPr/>
          <a:lstStyle/>
          <a:p>
            <a:pPr>
              <a:buFont typeface="Arial" charset="0"/>
              <a:buNone/>
            </a:pPr>
            <a:r>
              <a:rPr lang="pt-BR"/>
              <a:t>   		</a:t>
            </a:r>
            <a:r>
              <a:rPr lang="pt-BR" sz="2400"/>
              <a:t>Esse sistema de determinação cromossômica do sexo é observado em mamíferos, em muitos artrópodes e em vegetais superiores.</a:t>
            </a:r>
            <a:br>
              <a:rPr lang="pt-BR" sz="2400"/>
            </a:br>
            <a:br>
              <a:rPr lang="pt-BR" sz="2400"/>
            </a:br>
            <a:r>
              <a:rPr lang="pt-BR" sz="2400"/>
              <a:t>	Na espécie humana, a presença de um cromossomo Y determina o aparecimento de características sexuais masculinas, enquanto sua ausência determina o desenvolvimento de características sexuais femininas.</a:t>
            </a:r>
          </a:p>
        </p:txBody>
      </p:sp>
      <p:sp>
        <p:nvSpPr>
          <p:cNvPr id="37891" name="CaixaDeTexto 3"/>
          <p:cNvSpPr txBox="1">
            <a:spLocks noChangeArrowheads="1"/>
          </p:cNvSpPr>
          <p:nvPr/>
        </p:nvSpPr>
        <p:spPr bwMode="auto">
          <a:xfrm>
            <a:off x="4151784"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26" name="Object 4"/>
          <p:cNvGraphicFramePr>
            <a:graphicFrameLocks noChangeAspect="1"/>
          </p:cNvGraphicFramePr>
          <p:nvPr/>
        </p:nvGraphicFramePr>
        <p:xfrm>
          <a:off x="1662114" y="2852738"/>
          <a:ext cx="8897937" cy="1274762"/>
        </p:xfrm>
        <a:graphic>
          <a:graphicData uri="http://schemas.openxmlformats.org/presentationml/2006/ole">
            <mc:AlternateContent xmlns:mc="http://schemas.openxmlformats.org/markup-compatibility/2006">
              <mc:Choice xmlns:v="urn:schemas-microsoft-com:vml" Requires="v">
                <p:oleObj spid="_x0000_s1029" name="Planilha" r:id="rId3" imgW="4190940" imgH="600075" progId="Excel.Sheet.12">
                  <p:embed/>
                </p:oleObj>
              </mc:Choice>
              <mc:Fallback>
                <p:oleObj name="Planilha" r:id="rId3" imgW="4190940" imgH="600075" progId="Excel.Sheet.12">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62114" y="2852738"/>
                        <a:ext cx="8897937" cy="1274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7" name="Conector reto 6"/>
          <p:cNvCxnSpPr/>
          <p:nvPr/>
        </p:nvCxnSpPr>
        <p:spPr>
          <a:xfrm>
            <a:off x="3503613" y="2852738"/>
            <a:ext cx="0" cy="1223962"/>
          </a:xfrm>
          <a:prstGeom prst="line">
            <a:avLst/>
          </a:prstGeom>
        </p:spPr>
        <p:style>
          <a:lnRef idx="1">
            <a:schemeClr val="dk1"/>
          </a:lnRef>
          <a:fillRef idx="0">
            <a:schemeClr val="dk1"/>
          </a:fillRef>
          <a:effectRef idx="0">
            <a:schemeClr val="dk1"/>
          </a:effectRef>
          <a:fontRef idx="minor">
            <a:schemeClr val="tx1"/>
          </a:fontRef>
        </p:style>
      </p:cxnSp>
      <p:cxnSp>
        <p:nvCxnSpPr>
          <p:cNvPr id="8" name="Conector reto 7"/>
          <p:cNvCxnSpPr/>
          <p:nvPr/>
        </p:nvCxnSpPr>
        <p:spPr>
          <a:xfrm>
            <a:off x="7391400" y="2852738"/>
            <a:ext cx="0" cy="1225550"/>
          </a:xfrm>
          <a:prstGeom prst="line">
            <a:avLst/>
          </a:prstGeom>
        </p:spPr>
        <p:style>
          <a:lnRef idx="1">
            <a:schemeClr val="dk1"/>
          </a:lnRef>
          <a:fillRef idx="0">
            <a:schemeClr val="dk1"/>
          </a:fillRef>
          <a:effectRef idx="0">
            <a:schemeClr val="dk1"/>
          </a:effectRef>
          <a:fontRef idx="minor">
            <a:schemeClr val="tx1"/>
          </a:fontRef>
        </p:style>
      </p:cxnSp>
      <p:sp>
        <p:nvSpPr>
          <p:cNvPr id="1029" name="CaixaDeTexto 3"/>
          <p:cNvSpPr txBox="1">
            <a:spLocks noChangeArrowheads="1"/>
          </p:cNvSpPr>
          <p:nvPr/>
        </p:nvSpPr>
        <p:spPr bwMode="auto">
          <a:xfrm>
            <a:off x="4079776"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Espaço Reservado para Conteúdo 2"/>
          <p:cNvSpPr>
            <a:spLocks noGrp="1"/>
          </p:cNvSpPr>
          <p:nvPr>
            <p:ph idx="4294967295"/>
          </p:nvPr>
        </p:nvSpPr>
        <p:spPr>
          <a:xfrm>
            <a:off x="1981200" y="1600201"/>
            <a:ext cx="8229600" cy="3471863"/>
          </a:xfrm>
          <a:prstGeom prst="rect">
            <a:avLst/>
          </a:prstGeom>
        </p:spPr>
        <p:txBody>
          <a:bodyPr/>
          <a:lstStyle/>
          <a:p>
            <a:pPr algn="just">
              <a:buFont typeface="Arial" charset="0"/>
              <a:buNone/>
            </a:pPr>
            <a:r>
              <a:rPr lang="pt-BR" sz="2400"/>
              <a:t>     Podemos perceber que os machos geram dois tipos de gametas (A + X e A + Y). Portanto, o sexo masculino é </a:t>
            </a:r>
            <a:r>
              <a:rPr lang="pt-BR" sz="2400" b="1"/>
              <a:t>heterogamético</a:t>
            </a:r>
            <a:r>
              <a:rPr lang="pt-BR" sz="2400"/>
              <a:t>. O sexo feminino é </a:t>
            </a:r>
            <a:r>
              <a:rPr lang="pt-BR" sz="2400" b="1"/>
              <a:t>homogamético</a:t>
            </a:r>
            <a:r>
              <a:rPr lang="pt-BR" sz="2400"/>
              <a:t>, pois as fêmeas geram apenas um tipo de gameta (A + X).</a:t>
            </a:r>
            <a:br>
              <a:rPr lang="pt-BR" sz="2400"/>
            </a:br>
            <a:br>
              <a:rPr lang="pt-BR" sz="2400"/>
            </a:br>
            <a:r>
              <a:rPr lang="pt-BR" sz="2400"/>
              <a:t>A determinação do sexo dos descendentes depende sempre do ancestral heterogamético. No sistema XY, portanto, é o gameta paterno que determina o sexo do filho.</a:t>
            </a:r>
          </a:p>
        </p:txBody>
      </p:sp>
      <p:grpSp>
        <p:nvGrpSpPr>
          <p:cNvPr id="2053" name="Grupo 17"/>
          <p:cNvGrpSpPr>
            <a:grpSpLocks/>
          </p:cNvGrpSpPr>
          <p:nvPr/>
        </p:nvGrpSpPr>
        <p:grpSpPr bwMode="auto">
          <a:xfrm>
            <a:off x="1992314" y="5072064"/>
            <a:ext cx="8023225" cy="877887"/>
            <a:chOff x="330449" y="3920332"/>
            <a:chExt cx="6040437" cy="660400"/>
          </a:xfrm>
        </p:grpSpPr>
        <p:graphicFrame>
          <p:nvGraphicFramePr>
            <p:cNvPr id="2050" name="Object 5"/>
            <p:cNvGraphicFramePr>
              <a:graphicFrameLocks noChangeAspect="1"/>
            </p:cNvGraphicFramePr>
            <p:nvPr/>
          </p:nvGraphicFramePr>
          <p:xfrm>
            <a:off x="330449" y="3920332"/>
            <a:ext cx="6040437" cy="660400"/>
          </p:xfrm>
          <a:graphic>
            <a:graphicData uri="http://schemas.openxmlformats.org/presentationml/2006/ole">
              <mc:AlternateContent xmlns:mc="http://schemas.openxmlformats.org/markup-compatibility/2006">
                <mc:Choice xmlns:v="urn:schemas-microsoft-com:vml" Requires="v">
                  <p:oleObj spid="_x0000_s2053" name="Planilha" r:id="rId3" imgW="3562380" imgH="390615" progId="Excel.Sheet.12">
                    <p:embed/>
                  </p:oleObj>
                </mc:Choice>
                <mc:Fallback>
                  <p:oleObj name="Planilha" r:id="rId3" imgW="3562380" imgH="390615" progId="Excel.Sheet.1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449" y="3920332"/>
                          <a:ext cx="6040437"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9" name="Conector de seta reta 8"/>
            <p:cNvCxnSpPr/>
            <p:nvPr/>
          </p:nvCxnSpPr>
          <p:spPr>
            <a:xfrm flipV="1">
              <a:off x="1979797" y="3933468"/>
              <a:ext cx="216327" cy="1445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nvGrpSpPr>
            <p:cNvPr id="2058" name="Grupo 16"/>
            <p:cNvGrpSpPr>
              <a:grpSpLocks/>
            </p:cNvGrpSpPr>
            <p:nvPr/>
          </p:nvGrpSpPr>
          <p:grpSpPr bwMode="auto">
            <a:xfrm rot="-1027347">
              <a:off x="555587" y="4080356"/>
              <a:ext cx="109006" cy="145305"/>
              <a:chOff x="539552" y="4133140"/>
              <a:chExt cx="216024" cy="231964"/>
            </a:xfrm>
          </p:grpSpPr>
          <p:cxnSp>
            <p:nvCxnSpPr>
              <p:cNvPr id="13" name="Conector reto 12"/>
              <p:cNvCxnSpPr/>
              <p:nvPr/>
            </p:nvCxnSpPr>
            <p:spPr>
              <a:xfrm>
                <a:off x="528507" y="4140021"/>
                <a:ext cx="215539" cy="219240"/>
              </a:xfrm>
              <a:prstGeom prst="line">
                <a:avLst/>
              </a:prstGeom>
              <a:ln w="38100"/>
            </p:spPr>
            <p:style>
              <a:lnRef idx="1">
                <a:schemeClr val="dk1"/>
              </a:lnRef>
              <a:fillRef idx="0">
                <a:schemeClr val="dk1"/>
              </a:fillRef>
              <a:effectRef idx="0">
                <a:schemeClr val="dk1"/>
              </a:effectRef>
              <a:fontRef idx="minor">
                <a:schemeClr val="tx1"/>
              </a:fontRef>
            </p:style>
          </p:cxnSp>
          <p:cxnSp>
            <p:nvCxnSpPr>
              <p:cNvPr id="16" name="Conector reto 15"/>
              <p:cNvCxnSpPr/>
              <p:nvPr/>
            </p:nvCxnSpPr>
            <p:spPr>
              <a:xfrm rot="1027347" flipV="1">
                <a:off x="588592" y="4128422"/>
                <a:ext cx="144482" cy="230678"/>
              </a:xfrm>
              <a:prstGeom prst="line">
                <a:avLst/>
              </a:prstGeom>
              <a:ln w="38100"/>
            </p:spPr>
            <p:style>
              <a:lnRef idx="1">
                <a:schemeClr val="dk1"/>
              </a:lnRef>
              <a:fillRef idx="0">
                <a:schemeClr val="dk1"/>
              </a:fillRef>
              <a:effectRef idx="0">
                <a:schemeClr val="dk1"/>
              </a:effectRef>
              <a:fontRef idx="minor">
                <a:schemeClr val="tx1"/>
              </a:fontRef>
            </p:style>
          </p:cxnSp>
        </p:grpSp>
      </p:grpSp>
      <p:cxnSp>
        <p:nvCxnSpPr>
          <p:cNvPr id="22" name="Conector reto 21"/>
          <p:cNvCxnSpPr/>
          <p:nvPr/>
        </p:nvCxnSpPr>
        <p:spPr>
          <a:xfrm>
            <a:off x="2495551" y="5084763"/>
            <a:ext cx="1368425" cy="43180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6" name="Conector reto 25"/>
          <p:cNvCxnSpPr/>
          <p:nvPr/>
        </p:nvCxnSpPr>
        <p:spPr>
          <a:xfrm>
            <a:off x="4511675" y="5084764"/>
            <a:ext cx="0" cy="865187"/>
          </a:xfrm>
          <a:prstGeom prst="line">
            <a:avLst/>
          </a:prstGeom>
        </p:spPr>
        <p:style>
          <a:lnRef idx="1">
            <a:schemeClr val="dk1"/>
          </a:lnRef>
          <a:fillRef idx="0">
            <a:schemeClr val="dk1"/>
          </a:fillRef>
          <a:effectRef idx="0">
            <a:schemeClr val="dk1"/>
          </a:effectRef>
          <a:fontRef idx="minor">
            <a:schemeClr val="tx1"/>
          </a:fontRef>
        </p:style>
      </p:cxnSp>
      <p:cxnSp>
        <p:nvCxnSpPr>
          <p:cNvPr id="28" name="Conector reto 27"/>
          <p:cNvCxnSpPr/>
          <p:nvPr/>
        </p:nvCxnSpPr>
        <p:spPr>
          <a:xfrm>
            <a:off x="6888163" y="5084764"/>
            <a:ext cx="0" cy="865187"/>
          </a:xfrm>
          <a:prstGeom prst="line">
            <a:avLst/>
          </a:prstGeom>
        </p:spPr>
        <p:style>
          <a:lnRef idx="1">
            <a:schemeClr val="dk1"/>
          </a:lnRef>
          <a:fillRef idx="0">
            <a:schemeClr val="dk1"/>
          </a:fillRef>
          <a:effectRef idx="0">
            <a:schemeClr val="dk1"/>
          </a:effectRef>
          <a:fontRef idx="minor">
            <a:schemeClr val="tx1"/>
          </a:fontRef>
        </p:style>
      </p:cxnSp>
      <p:sp>
        <p:nvSpPr>
          <p:cNvPr id="14" name="CaixaDeTexto 3"/>
          <p:cNvSpPr txBox="1">
            <a:spLocks noChangeArrowheads="1"/>
          </p:cNvSpPr>
          <p:nvPr/>
        </p:nvSpPr>
        <p:spPr bwMode="auto">
          <a:xfrm>
            <a:off x="4084638" y="348571"/>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Título 1"/>
          <p:cNvSpPr>
            <a:spLocks noGrp="1"/>
          </p:cNvSpPr>
          <p:nvPr>
            <p:ph type="title" idx="4294967295"/>
          </p:nvPr>
        </p:nvSpPr>
        <p:spPr>
          <a:xfrm>
            <a:off x="2524125" y="1131888"/>
            <a:ext cx="6072188" cy="868362"/>
          </a:xfrm>
          <a:prstGeom prst="rect">
            <a:avLst/>
          </a:prstGeom>
        </p:spPr>
        <p:txBody>
          <a:bodyPr/>
          <a:lstStyle/>
          <a:p>
            <a:r>
              <a:rPr lang="pt-BR" sz="2800" b="1"/>
              <a:t>Sistema X0</a:t>
            </a:r>
            <a:br>
              <a:rPr lang="pt-BR" sz="2800" b="1"/>
            </a:br>
            <a:endParaRPr lang="pt-BR" sz="2800" b="1"/>
          </a:p>
        </p:txBody>
      </p:sp>
      <p:sp>
        <p:nvSpPr>
          <p:cNvPr id="3076" name="Espaço Reservado para Conteúdo 2"/>
          <p:cNvSpPr>
            <a:spLocks noGrp="1"/>
          </p:cNvSpPr>
          <p:nvPr>
            <p:ph idx="4294967295"/>
          </p:nvPr>
        </p:nvSpPr>
        <p:spPr>
          <a:xfrm>
            <a:off x="1451869" y="3638550"/>
            <a:ext cx="9288262" cy="3789363"/>
          </a:xfrm>
          <a:prstGeom prst="rect">
            <a:avLst/>
          </a:prstGeom>
        </p:spPr>
        <p:txBody>
          <a:bodyPr/>
          <a:lstStyle/>
          <a:p>
            <a:pPr algn="just">
              <a:buFont typeface="Arial" charset="0"/>
              <a:buNone/>
            </a:pPr>
            <a:r>
              <a:rPr lang="pt-BR" sz="2000" dirty="0"/>
              <a:t>      Muitos </a:t>
            </a:r>
            <a:r>
              <a:rPr lang="pt-BR" sz="2000" b="1" dirty="0"/>
              <a:t>artrópodes, como besouros e gafanhotos, </a:t>
            </a:r>
            <a:r>
              <a:rPr lang="pt-BR" sz="2000" dirty="0"/>
              <a:t>possuem sistema de determinação cromossômica do sexo do tipo </a:t>
            </a:r>
            <a:r>
              <a:rPr lang="pt-BR" sz="2000" b="1" dirty="0"/>
              <a:t>X0</a:t>
            </a:r>
            <a:r>
              <a:rPr lang="pt-BR" sz="2000" dirty="0"/>
              <a:t>, em que o número </a:t>
            </a:r>
            <a:r>
              <a:rPr lang="pt-BR" sz="2000" b="1" i="1" dirty="0"/>
              <a:t>zero</a:t>
            </a:r>
            <a:r>
              <a:rPr lang="pt-BR" sz="2000" dirty="0"/>
              <a:t> indica a ausência de um cromossomo. </a:t>
            </a:r>
            <a:r>
              <a:rPr lang="pt-BR" sz="2000" b="1" dirty="0"/>
              <a:t>Os machos </a:t>
            </a:r>
            <a:r>
              <a:rPr lang="pt-BR" sz="2000" dirty="0"/>
              <a:t>possuem dois lotes de autossomos e um cromossomo X; </a:t>
            </a:r>
            <a:r>
              <a:rPr lang="pt-BR" sz="2000" b="1" dirty="0"/>
              <a:t>as fêmeas </a:t>
            </a:r>
            <a:r>
              <a:rPr lang="pt-BR" sz="2000" dirty="0"/>
              <a:t>têm os mesmos dois lotes de autossomos e um par de cromossomos sexuais X.</a:t>
            </a:r>
          </a:p>
        </p:txBody>
      </p:sp>
      <p:graphicFrame>
        <p:nvGraphicFramePr>
          <p:cNvPr id="3074" name="Object 6"/>
          <p:cNvGraphicFramePr>
            <a:graphicFrameLocks noChangeAspect="1"/>
          </p:cNvGraphicFramePr>
          <p:nvPr/>
        </p:nvGraphicFramePr>
        <p:xfrm>
          <a:off x="2279650" y="1773238"/>
          <a:ext cx="7899400" cy="1223962"/>
        </p:xfrm>
        <a:graphic>
          <a:graphicData uri="http://schemas.openxmlformats.org/presentationml/2006/ole">
            <mc:AlternateContent xmlns:mc="http://schemas.openxmlformats.org/markup-compatibility/2006">
              <mc:Choice xmlns:v="urn:schemas-microsoft-com:vml" Requires="v">
                <p:oleObj spid="_x0000_s3077" name="Planilha" r:id="rId3" imgW="6515100" imgH="1009560" progId="Excel.Sheet.12">
                  <p:embed/>
                </p:oleObj>
              </mc:Choice>
              <mc:Fallback>
                <p:oleObj name="Planilha" r:id="rId3" imgW="6515100" imgH="1009560" progId="Excel.Sheet.12">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1773238"/>
                        <a:ext cx="7899400" cy="1223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7" name="Conector reto 6"/>
          <p:cNvCxnSpPr/>
          <p:nvPr/>
        </p:nvCxnSpPr>
        <p:spPr>
          <a:xfrm>
            <a:off x="3719513" y="1773238"/>
            <a:ext cx="0" cy="1223962"/>
          </a:xfrm>
          <a:prstGeom prst="line">
            <a:avLst/>
          </a:prstGeom>
        </p:spPr>
        <p:style>
          <a:lnRef idx="1">
            <a:schemeClr val="dk1"/>
          </a:lnRef>
          <a:fillRef idx="0">
            <a:schemeClr val="dk1"/>
          </a:fillRef>
          <a:effectRef idx="0">
            <a:schemeClr val="dk1"/>
          </a:effectRef>
          <a:fontRef idx="minor">
            <a:schemeClr val="tx1"/>
          </a:fontRef>
        </p:style>
      </p:cxnSp>
      <p:cxnSp>
        <p:nvCxnSpPr>
          <p:cNvPr id="9" name="Conector reto 8"/>
          <p:cNvCxnSpPr/>
          <p:nvPr/>
        </p:nvCxnSpPr>
        <p:spPr>
          <a:xfrm>
            <a:off x="7391400" y="1773238"/>
            <a:ext cx="0" cy="1223962"/>
          </a:xfrm>
          <a:prstGeom prst="line">
            <a:avLst/>
          </a:prstGeom>
        </p:spPr>
        <p:style>
          <a:lnRef idx="1">
            <a:schemeClr val="dk1"/>
          </a:lnRef>
          <a:fillRef idx="0">
            <a:schemeClr val="dk1"/>
          </a:fillRef>
          <a:effectRef idx="0">
            <a:schemeClr val="dk1"/>
          </a:effectRef>
          <a:fontRef idx="minor">
            <a:schemeClr val="tx1"/>
          </a:fontRef>
        </p:style>
      </p:cxnSp>
      <p:sp>
        <p:nvSpPr>
          <p:cNvPr id="8" name="CaixaDeTexto 3"/>
          <p:cNvSpPr txBox="1">
            <a:spLocks noChangeArrowheads="1"/>
          </p:cNvSpPr>
          <p:nvPr/>
        </p:nvSpPr>
        <p:spPr bwMode="auto">
          <a:xfrm>
            <a:off x="4295800" y="28733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Espaço Reservado para Conteúdo 2"/>
          <p:cNvSpPr>
            <a:spLocks noGrp="1"/>
          </p:cNvSpPr>
          <p:nvPr>
            <p:ph idx="4294967295"/>
          </p:nvPr>
        </p:nvSpPr>
        <p:spPr>
          <a:xfrm>
            <a:off x="1809751" y="1600201"/>
            <a:ext cx="7165975" cy="4525963"/>
          </a:xfrm>
          <a:prstGeom prst="rect">
            <a:avLst/>
          </a:prstGeom>
        </p:spPr>
        <p:txBody>
          <a:bodyPr/>
          <a:lstStyle/>
          <a:p>
            <a:pPr algn="just">
              <a:buFont typeface="Arial" charset="0"/>
              <a:buNone/>
            </a:pPr>
            <a:r>
              <a:rPr lang="pt-BR" sz="2400" dirty="0"/>
              <a:t>      Os machos produzem dois tipos de gametas (A e A + X); portanto, o sexo masculino é </a:t>
            </a:r>
            <a:r>
              <a:rPr lang="pt-BR" sz="2400" dirty="0" err="1"/>
              <a:t>heterogamético</a:t>
            </a:r>
            <a:r>
              <a:rPr lang="pt-BR" sz="2400" dirty="0"/>
              <a:t>. As fêmeas produzem apenas um tipo de gameta (A + X), e o sexo feminino é homogamético. </a:t>
            </a:r>
            <a:r>
              <a:rPr lang="pt-BR" sz="2400" b="1" dirty="0"/>
              <a:t>São os gametas do ancestral </a:t>
            </a:r>
            <a:r>
              <a:rPr lang="pt-BR" sz="2400" b="1" dirty="0" err="1"/>
              <a:t>heterogamético</a:t>
            </a:r>
            <a:r>
              <a:rPr lang="pt-BR" sz="2400" b="1" dirty="0"/>
              <a:t> (indivíduo do sexo masculino) que determinam o sexo dos descendentes.</a:t>
            </a:r>
          </a:p>
        </p:txBody>
      </p:sp>
      <p:grpSp>
        <p:nvGrpSpPr>
          <p:cNvPr id="4101" name="Grupo 4"/>
          <p:cNvGrpSpPr>
            <a:grpSpLocks/>
          </p:cNvGrpSpPr>
          <p:nvPr/>
        </p:nvGrpSpPr>
        <p:grpSpPr bwMode="auto">
          <a:xfrm>
            <a:off x="1919536" y="5084763"/>
            <a:ext cx="8023225" cy="877887"/>
            <a:chOff x="330449" y="3920332"/>
            <a:chExt cx="6040437" cy="660400"/>
          </a:xfrm>
        </p:grpSpPr>
        <p:graphicFrame>
          <p:nvGraphicFramePr>
            <p:cNvPr id="4098" name="Object 5"/>
            <p:cNvGraphicFramePr>
              <a:graphicFrameLocks noChangeAspect="1"/>
            </p:cNvGraphicFramePr>
            <p:nvPr/>
          </p:nvGraphicFramePr>
          <p:xfrm>
            <a:off x="330449" y="3920332"/>
            <a:ext cx="6040437" cy="660400"/>
          </p:xfrm>
          <a:graphic>
            <a:graphicData uri="http://schemas.openxmlformats.org/presentationml/2006/ole">
              <mc:AlternateContent xmlns:mc="http://schemas.openxmlformats.org/markup-compatibility/2006">
                <mc:Choice xmlns:v="urn:schemas-microsoft-com:vml" Requires="v">
                  <p:oleObj spid="_x0000_s4101" name="Planilha" r:id="rId3" imgW="3562380" imgH="390615" progId="Excel.Sheet.12">
                    <p:embed/>
                  </p:oleObj>
                </mc:Choice>
                <mc:Fallback>
                  <p:oleObj name="Planilha" r:id="rId3" imgW="3562380" imgH="390615" progId="Excel.Sheet.1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449" y="3920332"/>
                          <a:ext cx="6040437" cy="66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7" name="Conector de seta reta 6"/>
            <p:cNvCxnSpPr/>
            <p:nvPr/>
          </p:nvCxnSpPr>
          <p:spPr>
            <a:xfrm flipV="1">
              <a:off x="1979797" y="3933468"/>
              <a:ext cx="216327" cy="144500"/>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nvGrpSpPr>
            <p:cNvPr id="4106" name="Grupo 16"/>
            <p:cNvGrpSpPr>
              <a:grpSpLocks/>
            </p:cNvGrpSpPr>
            <p:nvPr/>
          </p:nvGrpSpPr>
          <p:grpSpPr bwMode="auto">
            <a:xfrm rot="-1027347">
              <a:off x="555587" y="4080356"/>
              <a:ext cx="109006" cy="145305"/>
              <a:chOff x="539552" y="4133140"/>
              <a:chExt cx="216024" cy="231964"/>
            </a:xfrm>
          </p:grpSpPr>
          <p:cxnSp>
            <p:nvCxnSpPr>
              <p:cNvPr id="9" name="Conector reto 8"/>
              <p:cNvCxnSpPr/>
              <p:nvPr/>
            </p:nvCxnSpPr>
            <p:spPr>
              <a:xfrm>
                <a:off x="528507" y="4140021"/>
                <a:ext cx="215539" cy="219240"/>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Conector reto 9"/>
              <p:cNvCxnSpPr/>
              <p:nvPr/>
            </p:nvCxnSpPr>
            <p:spPr>
              <a:xfrm rot="1027347" flipV="1">
                <a:off x="588592" y="4128422"/>
                <a:ext cx="144482" cy="230678"/>
              </a:xfrm>
              <a:prstGeom prst="line">
                <a:avLst/>
              </a:prstGeom>
              <a:ln w="38100"/>
            </p:spPr>
            <p:style>
              <a:lnRef idx="1">
                <a:schemeClr val="dk1"/>
              </a:lnRef>
              <a:fillRef idx="0">
                <a:schemeClr val="dk1"/>
              </a:fillRef>
              <a:effectRef idx="0">
                <a:schemeClr val="dk1"/>
              </a:effectRef>
              <a:fontRef idx="minor">
                <a:schemeClr val="tx1"/>
              </a:fontRef>
            </p:style>
          </p:cxnSp>
        </p:grpSp>
      </p:grpSp>
      <p:cxnSp>
        <p:nvCxnSpPr>
          <p:cNvPr id="11" name="Conector reto 10"/>
          <p:cNvCxnSpPr/>
          <p:nvPr/>
        </p:nvCxnSpPr>
        <p:spPr>
          <a:xfrm>
            <a:off x="2495551" y="5084763"/>
            <a:ext cx="1368425" cy="43180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2" name="Conector reto 11"/>
          <p:cNvCxnSpPr/>
          <p:nvPr/>
        </p:nvCxnSpPr>
        <p:spPr>
          <a:xfrm>
            <a:off x="4511675" y="5084764"/>
            <a:ext cx="0" cy="865187"/>
          </a:xfrm>
          <a:prstGeom prst="line">
            <a:avLst/>
          </a:prstGeom>
        </p:spPr>
        <p:style>
          <a:lnRef idx="1">
            <a:schemeClr val="dk1"/>
          </a:lnRef>
          <a:fillRef idx="0">
            <a:schemeClr val="dk1"/>
          </a:fillRef>
          <a:effectRef idx="0">
            <a:schemeClr val="dk1"/>
          </a:effectRef>
          <a:fontRef idx="minor">
            <a:schemeClr val="tx1"/>
          </a:fontRef>
        </p:style>
      </p:cxnSp>
      <p:cxnSp>
        <p:nvCxnSpPr>
          <p:cNvPr id="13" name="Conector reto 12"/>
          <p:cNvCxnSpPr/>
          <p:nvPr/>
        </p:nvCxnSpPr>
        <p:spPr>
          <a:xfrm>
            <a:off x="6888163" y="5084764"/>
            <a:ext cx="0" cy="865187"/>
          </a:xfrm>
          <a:prstGeom prst="line">
            <a:avLst/>
          </a:prstGeom>
        </p:spPr>
        <p:style>
          <a:lnRef idx="1">
            <a:schemeClr val="dk1"/>
          </a:lnRef>
          <a:fillRef idx="0">
            <a:schemeClr val="dk1"/>
          </a:fillRef>
          <a:effectRef idx="0">
            <a:schemeClr val="dk1"/>
          </a:effectRef>
          <a:fontRef idx="minor">
            <a:schemeClr val="tx1"/>
          </a:fontRef>
        </p:style>
      </p:cxnSp>
      <p:sp>
        <p:nvSpPr>
          <p:cNvPr id="14" name="CaixaDeTexto 3"/>
          <p:cNvSpPr txBox="1">
            <a:spLocks noChangeArrowheads="1"/>
          </p:cNvSpPr>
          <p:nvPr/>
        </p:nvSpPr>
        <p:spPr bwMode="auto">
          <a:xfrm>
            <a:off x="3853679" y="237352"/>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Espaço Reservado para Conteúdo 2"/>
          <p:cNvSpPr>
            <a:spLocks noGrp="1"/>
          </p:cNvSpPr>
          <p:nvPr>
            <p:ph idx="4294967295"/>
          </p:nvPr>
        </p:nvSpPr>
        <p:spPr>
          <a:xfrm>
            <a:off x="249241" y="1512094"/>
            <a:ext cx="3614737" cy="4525963"/>
          </a:xfrm>
          <a:prstGeom prst="rect">
            <a:avLst/>
          </a:prstGeom>
        </p:spPr>
        <p:txBody>
          <a:bodyPr/>
          <a:lstStyle/>
          <a:p>
            <a:pPr>
              <a:buFont typeface="Arial" charset="0"/>
              <a:buNone/>
            </a:pPr>
            <a:br>
              <a:rPr lang="pt-BR" sz="2400" dirty="0"/>
            </a:br>
            <a:br>
              <a:rPr lang="pt-BR" sz="2400" dirty="0"/>
            </a:br>
            <a:r>
              <a:rPr lang="pt-BR" sz="2400" dirty="0"/>
              <a:t>Esse sistema é encontrado em </a:t>
            </a:r>
            <a:r>
              <a:rPr lang="pt-BR" sz="2400" b="1" dirty="0"/>
              <a:t>insetos, peixes, anfíbios e aves</a:t>
            </a:r>
            <a:r>
              <a:rPr lang="pt-BR" sz="2400" dirty="0"/>
              <a:t>. Nota-se uma inversão em relação aos sistemas anteriormente estudados, pois </a:t>
            </a:r>
            <a:r>
              <a:rPr lang="pt-BR" sz="2400" dirty="0">
                <a:highlight>
                  <a:srgbClr val="FFFF00"/>
                </a:highlight>
              </a:rPr>
              <a:t>o sexo masculino é </a:t>
            </a:r>
            <a:r>
              <a:rPr lang="pt-BR" sz="2400" b="1" dirty="0">
                <a:highlight>
                  <a:srgbClr val="FFFF00"/>
                </a:highlight>
              </a:rPr>
              <a:t>homogamético</a:t>
            </a:r>
            <a:r>
              <a:rPr lang="pt-BR" sz="2400" dirty="0">
                <a:highlight>
                  <a:srgbClr val="FFFF00"/>
                </a:highlight>
              </a:rPr>
              <a:t> e o feminino é </a:t>
            </a:r>
            <a:r>
              <a:rPr lang="pt-BR" sz="2400" b="1" dirty="0" err="1">
                <a:highlight>
                  <a:srgbClr val="FFFF00"/>
                </a:highlight>
              </a:rPr>
              <a:t>heterogamético</a:t>
            </a:r>
            <a:r>
              <a:rPr lang="pt-BR" sz="2400" dirty="0">
                <a:highlight>
                  <a:srgbClr val="FFFF00"/>
                </a:highlight>
              </a:rPr>
              <a:t>.</a:t>
            </a:r>
          </a:p>
        </p:txBody>
      </p:sp>
      <p:sp>
        <p:nvSpPr>
          <p:cNvPr id="5125" name="CaixaDeTexto 6"/>
          <p:cNvSpPr txBox="1">
            <a:spLocks noChangeArrowheads="1"/>
          </p:cNvSpPr>
          <p:nvPr/>
        </p:nvSpPr>
        <p:spPr bwMode="auto">
          <a:xfrm>
            <a:off x="4810125" y="1143000"/>
            <a:ext cx="2857500" cy="738188"/>
          </a:xfrm>
          <a:prstGeom prst="rect">
            <a:avLst/>
          </a:prstGeom>
          <a:noFill/>
          <a:ln w="9525">
            <a:noFill/>
            <a:miter lim="800000"/>
            <a:headEnd/>
            <a:tailEnd/>
          </a:ln>
        </p:spPr>
        <p:txBody>
          <a:bodyPr>
            <a:spAutoFit/>
          </a:bodyPr>
          <a:lstStyle/>
          <a:p>
            <a:r>
              <a:rPr lang="pt-BR" sz="2400" b="1"/>
              <a:t>Sistema ZW</a:t>
            </a:r>
          </a:p>
          <a:p>
            <a:endParaRPr lang="pt-BR"/>
          </a:p>
        </p:txBody>
      </p:sp>
      <p:sp>
        <p:nvSpPr>
          <p:cNvPr id="5126" name="AutoShape 5" descr="file:///D%7C/content/pictures/2002-61-141-46-i007.gif"/>
          <p:cNvSpPr>
            <a:spLocks noChangeAspect="1" noChangeArrowheads="1"/>
          </p:cNvSpPr>
          <p:nvPr/>
        </p:nvSpPr>
        <p:spPr bwMode="auto">
          <a:xfrm>
            <a:off x="1524000" y="274638"/>
            <a:ext cx="304800" cy="304800"/>
          </a:xfrm>
          <a:prstGeom prst="rect">
            <a:avLst/>
          </a:prstGeom>
          <a:noFill/>
          <a:ln w="9525">
            <a:noFill/>
            <a:miter lim="800000"/>
            <a:headEnd/>
            <a:tailEnd/>
          </a:ln>
        </p:spPr>
        <p:txBody>
          <a:bodyPr/>
          <a:lstStyle/>
          <a:p>
            <a:endParaRPr lang="pt-BR"/>
          </a:p>
        </p:txBody>
      </p:sp>
      <p:sp>
        <p:nvSpPr>
          <p:cNvPr id="5127" name="CaixaDeTexto 9"/>
          <p:cNvSpPr txBox="1">
            <a:spLocks noChangeArrowheads="1"/>
          </p:cNvSpPr>
          <p:nvPr/>
        </p:nvSpPr>
        <p:spPr bwMode="auto">
          <a:xfrm>
            <a:off x="6024564" y="3657601"/>
            <a:ext cx="3786187" cy="923925"/>
          </a:xfrm>
          <a:prstGeom prst="rect">
            <a:avLst/>
          </a:prstGeom>
          <a:noFill/>
          <a:ln w="9525">
            <a:noFill/>
            <a:miter lim="800000"/>
            <a:headEnd/>
            <a:tailEnd/>
          </a:ln>
        </p:spPr>
        <p:txBody>
          <a:bodyPr>
            <a:spAutoFit/>
          </a:bodyPr>
          <a:lstStyle/>
          <a:p>
            <a:r>
              <a:rPr lang="pt-BR"/>
              <a:t>Nos cruzamentos, o gameta feminino é o responsável pela determinação do sexo do filhote.</a:t>
            </a:r>
          </a:p>
        </p:txBody>
      </p:sp>
      <p:graphicFrame>
        <p:nvGraphicFramePr>
          <p:cNvPr id="5122" name="Object 11"/>
          <p:cNvGraphicFramePr>
            <a:graphicFrameLocks noChangeAspect="1"/>
          </p:cNvGraphicFramePr>
          <p:nvPr/>
        </p:nvGraphicFramePr>
        <p:xfrm>
          <a:off x="5303838" y="1989138"/>
          <a:ext cx="5200650" cy="914400"/>
        </p:xfrm>
        <a:graphic>
          <a:graphicData uri="http://schemas.openxmlformats.org/presentationml/2006/ole">
            <mc:AlternateContent xmlns:mc="http://schemas.openxmlformats.org/markup-compatibility/2006">
              <mc:Choice xmlns:v="urn:schemas-microsoft-com:vml" Requires="v">
                <p:oleObj spid="_x0000_s5128" name="Planilha" r:id="rId3" imgW="5200740" imgH="914400" progId="Excel.Sheet.12">
                  <p:embed/>
                </p:oleObj>
              </mc:Choice>
              <mc:Fallback>
                <p:oleObj name="Planilha" r:id="rId3" imgW="5200740" imgH="914400" progId="Excel.Sheet.12">
                  <p:embed/>
                  <p:pic>
                    <p:nvPicPr>
                      <p:cNvPr id="0" name="Object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3838" y="1989138"/>
                        <a:ext cx="5200650" cy="91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3" name="Conector reto 12"/>
          <p:cNvCxnSpPr/>
          <p:nvPr/>
        </p:nvCxnSpPr>
        <p:spPr>
          <a:xfrm>
            <a:off x="6456363" y="1989139"/>
            <a:ext cx="0" cy="935037"/>
          </a:xfrm>
          <a:prstGeom prst="line">
            <a:avLst/>
          </a:prstGeom>
        </p:spPr>
        <p:style>
          <a:lnRef idx="1">
            <a:schemeClr val="dk1"/>
          </a:lnRef>
          <a:fillRef idx="0">
            <a:schemeClr val="dk1"/>
          </a:fillRef>
          <a:effectRef idx="0">
            <a:schemeClr val="dk1"/>
          </a:effectRef>
          <a:fontRef idx="minor">
            <a:schemeClr val="tx1"/>
          </a:fontRef>
        </p:style>
      </p:cxnSp>
      <p:cxnSp>
        <p:nvCxnSpPr>
          <p:cNvPr id="15" name="Conector reto 14"/>
          <p:cNvCxnSpPr/>
          <p:nvPr/>
        </p:nvCxnSpPr>
        <p:spPr>
          <a:xfrm>
            <a:off x="8616950" y="1989139"/>
            <a:ext cx="0" cy="935037"/>
          </a:xfrm>
          <a:prstGeom prst="line">
            <a:avLst/>
          </a:prstGeom>
        </p:spPr>
        <p:style>
          <a:lnRef idx="1">
            <a:schemeClr val="dk1"/>
          </a:lnRef>
          <a:fillRef idx="0">
            <a:schemeClr val="dk1"/>
          </a:fillRef>
          <a:effectRef idx="0">
            <a:schemeClr val="dk1"/>
          </a:effectRef>
          <a:fontRef idx="minor">
            <a:schemeClr val="tx1"/>
          </a:fontRef>
        </p:style>
      </p:cxnSp>
      <p:grpSp>
        <p:nvGrpSpPr>
          <p:cNvPr id="5132" name="Grupo 26"/>
          <p:cNvGrpSpPr>
            <a:grpSpLocks/>
          </p:cNvGrpSpPr>
          <p:nvPr/>
        </p:nvGrpSpPr>
        <p:grpSpPr bwMode="auto">
          <a:xfrm>
            <a:off x="4872039" y="5229225"/>
            <a:ext cx="5616575" cy="647700"/>
            <a:chOff x="-1548680" y="3585716"/>
            <a:chExt cx="8023225" cy="937195"/>
          </a:xfrm>
        </p:grpSpPr>
        <p:graphicFrame>
          <p:nvGraphicFramePr>
            <p:cNvPr id="5123" name="Object 5"/>
            <p:cNvGraphicFramePr>
              <a:graphicFrameLocks noChangeAspect="1"/>
            </p:cNvGraphicFramePr>
            <p:nvPr/>
          </p:nvGraphicFramePr>
          <p:xfrm>
            <a:off x="-1548680" y="3645024"/>
            <a:ext cx="8023225" cy="877887"/>
          </p:xfrm>
          <a:graphic>
            <a:graphicData uri="http://schemas.openxmlformats.org/presentationml/2006/ole">
              <mc:AlternateContent xmlns:mc="http://schemas.openxmlformats.org/markup-compatibility/2006">
                <mc:Choice xmlns:v="urn:schemas-microsoft-com:vml" Requires="v">
                  <p:oleObj spid="_x0000_s5129" name="Planilha" r:id="rId5" imgW="3562380" imgH="390615" progId="Excel.Sheet.12">
                    <p:embed/>
                  </p:oleObj>
                </mc:Choice>
                <mc:Fallback>
                  <p:oleObj name="Planilha" r:id="rId5" imgW="3562380" imgH="390615" progId="Excel.Sheet.12">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8680" y="3645024"/>
                          <a:ext cx="8023225" cy="877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8" name="Conector de seta reta 17"/>
            <p:cNvCxnSpPr/>
            <p:nvPr/>
          </p:nvCxnSpPr>
          <p:spPr bwMode="auto">
            <a:xfrm flipV="1">
              <a:off x="-1342317" y="3794748"/>
              <a:ext cx="360570" cy="71208"/>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nvGrpSpPr>
            <p:cNvPr id="5134" name="Grupo 16"/>
            <p:cNvGrpSpPr>
              <a:grpSpLocks/>
            </p:cNvGrpSpPr>
            <p:nvPr/>
          </p:nvGrpSpPr>
          <p:grpSpPr bwMode="auto">
            <a:xfrm rot="-1546037">
              <a:off x="470960" y="3828134"/>
              <a:ext cx="188610" cy="153552"/>
              <a:chOff x="539552" y="4133140"/>
              <a:chExt cx="216024" cy="231964"/>
            </a:xfrm>
          </p:grpSpPr>
          <p:cxnSp>
            <p:nvCxnSpPr>
              <p:cNvPr id="20" name="Conector reto 19"/>
              <p:cNvCxnSpPr/>
              <p:nvPr/>
            </p:nvCxnSpPr>
            <p:spPr>
              <a:xfrm>
                <a:off x="542930" y="4146380"/>
                <a:ext cx="212982" cy="208202"/>
              </a:xfrm>
              <a:prstGeom prst="line">
                <a:avLst/>
              </a:prstGeom>
              <a:ln w="38100"/>
            </p:spPr>
            <p:style>
              <a:lnRef idx="1">
                <a:schemeClr val="dk1"/>
              </a:lnRef>
              <a:fillRef idx="0">
                <a:schemeClr val="dk1"/>
              </a:fillRef>
              <a:effectRef idx="0">
                <a:schemeClr val="dk1"/>
              </a:effectRef>
              <a:fontRef idx="minor">
                <a:schemeClr val="tx1"/>
              </a:fontRef>
            </p:style>
          </p:cxnSp>
          <p:cxnSp>
            <p:nvCxnSpPr>
              <p:cNvPr id="21" name="Conector reto 20"/>
              <p:cNvCxnSpPr/>
              <p:nvPr/>
            </p:nvCxnSpPr>
            <p:spPr>
              <a:xfrm rot="1027347" flipV="1">
                <a:off x="589794" y="4129266"/>
                <a:ext cx="148048" cy="218613"/>
              </a:xfrm>
              <a:prstGeom prst="line">
                <a:avLst/>
              </a:prstGeom>
              <a:ln w="38100"/>
            </p:spPr>
            <p:style>
              <a:lnRef idx="1">
                <a:schemeClr val="dk1"/>
              </a:lnRef>
              <a:fillRef idx="0">
                <a:schemeClr val="dk1"/>
              </a:fillRef>
              <a:effectRef idx="0">
                <a:schemeClr val="dk1"/>
              </a:effectRef>
              <a:fontRef idx="minor">
                <a:schemeClr val="tx1"/>
              </a:fontRef>
            </p:style>
          </p:cxnSp>
        </p:grpSp>
        <p:cxnSp>
          <p:nvCxnSpPr>
            <p:cNvPr id="22" name="Conector reto 21"/>
            <p:cNvCxnSpPr/>
            <p:nvPr/>
          </p:nvCxnSpPr>
          <p:spPr>
            <a:xfrm>
              <a:off x="-1045244" y="3645439"/>
              <a:ext cx="1369708" cy="431845"/>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23" name="Conector reto 22"/>
            <p:cNvCxnSpPr/>
            <p:nvPr/>
          </p:nvCxnSpPr>
          <p:spPr>
            <a:xfrm>
              <a:off x="970766" y="3585716"/>
              <a:ext cx="0" cy="865987"/>
            </a:xfrm>
            <a:prstGeom prst="line">
              <a:avLst/>
            </a:prstGeom>
          </p:spPr>
          <p:style>
            <a:lnRef idx="1">
              <a:schemeClr val="dk1"/>
            </a:lnRef>
            <a:fillRef idx="0">
              <a:schemeClr val="dk1"/>
            </a:fillRef>
            <a:effectRef idx="0">
              <a:schemeClr val="dk1"/>
            </a:effectRef>
            <a:fontRef idx="minor">
              <a:schemeClr val="tx1"/>
            </a:fontRef>
          </p:style>
        </p:cxnSp>
        <p:cxnSp>
          <p:nvCxnSpPr>
            <p:cNvPr id="24" name="Conector reto 23"/>
            <p:cNvCxnSpPr/>
            <p:nvPr/>
          </p:nvCxnSpPr>
          <p:spPr>
            <a:xfrm>
              <a:off x="3347346" y="3585716"/>
              <a:ext cx="0" cy="865987"/>
            </a:xfrm>
            <a:prstGeom prst="line">
              <a:avLst/>
            </a:prstGeom>
          </p:spPr>
          <p:style>
            <a:lnRef idx="1">
              <a:schemeClr val="dk1"/>
            </a:lnRef>
            <a:fillRef idx="0">
              <a:schemeClr val="dk1"/>
            </a:fillRef>
            <a:effectRef idx="0">
              <a:schemeClr val="dk1"/>
            </a:effectRef>
            <a:fontRef idx="minor">
              <a:schemeClr val="tx1"/>
            </a:fontRef>
          </p:style>
        </p:cxnSp>
      </p:grpSp>
      <p:sp>
        <p:nvSpPr>
          <p:cNvPr id="25" name="CaixaDeTexto 3"/>
          <p:cNvSpPr txBox="1">
            <a:spLocks noChangeArrowheads="1"/>
          </p:cNvSpPr>
          <p:nvPr/>
        </p:nvSpPr>
        <p:spPr bwMode="auto">
          <a:xfrm>
            <a:off x="3863978" y="281925"/>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Espaço Reservado para Conteúdo 2"/>
          <p:cNvSpPr>
            <a:spLocks noGrp="1"/>
          </p:cNvSpPr>
          <p:nvPr>
            <p:ph idx="4294967295"/>
          </p:nvPr>
        </p:nvSpPr>
        <p:spPr>
          <a:xfrm>
            <a:off x="1981200" y="2500313"/>
            <a:ext cx="8229600" cy="3340100"/>
          </a:xfrm>
          <a:prstGeom prst="rect">
            <a:avLst/>
          </a:prstGeom>
        </p:spPr>
        <p:txBody>
          <a:bodyPr/>
          <a:lstStyle/>
          <a:p>
            <a:pPr algn="just">
              <a:buFont typeface="Arial" charset="0"/>
              <a:buNone/>
            </a:pPr>
            <a:r>
              <a:rPr lang="pt-BR" sz="2400" i="1" dirty="0"/>
              <a:t> </a:t>
            </a:r>
            <a:r>
              <a:rPr lang="pt-BR" sz="2400" dirty="0"/>
              <a:t>    A pesquisadora britânica Mary F. Lyon sugeriu a hipótese segundo a qual, nas células interfásicas, </a:t>
            </a:r>
            <a:r>
              <a:rPr lang="pt-BR" sz="2400" b="1" dirty="0"/>
              <a:t>apenas um cromossomo X é ativo</a:t>
            </a:r>
            <a:r>
              <a:rPr lang="pt-BR" sz="2400" dirty="0"/>
              <a:t>, e todos os demais, independentemente de quantos forem, são inativos.</a:t>
            </a:r>
            <a:br>
              <a:rPr lang="pt-BR" sz="2400" dirty="0"/>
            </a:br>
            <a:br>
              <a:rPr lang="pt-BR" sz="2400" dirty="0"/>
            </a:br>
            <a:r>
              <a:rPr lang="pt-BR" sz="2400" dirty="0"/>
              <a:t>Os cromossomos X inativos condensam-se, podendo ser visualizados como corpúsculos densos e aproximadamente esféricos, junto à face interna da carioteca. Esses cromossomos X inativos e condensados são chamados </a:t>
            </a:r>
            <a:r>
              <a:rPr lang="pt-BR" sz="2400" b="1" dirty="0"/>
              <a:t>cromatinas sexuais</a:t>
            </a:r>
            <a:r>
              <a:rPr lang="pt-BR" sz="2400" dirty="0"/>
              <a:t>.</a:t>
            </a:r>
          </a:p>
        </p:txBody>
      </p:sp>
      <p:sp>
        <p:nvSpPr>
          <p:cNvPr id="38915" name="CaixaDeTexto 3"/>
          <p:cNvSpPr txBox="1">
            <a:spLocks noChangeArrowheads="1"/>
          </p:cNvSpPr>
          <p:nvPr/>
        </p:nvSpPr>
        <p:spPr bwMode="auto">
          <a:xfrm>
            <a:off x="3575050" y="1428751"/>
            <a:ext cx="4592638" cy="708025"/>
          </a:xfrm>
          <a:prstGeom prst="rect">
            <a:avLst/>
          </a:prstGeom>
          <a:noFill/>
          <a:ln w="9525">
            <a:noFill/>
            <a:miter lim="800000"/>
            <a:headEnd/>
            <a:tailEnd/>
          </a:ln>
        </p:spPr>
        <p:txBody>
          <a:bodyPr>
            <a:spAutoFit/>
          </a:bodyPr>
          <a:lstStyle/>
          <a:p>
            <a:pPr algn="just"/>
            <a:r>
              <a:rPr lang="pt-BR" sz="2400" b="1"/>
              <a:t>A cromatina sexual</a:t>
            </a:r>
          </a:p>
          <a:p>
            <a:pPr algn="just"/>
            <a:r>
              <a:rPr lang="en-US" sz="1600" b="1"/>
              <a:t>3- Parte</a:t>
            </a:r>
            <a:endParaRPr lang="pt-BR" sz="1600" b="1"/>
          </a:p>
        </p:txBody>
      </p:sp>
      <p:sp>
        <p:nvSpPr>
          <p:cNvPr id="5" name="CaixaDeTexto 3"/>
          <p:cNvSpPr txBox="1">
            <a:spLocks noChangeArrowheads="1"/>
          </p:cNvSpPr>
          <p:nvPr/>
        </p:nvSpPr>
        <p:spPr bwMode="auto">
          <a:xfrm>
            <a:off x="4151784"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3"/>
          <p:cNvSpPr txBox="1">
            <a:spLocks noChangeArrowheads="1"/>
          </p:cNvSpPr>
          <p:nvPr/>
        </p:nvSpPr>
        <p:spPr bwMode="auto">
          <a:xfrm>
            <a:off x="4151784"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pic>
        <p:nvPicPr>
          <p:cNvPr id="3" name="Imagem 2">
            <a:extLst>
              <a:ext uri="{FF2B5EF4-FFF2-40B4-BE49-F238E27FC236}">
                <a16:creationId xmlns:a16="http://schemas.microsoft.com/office/drawing/2014/main" id="{E039A458-6FBC-4C12-A783-A5722EDCFB80}"/>
              </a:ext>
            </a:extLst>
          </p:cNvPr>
          <p:cNvPicPr>
            <a:picLocks noChangeAspect="1"/>
          </p:cNvPicPr>
          <p:nvPr/>
        </p:nvPicPr>
        <p:blipFill>
          <a:blip r:embed="rId2"/>
          <a:stretch>
            <a:fillRect/>
          </a:stretch>
        </p:blipFill>
        <p:spPr>
          <a:xfrm>
            <a:off x="351309" y="1196752"/>
            <a:ext cx="4376539" cy="2764130"/>
          </a:xfrm>
          <a:prstGeom prst="rect">
            <a:avLst/>
          </a:prstGeom>
        </p:spPr>
      </p:pic>
      <p:pic>
        <p:nvPicPr>
          <p:cNvPr id="6" name="Imagem 5">
            <a:extLst>
              <a:ext uri="{FF2B5EF4-FFF2-40B4-BE49-F238E27FC236}">
                <a16:creationId xmlns:a16="http://schemas.microsoft.com/office/drawing/2014/main" id="{75DA560C-FB0C-4FD3-8FF5-923433AA3E6A}"/>
              </a:ext>
            </a:extLst>
          </p:cNvPr>
          <p:cNvPicPr>
            <a:picLocks noChangeAspect="1"/>
          </p:cNvPicPr>
          <p:nvPr/>
        </p:nvPicPr>
        <p:blipFill>
          <a:blip r:embed="rId3"/>
          <a:stretch>
            <a:fillRect/>
          </a:stretch>
        </p:blipFill>
        <p:spPr>
          <a:xfrm>
            <a:off x="7752184" y="1196752"/>
            <a:ext cx="3384376" cy="2993871"/>
          </a:xfrm>
          <a:prstGeom prst="rect">
            <a:avLst/>
          </a:prstGeom>
        </p:spPr>
      </p:pic>
      <p:pic>
        <p:nvPicPr>
          <p:cNvPr id="8" name="Imagem 7">
            <a:extLst>
              <a:ext uri="{FF2B5EF4-FFF2-40B4-BE49-F238E27FC236}">
                <a16:creationId xmlns:a16="http://schemas.microsoft.com/office/drawing/2014/main" id="{A3B55332-DEF8-44C1-9A87-4ED22CB16FC0}"/>
              </a:ext>
            </a:extLst>
          </p:cNvPr>
          <p:cNvPicPr>
            <a:picLocks noChangeAspect="1"/>
          </p:cNvPicPr>
          <p:nvPr/>
        </p:nvPicPr>
        <p:blipFill>
          <a:blip r:embed="rId4"/>
          <a:stretch>
            <a:fillRect/>
          </a:stretch>
        </p:blipFill>
        <p:spPr>
          <a:xfrm>
            <a:off x="5078571" y="4035134"/>
            <a:ext cx="2322890" cy="2562218"/>
          </a:xfrm>
          <a:prstGeom prst="rect">
            <a:avLst/>
          </a:prstGeom>
        </p:spPr>
      </p:pic>
    </p:spTree>
    <p:extLst>
      <p:ext uri="{BB962C8B-B14F-4D97-AF65-F5344CB8AC3E}">
        <p14:creationId xmlns:p14="http://schemas.microsoft.com/office/powerpoint/2010/main" val="207998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3"/>
          <p:cNvSpPr txBox="1">
            <a:spLocks noChangeArrowheads="1"/>
          </p:cNvSpPr>
          <p:nvPr/>
        </p:nvSpPr>
        <p:spPr bwMode="auto">
          <a:xfrm>
            <a:off x="4151784"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             ENEM </a:t>
            </a:r>
          </a:p>
        </p:txBody>
      </p:sp>
      <p:sp>
        <p:nvSpPr>
          <p:cNvPr id="7" name="CaixaDeTexto 6">
            <a:extLst>
              <a:ext uri="{FF2B5EF4-FFF2-40B4-BE49-F238E27FC236}">
                <a16:creationId xmlns:a16="http://schemas.microsoft.com/office/drawing/2014/main" id="{47B89677-65CE-4BED-8515-D8510A61A7CD}"/>
              </a:ext>
            </a:extLst>
          </p:cNvPr>
          <p:cNvSpPr txBox="1"/>
          <p:nvPr/>
        </p:nvSpPr>
        <p:spPr>
          <a:xfrm>
            <a:off x="263352" y="980728"/>
            <a:ext cx="11809312" cy="1477328"/>
          </a:xfrm>
          <a:prstGeom prst="rect">
            <a:avLst/>
          </a:prstGeom>
          <a:noFill/>
        </p:spPr>
        <p:txBody>
          <a:bodyPr wrap="square">
            <a:spAutoFit/>
          </a:bodyPr>
          <a:lstStyle/>
          <a:p>
            <a:r>
              <a:rPr lang="pt-BR" b="0" i="0" dirty="0">
                <a:solidFill>
                  <a:srgbClr val="160774"/>
                </a:solidFill>
                <a:effectLst/>
                <a:latin typeface="Open Sans" panose="020B0606030504020204" pitchFamily="34" charset="0"/>
              </a:rPr>
              <a:t>A distrofia muscular </a:t>
            </a:r>
            <a:r>
              <a:rPr lang="pt-BR" b="0" i="0" dirty="0" err="1">
                <a:solidFill>
                  <a:srgbClr val="160774"/>
                </a:solidFill>
                <a:effectLst/>
                <a:latin typeface="Open Sans" panose="020B0606030504020204" pitchFamily="34" charset="0"/>
              </a:rPr>
              <a:t>Duchenne</a:t>
            </a:r>
            <a:r>
              <a:rPr lang="pt-BR" b="0" i="0" dirty="0">
                <a:solidFill>
                  <a:srgbClr val="160774"/>
                </a:solidFill>
                <a:effectLst/>
                <a:latin typeface="Open Sans" panose="020B0606030504020204" pitchFamily="34" charset="0"/>
              </a:rPr>
              <a:t> (DMD) é uma doença causada por uma mutação em um gene localizado no cromossomo X. Pesquisadores estudaram uma família na qual gêmeas monozigóticas eram portadoras de um alelo mutante recessivo para esse gene (heterozigóticas). O interessante é que uma das gêmeas apresentava o fenótipo relacionado ao alelo mutante, isto é, DMD, enquanto a sua irmã apresentava fenótipo normal.</a:t>
            </a:r>
            <a:endParaRPr lang="pt-BR" dirty="0"/>
          </a:p>
        </p:txBody>
      </p:sp>
      <p:sp>
        <p:nvSpPr>
          <p:cNvPr id="9" name="CaixaDeTexto 8">
            <a:extLst>
              <a:ext uri="{FF2B5EF4-FFF2-40B4-BE49-F238E27FC236}">
                <a16:creationId xmlns:a16="http://schemas.microsoft.com/office/drawing/2014/main" id="{C568A47F-D77C-49A9-A802-A0292BEEE5C2}"/>
              </a:ext>
            </a:extLst>
          </p:cNvPr>
          <p:cNvSpPr txBox="1"/>
          <p:nvPr/>
        </p:nvSpPr>
        <p:spPr>
          <a:xfrm>
            <a:off x="5832648" y="2458056"/>
            <a:ext cx="6096000" cy="646331"/>
          </a:xfrm>
          <a:prstGeom prst="rect">
            <a:avLst/>
          </a:prstGeom>
          <a:noFill/>
        </p:spPr>
        <p:txBody>
          <a:bodyPr wrap="square">
            <a:spAutoFit/>
          </a:bodyPr>
          <a:lstStyle/>
          <a:p>
            <a:r>
              <a:rPr lang="en-US" b="0" i="1" dirty="0">
                <a:solidFill>
                  <a:srgbClr val="160774"/>
                </a:solidFill>
                <a:effectLst/>
                <a:latin typeface="Open Sans" panose="020B0606030504020204" pitchFamily="34" charset="0"/>
              </a:rPr>
              <a:t>RICHARDS, C. S. et al. </a:t>
            </a:r>
            <a:r>
              <a:rPr lang="en-US" b="1" i="1" dirty="0">
                <a:solidFill>
                  <a:srgbClr val="160774"/>
                </a:solidFill>
                <a:effectLst/>
                <a:latin typeface="Open Sans" panose="020B0606030504020204" pitchFamily="34" charset="0"/>
              </a:rPr>
              <a:t>The American Journal of Human Genetics</a:t>
            </a:r>
            <a:r>
              <a:rPr lang="en-US" b="0" i="1" dirty="0">
                <a:solidFill>
                  <a:srgbClr val="160774"/>
                </a:solidFill>
                <a:effectLst/>
                <a:latin typeface="Open Sans" panose="020B0606030504020204" pitchFamily="34" charset="0"/>
              </a:rPr>
              <a:t>, n. 4, 1990 (</a:t>
            </a:r>
            <a:r>
              <a:rPr lang="en-US" b="0" i="1" dirty="0" err="1">
                <a:solidFill>
                  <a:srgbClr val="160774"/>
                </a:solidFill>
                <a:effectLst/>
                <a:latin typeface="Open Sans" panose="020B0606030504020204" pitchFamily="34" charset="0"/>
              </a:rPr>
              <a:t>adaptado</a:t>
            </a:r>
            <a:r>
              <a:rPr lang="en-US" b="0" i="1" dirty="0">
                <a:solidFill>
                  <a:srgbClr val="160774"/>
                </a:solidFill>
                <a:effectLst/>
                <a:latin typeface="Open Sans" panose="020B0606030504020204" pitchFamily="34" charset="0"/>
              </a:rPr>
              <a:t>).</a:t>
            </a:r>
            <a:endParaRPr lang="pt-BR" dirty="0"/>
          </a:p>
        </p:txBody>
      </p:sp>
      <p:sp>
        <p:nvSpPr>
          <p:cNvPr id="11" name="CaixaDeTexto 10">
            <a:extLst>
              <a:ext uri="{FF2B5EF4-FFF2-40B4-BE49-F238E27FC236}">
                <a16:creationId xmlns:a16="http://schemas.microsoft.com/office/drawing/2014/main" id="{D87CEF93-4ED3-4E0B-9530-0B9EB88B3101}"/>
              </a:ext>
            </a:extLst>
          </p:cNvPr>
          <p:cNvSpPr txBox="1"/>
          <p:nvPr/>
        </p:nvSpPr>
        <p:spPr>
          <a:xfrm>
            <a:off x="311153" y="3573016"/>
            <a:ext cx="11042990" cy="2862322"/>
          </a:xfrm>
          <a:prstGeom prst="rect">
            <a:avLst/>
          </a:prstGeom>
          <a:noFill/>
        </p:spPr>
        <p:txBody>
          <a:bodyPr wrap="square">
            <a:spAutoFit/>
          </a:bodyPr>
          <a:lstStyle/>
          <a:p>
            <a:pPr algn="just"/>
            <a:r>
              <a:rPr lang="pt-BR" b="0" i="0" dirty="0">
                <a:solidFill>
                  <a:srgbClr val="160774"/>
                </a:solidFill>
                <a:effectLst/>
                <a:latin typeface="Open Sans" panose="020B0606030504020204" pitchFamily="34" charset="0"/>
              </a:rPr>
              <a:t>A diferença na manifestação da DMD entre as gêmeas pode ser explicada pela</a:t>
            </a:r>
          </a:p>
          <a:p>
            <a:pPr algn="just"/>
            <a:endParaRPr lang="pt-BR" b="0" i="0" dirty="0">
              <a:solidFill>
                <a:srgbClr val="160774"/>
              </a:solidFill>
              <a:effectLst/>
              <a:latin typeface="Open Sans" panose="020B0606030504020204" pitchFamily="34" charset="0"/>
            </a:endParaRPr>
          </a:p>
          <a:p>
            <a:pPr algn="just"/>
            <a:r>
              <a:rPr lang="pt-BR" b="0" i="0" dirty="0">
                <a:solidFill>
                  <a:srgbClr val="160774"/>
                </a:solidFill>
                <a:effectLst/>
                <a:latin typeface="Open Sans" panose="020B0606030504020204" pitchFamily="34" charset="0"/>
              </a:rPr>
              <a:t>A) dominância incompleta do alelo mutante em relação ao alelo normal.</a:t>
            </a:r>
          </a:p>
          <a:p>
            <a:pPr algn="just"/>
            <a:r>
              <a:rPr lang="pt-BR" b="0" i="0" dirty="0">
                <a:solidFill>
                  <a:srgbClr val="160774"/>
                </a:solidFill>
                <a:effectLst/>
                <a:latin typeface="Open Sans" panose="020B0606030504020204" pitchFamily="34" charset="0"/>
              </a:rPr>
              <a:t>B) falha na separação dos cromossomos X no momento da separação dos dois embriões.</a:t>
            </a:r>
          </a:p>
          <a:p>
            <a:pPr algn="just"/>
            <a:r>
              <a:rPr lang="pt-BR" b="0" i="0" dirty="0">
                <a:solidFill>
                  <a:srgbClr val="160774"/>
                </a:solidFill>
                <a:effectLst/>
                <a:latin typeface="Open Sans" panose="020B0606030504020204" pitchFamily="34" charset="0"/>
              </a:rPr>
              <a:t>C) recombinação cromossômica em uma divisão celular embrionária anterior à separação dos dois embriões.</a:t>
            </a:r>
          </a:p>
          <a:p>
            <a:pPr algn="just"/>
            <a:r>
              <a:rPr lang="pt-BR" b="0" i="0" dirty="0">
                <a:solidFill>
                  <a:srgbClr val="160774"/>
                </a:solidFill>
                <a:effectLst/>
                <a:latin typeface="Open Sans" panose="020B0606030504020204" pitchFamily="34" charset="0"/>
              </a:rPr>
              <a:t>D) inativação aleatória de um dos cromossomos X em fase posterior à divisão que resulta nos dois embriões.</a:t>
            </a:r>
          </a:p>
          <a:p>
            <a:pPr algn="just"/>
            <a:r>
              <a:rPr lang="pt-BR" b="0" i="0" dirty="0">
                <a:solidFill>
                  <a:srgbClr val="160774"/>
                </a:solidFill>
                <a:effectLst/>
                <a:latin typeface="Open Sans" panose="020B0606030504020204" pitchFamily="34" charset="0"/>
              </a:rPr>
              <a:t>E) origem paterna do cromossomo portador do alelo mutante em uma das gêmeas e origem materna na outra.</a:t>
            </a:r>
          </a:p>
        </p:txBody>
      </p:sp>
    </p:spTree>
    <p:extLst>
      <p:ext uri="{BB962C8B-B14F-4D97-AF65-F5344CB8AC3E}">
        <p14:creationId xmlns:p14="http://schemas.microsoft.com/office/powerpoint/2010/main" val="322891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3"/>
          <p:cNvSpPr txBox="1">
            <a:spLocks noChangeArrowheads="1"/>
          </p:cNvSpPr>
          <p:nvPr/>
        </p:nvSpPr>
        <p:spPr bwMode="auto">
          <a:xfrm>
            <a:off x="4151784"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             ENEM </a:t>
            </a:r>
          </a:p>
        </p:txBody>
      </p:sp>
      <p:sp>
        <p:nvSpPr>
          <p:cNvPr id="8" name="CaixaDeTexto 7">
            <a:extLst>
              <a:ext uri="{FF2B5EF4-FFF2-40B4-BE49-F238E27FC236}">
                <a16:creationId xmlns:a16="http://schemas.microsoft.com/office/drawing/2014/main" id="{C53BF97A-177F-4A68-AE5E-B78D07B35794}"/>
              </a:ext>
            </a:extLst>
          </p:cNvPr>
          <p:cNvSpPr txBox="1"/>
          <p:nvPr/>
        </p:nvSpPr>
        <p:spPr>
          <a:xfrm>
            <a:off x="767408" y="1268760"/>
            <a:ext cx="10297144" cy="1200329"/>
          </a:xfrm>
          <a:prstGeom prst="rect">
            <a:avLst/>
          </a:prstGeom>
          <a:noFill/>
        </p:spPr>
        <p:txBody>
          <a:bodyPr wrap="square">
            <a:spAutoFit/>
          </a:bodyPr>
          <a:lstStyle/>
          <a:p>
            <a:r>
              <a:rPr lang="pt-BR" b="0" i="0" dirty="0">
                <a:solidFill>
                  <a:srgbClr val="192930"/>
                </a:solidFill>
                <a:effectLst/>
                <a:latin typeface="Open Sans" panose="020B0606030504020204" pitchFamily="34" charset="0"/>
              </a:rPr>
              <a:t>Os genes situados no cromossomo X são necessários aos indivíduos de sexo feminino e masculino, tanto que ambos possuem esse cromossomo. Como há dois cromossomos X nas células somáticas femininas, elas exibem, também, duas vezes mais genes relacionados a esse cromossomo do que os homens (que possuem apenas um X).</a:t>
            </a:r>
            <a:endParaRPr lang="pt-BR" dirty="0"/>
          </a:p>
        </p:txBody>
      </p:sp>
      <p:sp>
        <p:nvSpPr>
          <p:cNvPr id="10" name="CaixaDeTexto 9">
            <a:extLst>
              <a:ext uri="{FF2B5EF4-FFF2-40B4-BE49-F238E27FC236}">
                <a16:creationId xmlns:a16="http://schemas.microsoft.com/office/drawing/2014/main" id="{93DE278E-CB7A-4A8C-A9FA-ABC587088E28}"/>
              </a:ext>
            </a:extLst>
          </p:cNvPr>
          <p:cNvSpPr txBox="1"/>
          <p:nvPr/>
        </p:nvSpPr>
        <p:spPr>
          <a:xfrm>
            <a:off x="767408" y="2554659"/>
            <a:ext cx="10513168" cy="923330"/>
          </a:xfrm>
          <a:prstGeom prst="rect">
            <a:avLst/>
          </a:prstGeom>
          <a:noFill/>
        </p:spPr>
        <p:txBody>
          <a:bodyPr wrap="square">
            <a:spAutoFit/>
          </a:bodyPr>
          <a:lstStyle/>
          <a:p>
            <a:r>
              <a:rPr lang="pt-BR" b="1" i="0" dirty="0">
                <a:solidFill>
                  <a:srgbClr val="192930"/>
                </a:solidFill>
                <a:effectLst/>
                <a:latin typeface="Open Sans" panose="020B0606030504020204" pitchFamily="34" charset="0"/>
              </a:rPr>
              <a:t>Entretanto, isso não significa que, quando comparadas a indivíduos de sexo masculino, as mulheres produzam o dobro de proteínas codificadas pelos genes do cromossomo X</a:t>
            </a:r>
            <a:r>
              <a:rPr lang="pt-BR" b="0" i="0" dirty="0">
                <a:solidFill>
                  <a:srgbClr val="192930"/>
                </a:solidFill>
                <a:effectLst/>
                <a:latin typeface="Open Sans" panose="020B0606030504020204" pitchFamily="34" charset="0"/>
              </a:rPr>
              <a:t>. Uma explicação para esse fato foi proposto pela geneticista britânica </a:t>
            </a:r>
            <a:r>
              <a:rPr lang="pt-BR" b="0" i="1" dirty="0">
                <a:solidFill>
                  <a:srgbClr val="192930"/>
                </a:solidFill>
                <a:effectLst/>
                <a:latin typeface="Open Sans" panose="020B0606030504020204" pitchFamily="34" charset="0"/>
              </a:rPr>
              <a:t>Mary Frances Lyon </a:t>
            </a:r>
            <a:r>
              <a:rPr lang="pt-BR" b="0" i="0" dirty="0">
                <a:solidFill>
                  <a:srgbClr val="192930"/>
                </a:solidFill>
                <a:effectLst/>
                <a:latin typeface="Open Sans" panose="020B0606030504020204" pitchFamily="34" charset="0"/>
              </a:rPr>
              <a:t>em 1961.</a:t>
            </a:r>
            <a:endParaRPr lang="pt-BR" dirty="0"/>
          </a:p>
        </p:txBody>
      </p:sp>
      <p:sp>
        <p:nvSpPr>
          <p:cNvPr id="12" name="CaixaDeTexto 11">
            <a:extLst>
              <a:ext uri="{FF2B5EF4-FFF2-40B4-BE49-F238E27FC236}">
                <a16:creationId xmlns:a16="http://schemas.microsoft.com/office/drawing/2014/main" id="{BA09437D-AA54-47EC-9A02-D8B08531DCCB}"/>
              </a:ext>
            </a:extLst>
          </p:cNvPr>
          <p:cNvSpPr txBox="1"/>
          <p:nvPr/>
        </p:nvSpPr>
        <p:spPr>
          <a:xfrm>
            <a:off x="787246" y="3840558"/>
            <a:ext cx="10781362" cy="1200329"/>
          </a:xfrm>
          <a:prstGeom prst="rect">
            <a:avLst/>
          </a:prstGeom>
          <a:noFill/>
        </p:spPr>
        <p:txBody>
          <a:bodyPr wrap="square">
            <a:spAutoFit/>
          </a:bodyPr>
          <a:lstStyle/>
          <a:p>
            <a:r>
              <a:rPr lang="pt-BR" b="0" i="0" dirty="0">
                <a:solidFill>
                  <a:srgbClr val="192930"/>
                </a:solidFill>
                <a:effectLst/>
                <a:latin typeface="Open Sans" panose="020B0606030504020204" pitchFamily="34" charset="0"/>
              </a:rPr>
              <a:t>Segundo a explicação, que se tornou conhecida como </a:t>
            </a:r>
            <a:r>
              <a:rPr lang="pt-BR" b="1" i="0" dirty="0">
                <a:solidFill>
                  <a:srgbClr val="192930"/>
                </a:solidFill>
                <a:effectLst/>
                <a:latin typeface="Open Sans" panose="020B0606030504020204" pitchFamily="34" charset="0"/>
              </a:rPr>
              <a:t>Hipótese de Lyon</a:t>
            </a:r>
            <a:r>
              <a:rPr lang="pt-BR" b="0" i="0" dirty="0">
                <a:solidFill>
                  <a:srgbClr val="192930"/>
                </a:solidFill>
                <a:effectLst/>
                <a:latin typeface="Open Sans" panose="020B0606030504020204" pitchFamily="34" charset="0"/>
              </a:rPr>
              <a:t>, um dos cromossomos X é </a:t>
            </a:r>
            <a:r>
              <a:rPr lang="pt-BR" b="1" i="0" dirty="0">
                <a:solidFill>
                  <a:srgbClr val="192930"/>
                </a:solidFill>
                <a:effectLst/>
                <a:latin typeface="Open Sans" panose="020B0606030504020204" pitchFamily="34" charset="0"/>
              </a:rPr>
              <a:t>inativado ao longo de todo ciclo de vida da célula</a:t>
            </a:r>
            <a:r>
              <a:rPr lang="pt-BR" b="0" i="0" dirty="0">
                <a:solidFill>
                  <a:srgbClr val="192930"/>
                </a:solidFill>
                <a:effectLst/>
                <a:latin typeface="Open Sans" panose="020B0606030504020204" pitchFamily="34" charset="0"/>
              </a:rPr>
              <a:t>, enquanto os demais encontram-se ativos, ou seja, envolvidos na síntese de proteínas.</a:t>
            </a:r>
          </a:p>
          <a:p>
            <a:endParaRPr lang="pt-BR" dirty="0"/>
          </a:p>
        </p:txBody>
      </p:sp>
      <p:sp>
        <p:nvSpPr>
          <p:cNvPr id="13" name="CaixaDeTexto 12">
            <a:extLst>
              <a:ext uri="{FF2B5EF4-FFF2-40B4-BE49-F238E27FC236}">
                <a16:creationId xmlns:a16="http://schemas.microsoft.com/office/drawing/2014/main" id="{D21E6044-76EA-4608-8746-0927CAB8CC12}"/>
              </a:ext>
            </a:extLst>
          </p:cNvPr>
          <p:cNvSpPr txBox="1"/>
          <p:nvPr/>
        </p:nvSpPr>
        <p:spPr>
          <a:xfrm>
            <a:off x="752292" y="4797152"/>
            <a:ext cx="11032339" cy="646331"/>
          </a:xfrm>
          <a:prstGeom prst="rect">
            <a:avLst/>
          </a:prstGeom>
          <a:noFill/>
        </p:spPr>
        <p:txBody>
          <a:bodyPr wrap="square">
            <a:spAutoFit/>
          </a:bodyPr>
          <a:lstStyle/>
          <a:p>
            <a:r>
              <a:rPr lang="pt-BR" b="0" i="0" dirty="0">
                <a:solidFill>
                  <a:srgbClr val="192930"/>
                </a:solidFill>
                <a:effectLst/>
                <a:latin typeface="Open Sans" panose="020B0606030504020204" pitchFamily="34" charset="0"/>
              </a:rPr>
              <a:t>A inativação do cromossomo X ocorre nas </a:t>
            </a:r>
            <a:r>
              <a:rPr lang="pt-BR" b="1" i="0" dirty="0">
                <a:solidFill>
                  <a:srgbClr val="192930"/>
                </a:solidFill>
                <a:effectLst/>
                <a:latin typeface="Open Sans" panose="020B0606030504020204" pitchFamily="34" charset="0"/>
              </a:rPr>
              <a:t>etapas iniciais do desenvolvimento embrionário</a:t>
            </a:r>
            <a:r>
              <a:rPr lang="pt-BR" b="0" i="0" dirty="0">
                <a:solidFill>
                  <a:srgbClr val="192930"/>
                </a:solidFill>
                <a:effectLst/>
                <a:latin typeface="Open Sans" panose="020B0606030504020204" pitchFamily="34" charset="0"/>
              </a:rPr>
              <a:t>, logo após a determinação do sexo do embrião.</a:t>
            </a:r>
            <a:endParaRPr lang="pt-BR" dirty="0"/>
          </a:p>
        </p:txBody>
      </p:sp>
    </p:spTree>
    <p:extLst>
      <p:ext uri="{BB962C8B-B14F-4D97-AF65-F5344CB8AC3E}">
        <p14:creationId xmlns:p14="http://schemas.microsoft.com/office/powerpoint/2010/main" val="4253616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3"/>
          <p:cNvSpPr txBox="1">
            <a:spLocks noChangeArrowheads="1"/>
          </p:cNvSpPr>
          <p:nvPr/>
        </p:nvSpPr>
        <p:spPr bwMode="auto">
          <a:xfrm>
            <a:off x="4151784" y="260648"/>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             ENEM </a:t>
            </a:r>
          </a:p>
        </p:txBody>
      </p:sp>
      <p:pic>
        <p:nvPicPr>
          <p:cNvPr id="3" name="Imagem 2">
            <a:extLst>
              <a:ext uri="{FF2B5EF4-FFF2-40B4-BE49-F238E27FC236}">
                <a16:creationId xmlns:a16="http://schemas.microsoft.com/office/drawing/2014/main" id="{293F53CB-7340-4BDA-B870-86B0D2114CE4}"/>
              </a:ext>
            </a:extLst>
          </p:cNvPr>
          <p:cNvPicPr>
            <a:picLocks noChangeAspect="1"/>
          </p:cNvPicPr>
          <p:nvPr/>
        </p:nvPicPr>
        <p:blipFill>
          <a:blip r:embed="rId2"/>
          <a:stretch>
            <a:fillRect/>
          </a:stretch>
        </p:blipFill>
        <p:spPr>
          <a:xfrm>
            <a:off x="3424163" y="1052736"/>
            <a:ext cx="5343674" cy="5696297"/>
          </a:xfrm>
          <a:prstGeom prst="rect">
            <a:avLst/>
          </a:prstGeom>
        </p:spPr>
      </p:pic>
    </p:spTree>
    <p:extLst>
      <p:ext uri="{BB962C8B-B14F-4D97-AF65-F5344CB8AC3E}">
        <p14:creationId xmlns:p14="http://schemas.microsoft.com/office/powerpoint/2010/main" val="122779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Espaço Reservado para Conteúdo 2"/>
          <p:cNvSpPr>
            <a:spLocks noGrp="1"/>
          </p:cNvSpPr>
          <p:nvPr>
            <p:ph idx="4294967295"/>
          </p:nvPr>
        </p:nvSpPr>
        <p:spPr>
          <a:xfrm>
            <a:off x="1981200" y="1600201"/>
            <a:ext cx="8229600" cy="3757613"/>
          </a:xfrm>
          <a:prstGeom prst="rect">
            <a:avLst/>
          </a:prstGeom>
        </p:spPr>
        <p:txBody>
          <a:bodyPr/>
          <a:lstStyle/>
          <a:p>
            <a:pPr algn="just">
              <a:buFont typeface="Arial" charset="0"/>
              <a:buNone/>
            </a:pPr>
            <a:r>
              <a:rPr lang="pt-BR" dirty="0"/>
              <a:t>    Vista ao microscópio, a cromatina sexual é denominada </a:t>
            </a:r>
            <a:r>
              <a:rPr lang="pt-BR" b="1" dirty="0"/>
              <a:t>corpúsculo de </a:t>
            </a:r>
            <a:r>
              <a:rPr lang="pt-BR" b="1" dirty="0" err="1"/>
              <a:t>Barr</a:t>
            </a:r>
            <a:r>
              <a:rPr lang="pt-BR" dirty="0"/>
              <a:t>. A quantidade de corpúsculos de </a:t>
            </a:r>
            <a:r>
              <a:rPr lang="pt-BR" dirty="0" err="1"/>
              <a:t>Barr</a:t>
            </a:r>
            <a:r>
              <a:rPr lang="pt-BR" dirty="0"/>
              <a:t> encontrados em uma célula </a:t>
            </a:r>
            <a:r>
              <a:rPr lang="pt-BR" b="1" dirty="0"/>
              <a:t>depende da quantidade total de cromossomos X </a:t>
            </a:r>
            <a:r>
              <a:rPr lang="pt-BR" dirty="0"/>
              <a:t>que ela possui. Como apenas um cromossomo X é ativo e não se condensa, conclui-se que:</a:t>
            </a:r>
          </a:p>
        </p:txBody>
      </p:sp>
      <p:sp>
        <p:nvSpPr>
          <p:cNvPr id="6" name="Retângulo 5"/>
          <p:cNvSpPr/>
          <p:nvPr/>
        </p:nvSpPr>
        <p:spPr>
          <a:xfrm>
            <a:off x="3648075" y="5300663"/>
            <a:ext cx="4679950" cy="36036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pt-BR" dirty="0">
                <a:solidFill>
                  <a:schemeClr val="tx1"/>
                </a:solidFill>
              </a:rPr>
              <a:t>Corpúsculo de </a:t>
            </a:r>
            <a:r>
              <a:rPr lang="pt-BR" dirty="0" err="1">
                <a:solidFill>
                  <a:schemeClr val="tx1"/>
                </a:solidFill>
              </a:rPr>
              <a:t>Barr</a:t>
            </a:r>
            <a:r>
              <a:rPr lang="pt-BR" dirty="0">
                <a:solidFill>
                  <a:schemeClr val="tx1"/>
                </a:solidFill>
              </a:rPr>
              <a:t> = nº de cromossomos X - 1</a:t>
            </a:r>
          </a:p>
        </p:txBody>
      </p:sp>
      <p:sp>
        <p:nvSpPr>
          <p:cNvPr id="7" name="Retângulo 6"/>
          <p:cNvSpPr/>
          <p:nvPr/>
        </p:nvSpPr>
        <p:spPr>
          <a:xfrm>
            <a:off x="3648075" y="5949951"/>
            <a:ext cx="4679950" cy="3587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pt-BR" dirty="0">
                <a:solidFill>
                  <a:schemeClr val="tx1"/>
                </a:solidFill>
              </a:rPr>
              <a:t>Corpúsculo de </a:t>
            </a:r>
            <a:r>
              <a:rPr lang="pt-BR" dirty="0" err="1">
                <a:solidFill>
                  <a:schemeClr val="tx1"/>
                </a:solidFill>
              </a:rPr>
              <a:t>Barr</a:t>
            </a:r>
            <a:r>
              <a:rPr lang="pt-BR" dirty="0">
                <a:solidFill>
                  <a:schemeClr val="tx1"/>
                </a:solidFill>
              </a:rPr>
              <a:t> 1 – 1 = 0</a:t>
            </a:r>
          </a:p>
        </p:txBody>
      </p:sp>
      <p:sp>
        <p:nvSpPr>
          <p:cNvPr id="8"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Espaço Reservado para Conteúdo 2"/>
          <p:cNvSpPr>
            <a:spLocks noGrp="1"/>
          </p:cNvSpPr>
          <p:nvPr>
            <p:ph idx="4294967295"/>
          </p:nvPr>
        </p:nvSpPr>
        <p:spPr>
          <a:xfrm>
            <a:off x="1981200" y="1600201"/>
            <a:ext cx="8229600" cy="2614613"/>
          </a:xfrm>
          <a:prstGeom prst="rect">
            <a:avLst/>
          </a:prstGeom>
        </p:spPr>
        <p:txBody>
          <a:bodyPr/>
          <a:lstStyle/>
          <a:p>
            <a:pPr>
              <a:buFont typeface="Arial" charset="0"/>
              <a:buNone/>
            </a:pPr>
            <a:r>
              <a:rPr lang="pt-BR" dirty="0"/>
              <a:t>    Nesse caso, dizemos que a pesquisa da cromatina sexual foi </a:t>
            </a:r>
            <a:r>
              <a:rPr lang="pt-BR" b="1" dirty="0"/>
              <a:t>negativa.</a:t>
            </a:r>
            <a:br>
              <a:rPr lang="pt-BR" dirty="0"/>
            </a:br>
            <a:br>
              <a:rPr lang="pt-BR" dirty="0"/>
            </a:br>
            <a:r>
              <a:rPr lang="pt-BR" dirty="0"/>
              <a:t>Em uma célula feminina normal, em que há 44 autossomos e um par XX:</a:t>
            </a:r>
          </a:p>
        </p:txBody>
      </p:sp>
      <p:sp>
        <p:nvSpPr>
          <p:cNvPr id="5" name="Retângulo 4"/>
          <p:cNvSpPr/>
          <p:nvPr/>
        </p:nvSpPr>
        <p:spPr>
          <a:xfrm>
            <a:off x="3503613" y="5157789"/>
            <a:ext cx="4895850" cy="5032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pt-BR" sz="2000" dirty="0">
                <a:solidFill>
                  <a:schemeClr val="tx1"/>
                </a:solidFill>
              </a:rPr>
              <a:t>Corpúsculo de </a:t>
            </a:r>
            <a:r>
              <a:rPr lang="pt-BR" sz="2000" dirty="0" err="1">
                <a:solidFill>
                  <a:schemeClr val="tx1"/>
                </a:solidFill>
              </a:rPr>
              <a:t>Barr</a:t>
            </a:r>
            <a:r>
              <a:rPr lang="pt-BR" sz="2000" dirty="0">
                <a:solidFill>
                  <a:schemeClr val="tx1"/>
                </a:solidFill>
              </a:rPr>
              <a:t> = 2 – 1 = 1</a:t>
            </a:r>
          </a:p>
        </p:txBody>
      </p:sp>
      <p:sp>
        <p:nvSpPr>
          <p:cNvPr id="6"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Espaço Reservado para Conteúdo 2"/>
          <p:cNvSpPr>
            <a:spLocks noGrp="1"/>
          </p:cNvSpPr>
          <p:nvPr>
            <p:ph idx="4294967295"/>
          </p:nvPr>
        </p:nvSpPr>
        <p:spPr>
          <a:xfrm>
            <a:off x="2423592" y="1412776"/>
            <a:ext cx="7643193" cy="4911725"/>
          </a:xfrm>
          <a:prstGeom prst="rect">
            <a:avLst/>
          </a:prstGeom>
        </p:spPr>
        <p:txBody>
          <a:bodyPr/>
          <a:lstStyle/>
          <a:p>
            <a:pPr algn="just">
              <a:buFont typeface="Arial" charset="0"/>
              <a:buNone/>
            </a:pPr>
            <a:r>
              <a:rPr lang="pt-BR" sz="2400" dirty="0"/>
              <a:t>      A pesquisa da cromatina sexual é de fácil execução. Habitualmente, são empregadas células da mucosa da boca ou glóbulos brancos, células do sangue.</a:t>
            </a:r>
            <a:br>
              <a:rPr lang="pt-BR" sz="2400" dirty="0"/>
            </a:br>
            <a:br>
              <a:rPr lang="pt-BR" sz="2400" dirty="0"/>
            </a:br>
            <a:r>
              <a:rPr lang="pt-BR" sz="2400" dirty="0">
                <a:highlight>
                  <a:srgbClr val="FFFF00"/>
                </a:highlight>
              </a:rPr>
              <a:t>A pesquisa da cromatina sexual é realizada quando há dúvidas quanto às características sexuais de um recém-nascido, como nas malformações dos órgãos sexuais, que não permitem a definição do sexo.</a:t>
            </a:r>
            <a:r>
              <a:rPr lang="pt-BR" sz="2400" dirty="0"/>
              <a:t> Também é feita quando há suspeita de fraudes em competições desportivas, como nas Olimpíadas.</a:t>
            </a:r>
          </a:p>
        </p:txBody>
      </p:sp>
      <p:sp>
        <p:nvSpPr>
          <p:cNvPr id="4" name="CaixaDeTexto 3"/>
          <p:cNvSpPr txBox="1">
            <a:spLocks noChangeArrowheads="1"/>
          </p:cNvSpPr>
          <p:nvPr/>
        </p:nvSpPr>
        <p:spPr bwMode="auto">
          <a:xfrm>
            <a:off x="4295800" y="271561"/>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Espaço Reservado para Conteúdo 2"/>
          <p:cNvSpPr>
            <a:spLocks noGrp="1"/>
          </p:cNvSpPr>
          <p:nvPr>
            <p:ph idx="4294967295"/>
          </p:nvPr>
        </p:nvSpPr>
        <p:spPr>
          <a:xfrm>
            <a:off x="1809750" y="1071563"/>
            <a:ext cx="8401050" cy="5054600"/>
          </a:xfrm>
          <a:prstGeom prst="rect">
            <a:avLst/>
          </a:prstGeom>
        </p:spPr>
        <p:txBody>
          <a:bodyPr/>
          <a:lstStyle/>
          <a:p>
            <a:pPr algn="ctr">
              <a:buFont typeface="Arial" charset="0"/>
              <a:buNone/>
            </a:pPr>
            <a:r>
              <a:rPr lang="pt-BR" sz="2800" b="1"/>
              <a:t>Síndromes Cromossômicas e a Cromatina Sexual</a:t>
            </a:r>
          </a:p>
          <a:p>
            <a:pPr>
              <a:buFont typeface="Arial" charset="0"/>
              <a:buNone/>
            </a:pPr>
            <a:r>
              <a:rPr lang="en-US" sz="1600" b="1"/>
              <a:t>          4- Parte</a:t>
            </a:r>
            <a:endParaRPr lang="pt-BR" sz="1600" b="1"/>
          </a:p>
          <a:p>
            <a:pPr algn="just">
              <a:buFont typeface="Arial" charset="0"/>
              <a:buNone/>
            </a:pPr>
            <a:br>
              <a:rPr lang="pt-BR" sz="2400"/>
            </a:br>
            <a:r>
              <a:rPr lang="pt-BR" sz="2400"/>
              <a:t>Outra utilização da pesquisa da cromatina sexual é o estudo das mais frequentes anormalidades na determinação cromossômica do sexo: a </a:t>
            </a:r>
            <a:r>
              <a:rPr lang="pt-BR" sz="2400" b="1"/>
              <a:t>trissomia X</a:t>
            </a:r>
            <a:r>
              <a:rPr lang="pt-BR" sz="2400"/>
              <a:t>, a </a:t>
            </a:r>
            <a:r>
              <a:rPr lang="pt-BR" sz="2400" b="1"/>
              <a:t>síndrome de Turner</a:t>
            </a:r>
            <a:r>
              <a:rPr lang="pt-BR" sz="2400"/>
              <a:t> e a </a:t>
            </a:r>
            <a:r>
              <a:rPr lang="pt-BR" sz="2400" b="1"/>
              <a:t>síndrome de Klinefelter</a:t>
            </a:r>
            <a:r>
              <a:rPr lang="pt-BR" sz="2400"/>
              <a:t>. Tais anomalias decorrem de um defeito da meiose chamado </a:t>
            </a:r>
            <a:r>
              <a:rPr lang="pt-BR" sz="2400" b="1"/>
              <a:t>não-disjunção</a:t>
            </a:r>
            <a:r>
              <a:rPr lang="pt-BR" sz="2400"/>
              <a:t>, ou seja, a não-separação de um par de homólogos durante a anáfase I da meiose. Ocorre mais vezes em mulheres, durante a formação de óvulos, que na espermatogênese.</a:t>
            </a:r>
          </a:p>
        </p:txBody>
      </p:sp>
      <p:sp>
        <p:nvSpPr>
          <p:cNvPr id="4"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Espaço Reservado para Conteúdo 2"/>
          <p:cNvSpPr>
            <a:spLocks noGrp="1"/>
          </p:cNvSpPr>
          <p:nvPr>
            <p:ph idx="4294967295"/>
          </p:nvPr>
        </p:nvSpPr>
        <p:spPr>
          <a:xfrm>
            <a:off x="1981200" y="1196976"/>
            <a:ext cx="8229600" cy="1471613"/>
          </a:xfrm>
          <a:prstGeom prst="rect">
            <a:avLst/>
          </a:prstGeom>
        </p:spPr>
        <p:txBody>
          <a:bodyPr/>
          <a:lstStyle/>
          <a:p>
            <a:pPr algn="just">
              <a:buFont typeface="Arial" charset="0"/>
              <a:buNone/>
            </a:pPr>
            <a:r>
              <a:rPr lang="pt-BR" sz="2400"/>
              <a:t>     Tomemos como ponto de partida a não disjunção do par de cromossomos sexuais XX de uma mulher.</a:t>
            </a:r>
          </a:p>
        </p:txBody>
      </p:sp>
      <p:sp>
        <p:nvSpPr>
          <p:cNvPr id="5" name="Retângulo 4"/>
          <p:cNvSpPr/>
          <p:nvPr/>
        </p:nvSpPr>
        <p:spPr>
          <a:xfrm>
            <a:off x="2351089" y="2133601"/>
            <a:ext cx="2359025" cy="338296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pt-BR" dirty="0"/>
          </a:p>
        </p:txBody>
      </p:sp>
      <p:sp>
        <p:nvSpPr>
          <p:cNvPr id="6" name="Retângulo 5"/>
          <p:cNvSpPr/>
          <p:nvPr/>
        </p:nvSpPr>
        <p:spPr>
          <a:xfrm>
            <a:off x="4926014" y="2133601"/>
            <a:ext cx="2160587" cy="338296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pt-BR" dirty="0"/>
          </a:p>
        </p:txBody>
      </p:sp>
      <p:sp>
        <p:nvSpPr>
          <p:cNvPr id="7" name="Retângulo 6"/>
          <p:cNvSpPr/>
          <p:nvPr/>
        </p:nvSpPr>
        <p:spPr>
          <a:xfrm>
            <a:off x="7518400" y="2133601"/>
            <a:ext cx="2376488" cy="338296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pt-BR" dirty="0"/>
          </a:p>
        </p:txBody>
      </p:sp>
      <p:sp>
        <p:nvSpPr>
          <p:cNvPr id="44039" name="CaixaDeTexto 7"/>
          <p:cNvSpPr txBox="1">
            <a:spLocks noChangeArrowheads="1"/>
          </p:cNvSpPr>
          <p:nvPr/>
        </p:nvSpPr>
        <p:spPr bwMode="auto">
          <a:xfrm>
            <a:off x="2424114" y="2555875"/>
            <a:ext cx="1004887" cy="368300"/>
          </a:xfrm>
          <a:prstGeom prst="rect">
            <a:avLst/>
          </a:prstGeom>
          <a:noFill/>
          <a:ln w="9525">
            <a:noFill/>
            <a:miter lim="800000"/>
            <a:headEnd/>
            <a:tailEnd/>
          </a:ln>
        </p:spPr>
        <p:txBody>
          <a:bodyPr wrap="none">
            <a:spAutoFit/>
          </a:bodyPr>
          <a:lstStyle/>
          <a:p>
            <a:r>
              <a:rPr lang="pt-BR"/>
              <a:t>Gameta</a:t>
            </a:r>
          </a:p>
        </p:txBody>
      </p:sp>
      <p:sp>
        <p:nvSpPr>
          <p:cNvPr id="10" name="Elipse 9"/>
          <p:cNvSpPr/>
          <p:nvPr/>
        </p:nvSpPr>
        <p:spPr>
          <a:xfrm>
            <a:off x="3557589" y="2636838"/>
            <a:ext cx="649287"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xx</a:t>
            </a:r>
          </a:p>
          <a:p>
            <a:pPr algn="ctr">
              <a:defRPr/>
            </a:pPr>
            <a:endParaRPr lang="pt-BR" sz="2000" dirty="0"/>
          </a:p>
        </p:txBody>
      </p:sp>
      <p:sp>
        <p:nvSpPr>
          <p:cNvPr id="11" name="Elipse 10"/>
          <p:cNvSpPr/>
          <p:nvPr/>
        </p:nvSpPr>
        <p:spPr>
          <a:xfrm>
            <a:off x="3792538" y="3500439"/>
            <a:ext cx="647700" cy="649287"/>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xx</a:t>
            </a:r>
          </a:p>
          <a:p>
            <a:pPr algn="ctr">
              <a:defRPr/>
            </a:pPr>
            <a:endParaRPr lang="pt-BR" sz="2000" dirty="0"/>
          </a:p>
        </p:txBody>
      </p:sp>
      <p:sp>
        <p:nvSpPr>
          <p:cNvPr id="12" name="Elipse 11"/>
          <p:cNvSpPr/>
          <p:nvPr/>
        </p:nvSpPr>
        <p:spPr>
          <a:xfrm>
            <a:off x="3575050" y="4508500"/>
            <a:ext cx="649288" cy="649288"/>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O</a:t>
            </a:r>
          </a:p>
          <a:p>
            <a:pPr algn="ctr">
              <a:defRPr/>
            </a:pPr>
            <a:endParaRPr lang="pt-BR" sz="2000" dirty="0"/>
          </a:p>
        </p:txBody>
      </p:sp>
      <p:sp>
        <p:nvSpPr>
          <p:cNvPr id="44043" name="CaixaDeTexto 12"/>
          <p:cNvSpPr txBox="1">
            <a:spLocks noChangeArrowheads="1"/>
          </p:cNvSpPr>
          <p:nvPr/>
        </p:nvSpPr>
        <p:spPr bwMode="auto">
          <a:xfrm>
            <a:off x="2351088" y="3502025"/>
            <a:ext cx="1160462" cy="647700"/>
          </a:xfrm>
          <a:prstGeom prst="rect">
            <a:avLst/>
          </a:prstGeom>
          <a:noFill/>
          <a:ln w="9525">
            <a:noFill/>
            <a:miter lim="800000"/>
            <a:headEnd/>
            <a:tailEnd/>
          </a:ln>
        </p:spPr>
        <p:txBody>
          <a:bodyPr wrap="none">
            <a:spAutoFit/>
          </a:bodyPr>
          <a:lstStyle/>
          <a:p>
            <a:pPr algn="ctr"/>
            <a:r>
              <a:rPr lang="pt-BR"/>
              <a:t>Não-</a:t>
            </a:r>
          </a:p>
          <a:p>
            <a:pPr algn="ctr"/>
            <a:r>
              <a:rPr lang="pt-BR"/>
              <a:t>disjunção</a:t>
            </a:r>
          </a:p>
        </p:txBody>
      </p:sp>
      <p:sp>
        <p:nvSpPr>
          <p:cNvPr id="44044" name="CaixaDeTexto 14"/>
          <p:cNvSpPr txBox="1">
            <a:spLocks noChangeArrowheads="1"/>
          </p:cNvSpPr>
          <p:nvPr/>
        </p:nvSpPr>
        <p:spPr bwMode="auto">
          <a:xfrm>
            <a:off x="2424114" y="4724400"/>
            <a:ext cx="1004887" cy="369888"/>
          </a:xfrm>
          <a:prstGeom prst="rect">
            <a:avLst/>
          </a:prstGeom>
          <a:noFill/>
          <a:ln w="9525">
            <a:noFill/>
            <a:miter lim="800000"/>
            <a:headEnd/>
            <a:tailEnd/>
          </a:ln>
        </p:spPr>
        <p:txBody>
          <a:bodyPr wrap="none">
            <a:spAutoFit/>
          </a:bodyPr>
          <a:lstStyle/>
          <a:p>
            <a:r>
              <a:rPr lang="pt-BR"/>
              <a:t>Gameta</a:t>
            </a:r>
          </a:p>
        </p:txBody>
      </p:sp>
      <p:sp>
        <p:nvSpPr>
          <p:cNvPr id="16" name="Elipse 15"/>
          <p:cNvSpPr/>
          <p:nvPr/>
        </p:nvSpPr>
        <p:spPr>
          <a:xfrm>
            <a:off x="5070475" y="2205038"/>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xx</a:t>
            </a:r>
          </a:p>
          <a:p>
            <a:pPr algn="ctr">
              <a:defRPr/>
            </a:pPr>
            <a:endParaRPr lang="pt-BR" sz="2000" dirty="0"/>
          </a:p>
        </p:txBody>
      </p:sp>
      <p:sp>
        <p:nvSpPr>
          <p:cNvPr id="17" name="Elipse 16"/>
          <p:cNvSpPr/>
          <p:nvPr/>
        </p:nvSpPr>
        <p:spPr>
          <a:xfrm>
            <a:off x="5070475" y="3141663"/>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xx</a:t>
            </a:r>
          </a:p>
          <a:p>
            <a:pPr algn="ctr">
              <a:defRPr/>
            </a:pPr>
            <a:endParaRPr lang="pt-BR" sz="2000" dirty="0"/>
          </a:p>
        </p:txBody>
      </p:sp>
      <p:sp>
        <p:nvSpPr>
          <p:cNvPr id="18" name="Elipse 17"/>
          <p:cNvSpPr/>
          <p:nvPr/>
        </p:nvSpPr>
        <p:spPr>
          <a:xfrm>
            <a:off x="5070475" y="3860800"/>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O</a:t>
            </a:r>
          </a:p>
          <a:p>
            <a:pPr algn="ctr">
              <a:defRPr/>
            </a:pPr>
            <a:endParaRPr lang="pt-BR" sz="2000" dirty="0"/>
          </a:p>
        </p:txBody>
      </p:sp>
      <p:sp>
        <p:nvSpPr>
          <p:cNvPr id="19" name="Elipse 18"/>
          <p:cNvSpPr/>
          <p:nvPr/>
        </p:nvSpPr>
        <p:spPr>
          <a:xfrm>
            <a:off x="5070475" y="4797425"/>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O</a:t>
            </a:r>
          </a:p>
          <a:p>
            <a:pPr algn="ctr">
              <a:defRPr/>
            </a:pPr>
            <a:endParaRPr lang="pt-BR" sz="2000" dirty="0"/>
          </a:p>
        </p:txBody>
      </p:sp>
      <p:sp>
        <p:nvSpPr>
          <p:cNvPr id="20" name="Elipse 19"/>
          <p:cNvSpPr/>
          <p:nvPr/>
        </p:nvSpPr>
        <p:spPr>
          <a:xfrm>
            <a:off x="6240463" y="2205038"/>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r>
              <a:rPr lang="pt-BR" sz="2000" dirty="0">
                <a:solidFill>
                  <a:schemeClr val="tx1"/>
                </a:solidFill>
              </a:rPr>
              <a:t>Y</a:t>
            </a:r>
            <a:endParaRPr lang="pt-BR" sz="2000" dirty="0"/>
          </a:p>
        </p:txBody>
      </p:sp>
      <p:sp>
        <p:nvSpPr>
          <p:cNvPr id="21" name="Elipse 20"/>
          <p:cNvSpPr/>
          <p:nvPr/>
        </p:nvSpPr>
        <p:spPr>
          <a:xfrm>
            <a:off x="6240463" y="3141663"/>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x</a:t>
            </a:r>
          </a:p>
          <a:p>
            <a:pPr algn="ctr">
              <a:defRPr/>
            </a:pPr>
            <a:endParaRPr lang="pt-BR" sz="2000" dirty="0"/>
          </a:p>
        </p:txBody>
      </p:sp>
      <p:sp>
        <p:nvSpPr>
          <p:cNvPr id="22" name="Elipse 21"/>
          <p:cNvSpPr/>
          <p:nvPr/>
        </p:nvSpPr>
        <p:spPr>
          <a:xfrm>
            <a:off x="6240463" y="3860800"/>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Y</a:t>
            </a:r>
          </a:p>
          <a:p>
            <a:pPr algn="ctr">
              <a:defRPr/>
            </a:pPr>
            <a:endParaRPr lang="pt-BR" sz="2000" dirty="0"/>
          </a:p>
        </p:txBody>
      </p:sp>
      <p:sp>
        <p:nvSpPr>
          <p:cNvPr id="23" name="Elipse 22"/>
          <p:cNvSpPr/>
          <p:nvPr/>
        </p:nvSpPr>
        <p:spPr>
          <a:xfrm>
            <a:off x="6240463" y="4797425"/>
            <a:ext cx="647700" cy="647700"/>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anchor="ctr"/>
          <a:lstStyle/>
          <a:p>
            <a:pPr algn="ctr">
              <a:defRPr/>
            </a:pPr>
            <a:endParaRPr lang="pt-BR" sz="2000" dirty="0"/>
          </a:p>
          <a:p>
            <a:pPr algn="ctr">
              <a:defRPr/>
            </a:pPr>
            <a:r>
              <a:rPr lang="pt-BR" sz="2000" dirty="0">
                <a:solidFill>
                  <a:schemeClr val="tx1"/>
                </a:solidFill>
              </a:rPr>
              <a:t>x</a:t>
            </a:r>
          </a:p>
          <a:p>
            <a:pPr algn="ctr">
              <a:defRPr/>
            </a:pPr>
            <a:endParaRPr lang="pt-BR" sz="2000" dirty="0"/>
          </a:p>
        </p:txBody>
      </p:sp>
      <p:sp>
        <p:nvSpPr>
          <p:cNvPr id="44053" name="CaixaDeTexto 23"/>
          <p:cNvSpPr txBox="1">
            <a:spLocks noChangeArrowheads="1"/>
          </p:cNvSpPr>
          <p:nvPr/>
        </p:nvSpPr>
        <p:spPr bwMode="auto">
          <a:xfrm>
            <a:off x="8239126" y="2205039"/>
            <a:ext cx="646113" cy="369887"/>
          </a:xfrm>
          <a:prstGeom prst="rect">
            <a:avLst/>
          </a:prstGeom>
          <a:noFill/>
          <a:ln w="9525">
            <a:noFill/>
            <a:miter lim="800000"/>
            <a:headEnd/>
            <a:tailEnd/>
          </a:ln>
        </p:spPr>
        <p:txBody>
          <a:bodyPr wrap="none">
            <a:spAutoFit/>
          </a:bodyPr>
          <a:lstStyle/>
          <a:p>
            <a:r>
              <a:rPr lang="pt-BR"/>
              <a:t>XXY</a:t>
            </a:r>
          </a:p>
        </p:txBody>
      </p:sp>
      <p:sp>
        <p:nvSpPr>
          <p:cNvPr id="44054" name="CaixaDeTexto 24"/>
          <p:cNvSpPr txBox="1">
            <a:spLocks noChangeArrowheads="1"/>
          </p:cNvSpPr>
          <p:nvPr/>
        </p:nvSpPr>
        <p:spPr bwMode="auto">
          <a:xfrm>
            <a:off x="7518400" y="2492375"/>
            <a:ext cx="2465388" cy="338138"/>
          </a:xfrm>
          <a:prstGeom prst="rect">
            <a:avLst/>
          </a:prstGeom>
          <a:noFill/>
          <a:ln w="9525">
            <a:noFill/>
            <a:miter lim="800000"/>
            <a:headEnd/>
            <a:tailEnd/>
          </a:ln>
        </p:spPr>
        <p:txBody>
          <a:bodyPr wrap="none">
            <a:spAutoFit/>
          </a:bodyPr>
          <a:lstStyle/>
          <a:p>
            <a:r>
              <a:rPr lang="pt-BR" sz="1600"/>
              <a:t>(Síndrome de Klinefelter)</a:t>
            </a:r>
          </a:p>
        </p:txBody>
      </p:sp>
      <p:sp>
        <p:nvSpPr>
          <p:cNvPr id="44055" name="CaixaDeTexto 25"/>
          <p:cNvSpPr txBox="1">
            <a:spLocks noChangeArrowheads="1"/>
          </p:cNvSpPr>
          <p:nvPr/>
        </p:nvSpPr>
        <p:spPr bwMode="auto">
          <a:xfrm>
            <a:off x="8312151" y="2997200"/>
            <a:ext cx="646113" cy="368300"/>
          </a:xfrm>
          <a:prstGeom prst="rect">
            <a:avLst/>
          </a:prstGeom>
          <a:noFill/>
          <a:ln w="9525">
            <a:noFill/>
            <a:miter lim="800000"/>
            <a:headEnd/>
            <a:tailEnd/>
          </a:ln>
        </p:spPr>
        <p:txBody>
          <a:bodyPr wrap="none">
            <a:spAutoFit/>
          </a:bodyPr>
          <a:lstStyle/>
          <a:p>
            <a:r>
              <a:rPr lang="pt-BR"/>
              <a:t>XXX</a:t>
            </a:r>
          </a:p>
        </p:txBody>
      </p:sp>
      <p:sp>
        <p:nvSpPr>
          <p:cNvPr id="44056" name="CaixaDeTexto 26"/>
          <p:cNvSpPr txBox="1">
            <a:spLocks noChangeArrowheads="1"/>
          </p:cNvSpPr>
          <p:nvPr/>
        </p:nvSpPr>
        <p:spPr bwMode="auto">
          <a:xfrm>
            <a:off x="7839076" y="3284539"/>
            <a:ext cx="1624013" cy="339725"/>
          </a:xfrm>
          <a:prstGeom prst="rect">
            <a:avLst/>
          </a:prstGeom>
          <a:noFill/>
          <a:ln w="9525">
            <a:noFill/>
            <a:miter lim="800000"/>
            <a:headEnd/>
            <a:tailEnd/>
          </a:ln>
        </p:spPr>
        <p:txBody>
          <a:bodyPr wrap="none">
            <a:spAutoFit/>
          </a:bodyPr>
          <a:lstStyle/>
          <a:p>
            <a:r>
              <a:rPr lang="pt-BR" sz="1600"/>
              <a:t>(Trissonia do X)</a:t>
            </a:r>
          </a:p>
        </p:txBody>
      </p:sp>
      <p:sp>
        <p:nvSpPr>
          <p:cNvPr id="44057" name="CaixaDeTexto 27"/>
          <p:cNvSpPr txBox="1">
            <a:spLocks noChangeArrowheads="1"/>
          </p:cNvSpPr>
          <p:nvPr/>
        </p:nvSpPr>
        <p:spPr bwMode="auto">
          <a:xfrm>
            <a:off x="8382001" y="3789363"/>
            <a:ext cx="519113" cy="368300"/>
          </a:xfrm>
          <a:prstGeom prst="rect">
            <a:avLst/>
          </a:prstGeom>
          <a:noFill/>
          <a:ln w="9525">
            <a:noFill/>
            <a:miter lim="800000"/>
            <a:headEnd/>
            <a:tailEnd/>
          </a:ln>
        </p:spPr>
        <p:txBody>
          <a:bodyPr wrap="none">
            <a:spAutoFit/>
          </a:bodyPr>
          <a:lstStyle/>
          <a:p>
            <a:r>
              <a:rPr lang="pt-BR"/>
              <a:t>YO</a:t>
            </a:r>
          </a:p>
        </p:txBody>
      </p:sp>
      <p:sp>
        <p:nvSpPr>
          <p:cNvPr id="44058" name="CaixaDeTexto 28"/>
          <p:cNvSpPr txBox="1">
            <a:spLocks noChangeArrowheads="1"/>
          </p:cNvSpPr>
          <p:nvPr/>
        </p:nvSpPr>
        <p:spPr bwMode="auto">
          <a:xfrm>
            <a:off x="7939088" y="4076700"/>
            <a:ext cx="1308100" cy="338138"/>
          </a:xfrm>
          <a:prstGeom prst="rect">
            <a:avLst/>
          </a:prstGeom>
          <a:noFill/>
          <a:ln w="9525">
            <a:noFill/>
            <a:miter lim="800000"/>
            <a:headEnd/>
            <a:tailEnd/>
          </a:ln>
        </p:spPr>
        <p:txBody>
          <a:bodyPr wrap="none">
            <a:spAutoFit/>
          </a:bodyPr>
          <a:lstStyle/>
          <a:p>
            <a:r>
              <a:rPr lang="pt-BR" sz="1600"/>
              <a:t>(Não Viável)</a:t>
            </a:r>
          </a:p>
        </p:txBody>
      </p:sp>
      <p:sp>
        <p:nvSpPr>
          <p:cNvPr id="44059" name="CaixaDeTexto 29"/>
          <p:cNvSpPr txBox="1">
            <a:spLocks noChangeArrowheads="1"/>
          </p:cNvSpPr>
          <p:nvPr/>
        </p:nvSpPr>
        <p:spPr bwMode="auto">
          <a:xfrm>
            <a:off x="8351839" y="4675188"/>
            <a:ext cx="517525" cy="368300"/>
          </a:xfrm>
          <a:prstGeom prst="rect">
            <a:avLst/>
          </a:prstGeom>
          <a:noFill/>
          <a:ln w="9525">
            <a:noFill/>
            <a:miter lim="800000"/>
            <a:headEnd/>
            <a:tailEnd/>
          </a:ln>
        </p:spPr>
        <p:txBody>
          <a:bodyPr wrap="none">
            <a:spAutoFit/>
          </a:bodyPr>
          <a:lstStyle/>
          <a:p>
            <a:r>
              <a:rPr lang="pt-BR"/>
              <a:t>XO</a:t>
            </a:r>
          </a:p>
        </p:txBody>
      </p:sp>
      <p:sp>
        <p:nvSpPr>
          <p:cNvPr id="44060" name="CaixaDeTexto 30"/>
          <p:cNvSpPr txBox="1">
            <a:spLocks noChangeArrowheads="1"/>
          </p:cNvSpPr>
          <p:nvPr/>
        </p:nvSpPr>
        <p:spPr bwMode="auto">
          <a:xfrm>
            <a:off x="7662864" y="4962525"/>
            <a:ext cx="2147887" cy="338138"/>
          </a:xfrm>
          <a:prstGeom prst="rect">
            <a:avLst/>
          </a:prstGeom>
          <a:noFill/>
          <a:ln w="9525">
            <a:noFill/>
            <a:miter lim="800000"/>
            <a:headEnd/>
            <a:tailEnd/>
          </a:ln>
        </p:spPr>
        <p:txBody>
          <a:bodyPr wrap="none">
            <a:spAutoFit/>
          </a:bodyPr>
          <a:lstStyle/>
          <a:p>
            <a:r>
              <a:rPr lang="pt-BR" sz="1600"/>
              <a:t>(Síndrome de Turner)</a:t>
            </a:r>
          </a:p>
        </p:txBody>
      </p:sp>
      <p:sp>
        <p:nvSpPr>
          <p:cNvPr id="33" name="Chave direita 32"/>
          <p:cNvSpPr/>
          <p:nvPr/>
        </p:nvSpPr>
        <p:spPr>
          <a:xfrm rot="5400000">
            <a:off x="3413919" y="4725194"/>
            <a:ext cx="431800" cy="2160588"/>
          </a:xfrm>
          <a:prstGeom prst="rightBrace">
            <a:avLst>
              <a:gd name="adj1" fmla="val 8333"/>
              <a:gd name="adj2" fmla="val 48892"/>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t-BR"/>
          </a:p>
        </p:txBody>
      </p:sp>
      <p:sp>
        <p:nvSpPr>
          <p:cNvPr id="34" name="Chave direita 33"/>
          <p:cNvSpPr/>
          <p:nvPr/>
        </p:nvSpPr>
        <p:spPr>
          <a:xfrm rot="5400000">
            <a:off x="5790407" y="4725195"/>
            <a:ext cx="431800" cy="2160587"/>
          </a:xfrm>
          <a:prstGeom prst="rightBrace">
            <a:avLst>
              <a:gd name="adj1" fmla="val 8333"/>
              <a:gd name="adj2" fmla="val 48892"/>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t-BR"/>
          </a:p>
        </p:txBody>
      </p:sp>
      <p:sp>
        <p:nvSpPr>
          <p:cNvPr id="35" name="Chave direita 34"/>
          <p:cNvSpPr/>
          <p:nvPr/>
        </p:nvSpPr>
        <p:spPr>
          <a:xfrm rot="5400000">
            <a:off x="8490744" y="4617244"/>
            <a:ext cx="431800" cy="2376488"/>
          </a:xfrm>
          <a:prstGeom prst="rightBrace">
            <a:avLst>
              <a:gd name="adj1" fmla="val 8333"/>
              <a:gd name="adj2" fmla="val 48892"/>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pt-BR"/>
          </a:p>
        </p:txBody>
      </p:sp>
      <p:sp>
        <p:nvSpPr>
          <p:cNvPr id="44064" name="CaixaDeTexto 35"/>
          <p:cNvSpPr txBox="1">
            <a:spLocks noChangeArrowheads="1"/>
          </p:cNvSpPr>
          <p:nvPr/>
        </p:nvSpPr>
        <p:spPr bwMode="auto">
          <a:xfrm>
            <a:off x="2838450" y="5949951"/>
            <a:ext cx="1543050" cy="646113"/>
          </a:xfrm>
          <a:prstGeom prst="rect">
            <a:avLst/>
          </a:prstGeom>
          <a:noFill/>
          <a:ln w="9525">
            <a:noFill/>
            <a:miter lim="800000"/>
            <a:headEnd/>
            <a:tailEnd/>
          </a:ln>
        </p:spPr>
        <p:txBody>
          <a:bodyPr wrap="none">
            <a:spAutoFit/>
          </a:bodyPr>
          <a:lstStyle/>
          <a:p>
            <a:pPr algn="ctr"/>
            <a:r>
              <a:rPr lang="pt-BR"/>
              <a:t>Formação de</a:t>
            </a:r>
          </a:p>
          <a:p>
            <a:pPr algn="ctr"/>
            <a:r>
              <a:rPr lang="pt-BR"/>
              <a:t>gametas</a:t>
            </a:r>
          </a:p>
        </p:txBody>
      </p:sp>
      <p:sp>
        <p:nvSpPr>
          <p:cNvPr id="44065" name="CaixaDeTexto 36"/>
          <p:cNvSpPr txBox="1">
            <a:spLocks noChangeArrowheads="1"/>
          </p:cNvSpPr>
          <p:nvPr/>
        </p:nvSpPr>
        <p:spPr bwMode="auto">
          <a:xfrm>
            <a:off x="4999038" y="5949951"/>
            <a:ext cx="1979612" cy="646113"/>
          </a:xfrm>
          <a:prstGeom prst="rect">
            <a:avLst/>
          </a:prstGeom>
          <a:noFill/>
          <a:ln w="9525">
            <a:noFill/>
            <a:miter lim="800000"/>
            <a:headEnd/>
            <a:tailEnd/>
          </a:ln>
        </p:spPr>
        <p:txBody>
          <a:bodyPr wrap="none">
            <a:spAutoFit/>
          </a:bodyPr>
          <a:lstStyle/>
          <a:p>
            <a:pPr algn="ctr"/>
            <a:r>
              <a:rPr lang="pt-BR"/>
              <a:t>Possibilidades na</a:t>
            </a:r>
          </a:p>
          <a:p>
            <a:pPr algn="ctr"/>
            <a:r>
              <a:rPr lang="pt-BR"/>
              <a:t>fertilização</a:t>
            </a:r>
          </a:p>
        </p:txBody>
      </p:sp>
      <p:sp>
        <p:nvSpPr>
          <p:cNvPr id="44066" name="CaixaDeTexto 37"/>
          <p:cNvSpPr txBox="1">
            <a:spLocks noChangeArrowheads="1"/>
          </p:cNvSpPr>
          <p:nvPr/>
        </p:nvSpPr>
        <p:spPr bwMode="auto">
          <a:xfrm>
            <a:off x="8023225" y="6021388"/>
            <a:ext cx="1428750" cy="646112"/>
          </a:xfrm>
          <a:prstGeom prst="rect">
            <a:avLst/>
          </a:prstGeom>
          <a:noFill/>
          <a:ln w="9525">
            <a:noFill/>
            <a:miter lim="800000"/>
            <a:headEnd/>
            <a:tailEnd/>
          </a:ln>
        </p:spPr>
        <p:txBody>
          <a:bodyPr wrap="none">
            <a:spAutoFit/>
          </a:bodyPr>
          <a:lstStyle/>
          <a:p>
            <a:pPr algn="ctr"/>
            <a:r>
              <a:rPr lang="pt-BR"/>
              <a:t>Genótipos e</a:t>
            </a:r>
          </a:p>
          <a:p>
            <a:pPr algn="ctr"/>
            <a:r>
              <a:rPr lang="pt-BR"/>
              <a:t>Fenótipos</a:t>
            </a:r>
          </a:p>
        </p:txBody>
      </p:sp>
      <p:sp>
        <p:nvSpPr>
          <p:cNvPr id="50" name="Seta para a direita 49"/>
          <p:cNvSpPr/>
          <p:nvPr/>
        </p:nvSpPr>
        <p:spPr>
          <a:xfrm rot="20483391">
            <a:off x="4295775" y="2635250"/>
            <a:ext cx="928688" cy="255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2" name="Seta para a direita 51"/>
          <p:cNvSpPr/>
          <p:nvPr/>
        </p:nvSpPr>
        <p:spPr>
          <a:xfrm rot="1277051">
            <a:off x="4286250" y="3206751"/>
            <a:ext cx="928688"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3" name="Seta para a direita 52"/>
          <p:cNvSpPr/>
          <p:nvPr/>
        </p:nvSpPr>
        <p:spPr>
          <a:xfrm rot="20483391">
            <a:off x="4213226" y="4291014"/>
            <a:ext cx="930275" cy="2555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4" name="Seta para a direita 53"/>
          <p:cNvSpPr/>
          <p:nvPr/>
        </p:nvSpPr>
        <p:spPr>
          <a:xfrm rot="1277051">
            <a:off x="4203701" y="4864100"/>
            <a:ext cx="930275" cy="255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5" name="Seta circular 54"/>
          <p:cNvSpPr/>
          <p:nvPr/>
        </p:nvSpPr>
        <p:spPr>
          <a:xfrm rot="16781977">
            <a:off x="3190082" y="2917032"/>
            <a:ext cx="898525" cy="887412"/>
          </a:xfrm>
          <a:prstGeom prst="circularArrow">
            <a:avLst>
              <a:gd name="adj1" fmla="val 12500"/>
              <a:gd name="adj2" fmla="val 1142319"/>
              <a:gd name="adj3" fmla="val 20457681"/>
              <a:gd name="adj4" fmla="val 9866159"/>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solidFill>
                <a:schemeClr val="tx1"/>
              </a:solidFill>
            </a:endParaRPr>
          </a:p>
        </p:txBody>
      </p:sp>
      <p:sp>
        <p:nvSpPr>
          <p:cNvPr id="56" name="Seta circular 55"/>
          <p:cNvSpPr/>
          <p:nvPr/>
        </p:nvSpPr>
        <p:spPr>
          <a:xfrm rot="16200000" flipH="1">
            <a:off x="3205957" y="3945732"/>
            <a:ext cx="946150" cy="944563"/>
          </a:xfrm>
          <a:prstGeom prst="circularArrow">
            <a:avLst>
              <a:gd name="adj1" fmla="val 12500"/>
              <a:gd name="adj2" fmla="val 1142319"/>
              <a:gd name="adj3" fmla="val 20457681"/>
              <a:gd name="adj4" fmla="val 10448003"/>
              <a:gd name="adj5" fmla="val 125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solidFill>
                <a:schemeClr val="tx1"/>
              </a:solidFill>
            </a:endParaRPr>
          </a:p>
        </p:txBody>
      </p:sp>
      <p:sp>
        <p:nvSpPr>
          <p:cNvPr id="57" name="Seta para a direita 56"/>
          <p:cNvSpPr/>
          <p:nvPr/>
        </p:nvSpPr>
        <p:spPr>
          <a:xfrm>
            <a:off x="6959601" y="2452689"/>
            <a:ext cx="576263" cy="2555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4074" name="CaixaDeTexto 57"/>
          <p:cNvSpPr txBox="1">
            <a:spLocks noChangeArrowheads="1"/>
          </p:cNvSpPr>
          <p:nvPr/>
        </p:nvSpPr>
        <p:spPr bwMode="auto">
          <a:xfrm>
            <a:off x="5159376" y="2781300"/>
            <a:ext cx="441325" cy="368300"/>
          </a:xfrm>
          <a:prstGeom prst="rect">
            <a:avLst/>
          </a:prstGeom>
          <a:noFill/>
          <a:ln w="9525">
            <a:noFill/>
            <a:miter lim="800000"/>
            <a:headEnd/>
            <a:tailEnd/>
          </a:ln>
        </p:spPr>
        <p:txBody>
          <a:bodyPr wrap="none">
            <a:spAutoFit/>
          </a:bodyPr>
          <a:lstStyle/>
          <a:p>
            <a:r>
              <a:rPr lang="pt-BR"/>
              <a:t>ou</a:t>
            </a:r>
          </a:p>
        </p:txBody>
      </p:sp>
      <p:sp>
        <p:nvSpPr>
          <p:cNvPr id="44075" name="CaixaDeTexto 58"/>
          <p:cNvSpPr txBox="1">
            <a:spLocks noChangeArrowheads="1"/>
          </p:cNvSpPr>
          <p:nvPr/>
        </p:nvSpPr>
        <p:spPr bwMode="auto">
          <a:xfrm>
            <a:off x="5159376" y="4437064"/>
            <a:ext cx="441325" cy="369887"/>
          </a:xfrm>
          <a:prstGeom prst="rect">
            <a:avLst/>
          </a:prstGeom>
          <a:noFill/>
          <a:ln w="9525">
            <a:noFill/>
            <a:miter lim="800000"/>
            <a:headEnd/>
            <a:tailEnd/>
          </a:ln>
        </p:spPr>
        <p:txBody>
          <a:bodyPr wrap="none">
            <a:spAutoFit/>
          </a:bodyPr>
          <a:lstStyle/>
          <a:p>
            <a:r>
              <a:rPr lang="pt-BR"/>
              <a:t>ou</a:t>
            </a:r>
          </a:p>
        </p:txBody>
      </p:sp>
      <p:sp>
        <p:nvSpPr>
          <p:cNvPr id="44076" name="CaixaDeTexto 59"/>
          <p:cNvSpPr txBox="1">
            <a:spLocks noChangeArrowheads="1"/>
          </p:cNvSpPr>
          <p:nvPr/>
        </p:nvSpPr>
        <p:spPr bwMode="auto">
          <a:xfrm>
            <a:off x="5808664" y="2349500"/>
            <a:ext cx="300037" cy="368300"/>
          </a:xfrm>
          <a:prstGeom prst="rect">
            <a:avLst/>
          </a:prstGeom>
          <a:noFill/>
          <a:ln w="9525">
            <a:noFill/>
            <a:miter lim="800000"/>
            <a:headEnd/>
            <a:tailEnd/>
          </a:ln>
        </p:spPr>
        <p:txBody>
          <a:bodyPr wrap="none">
            <a:spAutoFit/>
          </a:bodyPr>
          <a:lstStyle/>
          <a:p>
            <a:r>
              <a:rPr lang="pt-BR"/>
              <a:t>x</a:t>
            </a:r>
          </a:p>
        </p:txBody>
      </p:sp>
      <p:sp>
        <p:nvSpPr>
          <p:cNvPr id="44077" name="CaixaDeTexto 60"/>
          <p:cNvSpPr txBox="1">
            <a:spLocks noChangeArrowheads="1"/>
          </p:cNvSpPr>
          <p:nvPr/>
        </p:nvSpPr>
        <p:spPr bwMode="auto">
          <a:xfrm>
            <a:off x="5808664" y="3275014"/>
            <a:ext cx="300037" cy="369887"/>
          </a:xfrm>
          <a:prstGeom prst="rect">
            <a:avLst/>
          </a:prstGeom>
          <a:noFill/>
          <a:ln w="9525">
            <a:noFill/>
            <a:miter lim="800000"/>
            <a:headEnd/>
            <a:tailEnd/>
          </a:ln>
        </p:spPr>
        <p:txBody>
          <a:bodyPr wrap="none">
            <a:spAutoFit/>
          </a:bodyPr>
          <a:lstStyle/>
          <a:p>
            <a:r>
              <a:rPr lang="pt-BR"/>
              <a:t>x</a:t>
            </a:r>
          </a:p>
        </p:txBody>
      </p:sp>
      <p:sp>
        <p:nvSpPr>
          <p:cNvPr id="44078" name="CaixaDeTexto 61"/>
          <p:cNvSpPr txBox="1">
            <a:spLocks noChangeArrowheads="1"/>
          </p:cNvSpPr>
          <p:nvPr/>
        </p:nvSpPr>
        <p:spPr bwMode="auto">
          <a:xfrm>
            <a:off x="5808664" y="3995739"/>
            <a:ext cx="300037" cy="369887"/>
          </a:xfrm>
          <a:prstGeom prst="rect">
            <a:avLst/>
          </a:prstGeom>
          <a:noFill/>
          <a:ln w="9525">
            <a:noFill/>
            <a:miter lim="800000"/>
            <a:headEnd/>
            <a:tailEnd/>
          </a:ln>
        </p:spPr>
        <p:txBody>
          <a:bodyPr wrap="none">
            <a:spAutoFit/>
          </a:bodyPr>
          <a:lstStyle/>
          <a:p>
            <a:r>
              <a:rPr lang="pt-BR"/>
              <a:t>x</a:t>
            </a:r>
          </a:p>
        </p:txBody>
      </p:sp>
      <p:sp>
        <p:nvSpPr>
          <p:cNvPr id="44079" name="CaixaDeTexto 62"/>
          <p:cNvSpPr txBox="1">
            <a:spLocks noChangeArrowheads="1"/>
          </p:cNvSpPr>
          <p:nvPr/>
        </p:nvSpPr>
        <p:spPr bwMode="auto">
          <a:xfrm>
            <a:off x="5808664" y="4932363"/>
            <a:ext cx="300037" cy="368300"/>
          </a:xfrm>
          <a:prstGeom prst="rect">
            <a:avLst/>
          </a:prstGeom>
          <a:noFill/>
          <a:ln w="9525">
            <a:noFill/>
            <a:miter lim="800000"/>
            <a:headEnd/>
            <a:tailEnd/>
          </a:ln>
        </p:spPr>
        <p:txBody>
          <a:bodyPr wrap="none">
            <a:spAutoFit/>
          </a:bodyPr>
          <a:lstStyle/>
          <a:p>
            <a:r>
              <a:rPr lang="pt-BR"/>
              <a:t>x</a:t>
            </a:r>
          </a:p>
        </p:txBody>
      </p:sp>
      <p:sp>
        <p:nvSpPr>
          <p:cNvPr id="64" name="Seta para a direita 63"/>
          <p:cNvSpPr/>
          <p:nvPr/>
        </p:nvSpPr>
        <p:spPr>
          <a:xfrm>
            <a:off x="6959601" y="3357564"/>
            <a:ext cx="576263" cy="2555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65" name="Seta para a direita 64"/>
          <p:cNvSpPr/>
          <p:nvPr/>
        </p:nvSpPr>
        <p:spPr>
          <a:xfrm>
            <a:off x="6959601" y="4108451"/>
            <a:ext cx="576263" cy="257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66" name="Seta para a direita 65"/>
          <p:cNvSpPr/>
          <p:nvPr/>
        </p:nvSpPr>
        <p:spPr>
          <a:xfrm>
            <a:off x="6959601" y="5045075"/>
            <a:ext cx="576263" cy="2555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1"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7" name="Espaço Reservado para Conteúdo 2"/>
          <p:cNvSpPr>
            <a:spLocks noGrp="1"/>
          </p:cNvSpPr>
          <p:nvPr>
            <p:ph idx="4294967295"/>
          </p:nvPr>
        </p:nvSpPr>
        <p:spPr>
          <a:xfrm>
            <a:off x="1981200" y="1600200"/>
            <a:ext cx="8229600" cy="1900238"/>
          </a:xfrm>
          <a:prstGeom prst="rect">
            <a:avLst/>
          </a:prstGeom>
        </p:spPr>
        <p:txBody>
          <a:bodyPr/>
          <a:lstStyle/>
          <a:p>
            <a:pPr algn="just">
              <a:buFont typeface="Arial" charset="0"/>
              <a:buNone/>
            </a:pPr>
            <a:r>
              <a:rPr lang="pt-BR" sz="2400"/>
              <a:t>     Dos gametas formados, metade possui 22 autossomos e dois cromossomos X, enquanto a outra metade possui os mesmos autossomos, mas nenhum cromossomo sexual. Se essa mulher se casar com um homem normal (de cariótipo 44A + XY), a possível descendência poderá incluir:</a:t>
            </a:r>
          </a:p>
        </p:txBody>
      </p:sp>
      <p:grpSp>
        <p:nvGrpSpPr>
          <p:cNvPr id="6149" name="Grupo 19"/>
          <p:cNvGrpSpPr>
            <a:grpSpLocks/>
          </p:cNvGrpSpPr>
          <p:nvPr/>
        </p:nvGrpSpPr>
        <p:grpSpPr bwMode="auto">
          <a:xfrm>
            <a:off x="2073275" y="4221164"/>
            <a:ext cx="7983538" cy="1800225"/>
            <a:chOff x="395536" y="4941167"/>
            <a:chExt cx="6386513" cy="1440161"/>
          </a:xfrm>
        </p:grpSpPr>
        <p:grpSp>
          <p:nvGrpSpPr>
            <p:cNvPr id="6150" name="Grupo 4"/>
            <p:cNvGrpSpPr>
              <a:grpSpLocks/>
            </p:cNvGrpSpPr>
            <p:nvPr/>
          </p:nvGrpSpPr>
          <p:grpSpPr bwMode="auto">
            <a:xfrm>
              <a:off x="395536" y="4941167"/>
              <a:ext cx="6386513" cy="1435100"/>
              <a:chOff x="382742" y="4426436"/>
              <a:chExt cx="4666743" cy="981151"/>
            </a:xfrm>
          </p:grpSpPr>
          <p:graphicFrame>
            <p:nvGraphicFramePr>
              <p:cNvPr id="6146" name="Object 5"/>
              <p:cNvGraphicFramePr>
                <a:graphicFrameLocks noChangeAspect="1"/>
              </p:cNvGraphicFramePr>
              <p:nvPr/>
            </p:nvGraphicFramePr>
            <p:xfrm>
              <a:off x="382742" y="4426436"/>
              <a:ext cx="4666743" cy="981151"/>
            </p:xfrm>
            <a:graphic>
              <a:graphicData uri="http://schemas.openxmlformats.org/presentationml/2006/ole">
                <mc:AlternateContent xmlns:mc="http://schemas.openxmlformats.org/markup-compatibility/2006">
                  <mc:Choice xmlns:v="urn:schemas-microsoft-com:vml" Requires="v">
                    <p:oleObj spid="_x0000_s6149" name="Planilha" r:id="rId3" imgW="2752650" imgH="580935" progId="Excel.Sheet.12">
                      <p:embed/>
                    </p:oleObj>
                  </mc:Choice>
                  <mc:Fallback>
                    <p:oleObj name="Planilha" r:id="rId3" imgW="2752650" imgH="580935" progId="Excel.Sheet.12">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2742" y="4426436"/>
                            <a:ext cx="4666743" cy="98115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7" name="Conector de seta reta 6"/>
              <p:cNvCxnSpPr/>
              <p:nvPr/>
            </p:nvCxnSpPr>
            <p:spPr>
              <a:xfrm flipV="1">
                <a:off x="2014107" y="4478532"/>
                <a:ext cx="216216" cy="144132"/>
              </a:xfrm>
              <a:prstGeom prst="straightConnector1">
                <a:avLst/>
              </a:prstGeom>
              <a:ln w="38100">
                <a:tailEnd type="arrow"/>
              </a:ln>
            </p:spPr>
            <p:style>
              <a:lnRef idx="1">
                <a:schemeClr val="dk1"/>
              </a:lnRef>
              <a:fillRef idx="0">
                <a:schemeClr val="dk1"/>
              </a:fillRef>
              <a:effectRef idx="0">
                <a:schemeClr val="dk1"/>
              </a:effectRef>
              <a:fontRef idx="minor">
                <a:schemeClr val="tx1"/>
              </a:fontRef>
            </p:style>
          </p:cxnSp>
          <p:grpSp>
            <p:nvGrpSpPr>
              <p:cNvPr id="6155" name="Grupo 16"/>
              <p:cNvGrpSpPr>
                <a:grpSpLocks/>
              </p:cNvGrpSpPr>
              <p:nvPr/>
            </p:nvGrpSpPr>
            <p:grpSpPr bwMode="auto">
              <a:xfrm rot="-1027347">
                <a:off x="573254" y="4569975"/>
                <a:ext cx="108762" cy="152769"/>
                <a:chOff x="285171" y="4888115"/>
                <a:chExt cx="215540" cy="243880"/>
              </a:xfrm>
            </p:grpSpPr>
            <p:cxnSp>
              <p:nvCxnSpPr>
                <p:cNvPr id="9" name="Conector reto 8"/>
                <p:cNvCxnSpPr/>
                <p:nvPr/>
              </p:nvCxnSpPr>
              <p:spPr>
                <a:xfrm>
                  <a:off x="283330" y="4880773"/>
                  <a:ext cx="215165" cy="217617"/>
                </a:xfrm>
                <a:prstGeom prst="line">
                  <a:avLst/>
                </a:prstGeom>
                <a:ln w="38100"/>
              </p:spPr>
              <p:style>
                <a:lnRef idx="1">
                  <a:schemeClr val="dk1"/>
                </a:lnRef>
                <a:fillRef idx="0">
                  <a:schemeClr val="dk1"/>
                </a:fillRef>
                <a:effectRef idx="0">
                  <a:schemeClr val="dk1"/>
                </a:effectRef>
                <a:fontRef idx="minor">
                  <a:schemeClr val="tx1"/>
                </a:fontRef>
              </p:style>
            </p:cxnSp>
            <p:cxnSp>
              <p:nvCxnSpPr>
                <p:cNvPr id="10" name="Conector reto 9"/>
                <p:cNvCxnSpPr/>
                <p:nvPr/>
              </p:nvCxnSpPr>
              <p:spPr>
                <a:xfrm rot="1027347" flipV="1">
                  <a:off x="320844" y="4896804"/>
                  <a:ext cx="150799" cy="230092"/>
                </a:xfrm>
                <a:prstGeom prst="line">
                  <a:avLst/>
                </a:prstGeom>
                <a:ln w="38100"/>
              </p:spPr>
              <p:style>
                <a:lnRef idx="1">
                  <a:schemeClr val="dk1"/>
                </a:lnRef>
                <a:fillRef idx="0">
                  <a:schemeClr val="dk1"/>
                </a:fillRef>
                <a:effectRef idx="0">
                  <a:schemeClr val="dk1"/>
                </a:effectRef>
                <a:fontRef idx="minor">
                  <a:schemeClr val="tx1"/>
                </a:fontRef>
              </p:style>
            </p:cxnSp>
          </p:grpSp>
        </p:grpSp>
        <p:cxnSp>
          <p:nvCxnSpPr>
            <p:cNvPr id="11" name="Conector reto 10"/>
            <p:cNvCxnSpPr/>
            <p:nvPr/>
          </p:nvCxnSpPr>
          <p:spPr>
            <a:xfrm>
              <a:off x="899701" y="4941167"/>
              <a:ext cx="1539164" cy="551173"/>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cxnSp>
          <p:nvCxnSpPr>
            <p:cNvPr id="12" name="Conector reto 11"/>
            <p:cNvCxnSpPr/>
            <p:nvPr/>
          </p:nvCxnSpPr>
          <p:spPr>
            <a:xfrm>
              <a:off x="2987478" y="4941167"/>
              <a:ext cx="0" cy="1440161"/>
            </a:xfrm>
            <a:prstGeom prst="line">
              <a:avLst/>
            </a:prstGeom>
          </p:spPr>
          <p:style>
            <a:lnRef idx="1">
              <a:schemeClr val="dk1"/>
            </a:lnRef>
            <a:fillRef idx="0">
              <a:schemeClr val="dk1"/>
            </a:fillRef>
            <a:effectRef idx="0">
              <a:schemeClr val="dk1"/>
            </a:effectRef>
            <a:fontRef idx="minor">
              <a:schemeClr val="tx1"/>
            </a:fontRef>
          </p:style>
        </p:cxnSp>
        <p:cxnSp>
          <p:nvCxnSpPr>
            <p:cNvPr id="15" name="Conector reto 14"/>
            <p:cNvCxnSpPr/>
            <p:nvPr/>
          </p:nvCxnSpPr>
          <p:spPr>
            <a:xfrm>
              <a:off x="4788248" y="4941167"/>
              <a:ext cx="0" cy="1440161"/>
            </a:xfrm>
            <a:prstGeom prst="line">
              <a:avLst/>
            </a:prstGeom>
          </p:spPr>
          <p:style>
            <a:lnRef idx="1">
              <a:schemeClr val="dk1"/>
            </a:lnRef>
            <a:fillRef idx="0">
              <a:schemeClr val="dk1"/>
            </a:fillRef>
            <a:effectRef idx="0">
              <a:schemeClr val="dk1"/>
            </a:effectRef>
            <a:fontRef idx="minor">
              <a:schemeClr val="tx1"/>
            </a:fontRef>
          </p:style>
        </p:cxnSp>
      </p:grpSp>
      <p:sp>
        <p:nvSpPr>
          <p:cNvPr id="14"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Espaço Reservado para Conteúdo 2"/>
          <p:cNvSpPr>
            <a:spLocks noGrp="1"/>
          </p:cNvSpPr>
          <p:nvPr>
            <p:ph idx="4294967295"/>
          </p:nvPr>
        </p:nvSpPr>
        <p:spPr>
          <a:xfrm>
            <a:off x="1981200" y="1600200"/>
            <a:ext cx="8229600" cy="1543050"/>
          </a:xfrm>
          <a:prstGeom prst="rect">
            <a:avLst/>
          </a:prstGeom>
        </p:spPr>
        <p:txBody>
          <a:bodyPr/>
          <a:lstStyle/>
          <a:p>
            <a:pPr algn="just">
              <a:buFont typeface="Arial" charset="0"/>
              <a:buNone/>
            </a:pPr>
            <a:r>
              <a:rPr lang="pt-BR" sz="2400" dirty="0"/>
              <a:t>     O </a:t>
            </a:r>
            <a:r>
              <a:rPr lang="pt-BR" sz="2400" b="1" dirty="0"/>
              <a:t>cariótipo 44 + XXX </a:t>
            </a:r>
            <a:r>
              <a:rPr lang="pt-BR" sz="2400" dirty="0"/>
              <a:t>corresponde à </a:t>
            </a:r>
            <a:r>
              <a:rPr lang="pt-BR" sz="2400" b="1" dirty="0"/>
              <a:t>trissomia X</a:t>
            </a:r>
            <a:r>
              <a:rPr lang="pt-BR" sz="2400" dirty="0"/>
              <a:t>, presente em pessoas do sexo feminino, geralmente férteis, eventualmente portadoras de certo grau de atraso cognitivo . A pesquisa da cromatina sexual tem resultado </a:t>
            </a:r>
            <a:r>
              <a:rPr lang="pt-BR" sz="2400" b="1" dirty="0"/>
              <a:t>positivo</a:t>
            </a:r>
            <a:r>
              <a:rPr lang="pt-BR" sz="2400" dirty="0"/>
              <a:t> com </a:t>
            </a:r>
            <a:r>
              <a:rPr lang="pt-BR" sz="2400" b="1" dirty="0"/>
              <a:t>duas cromatinas </a:t>
            </a:r>
            <a:r>
              <a:rPr lang="pt-BR" sz="2400" dirty="0"/>
              <a:t>sexuais (++).</a:t>
            </a:r>
          </a:p>
        </p:txBody>
      </p:sp>
      <p:sp>
        <p:nvSpPr>
          <p:cNvPr id="45059" name="CaixaDeTexto 4"/>
          <p:cNvSpPr txBox="1">
            <a:spLocks noChangeArrowheads="1"/>
          </p:cNvSpPr>
          <p:nvPr/>
        </p:nvSpPr>
        <p:spPr bwMode="auto">
          <a:xfrm>
            <a:off x="2309813" y="4357689"/>
            <a:ext cx="7929562" cy="1570037"/>
          </a:xfrm>
          <a:prstGeom prst="rect">
            <a:avLst/>
          </a:prstGeom>
          <a:noFill/>
          <a:ln w="9525">
            <a:noFill/>
            <a:miter lim="800000"/>
            <a:headEnd/>
            <a:tailEnd/>
          </a:ln>
        </p:spPr>
        <p:txBody>
          <a:bodyPr>
            <a:spAutoFit/>
          </a:bodyPr>
          <a:lstStyle/>
          <a:p>
            <a:pPr algn="just"/>
            <a:r>
              <a:rPr lang="pt-BR" sz="2400" dirty="0"/>
              <a:t>O </a:t>
            </a:r>
            <a:r>
              <a:rPr lang="pt-BR" sz="2400" b="1" dirty="0"/>
              <a:t>cariótipo 47, XXY </a:t>
            </a:r>
            <a:r>
              <a:rPr lang="pt-BR" sz="2400" dirty="0"/>
              <a:t>constitui a </a:t>
            </a:r>
            <a:r>
              <a:rPr lang="pt-BR" sz="2400" b="1" dirty="0"/>
              <a:t>síndrome de </a:t>
            </a:r>
            <a:r>
              <a:rPr lang="pt-BR" sz="2400" b="1" dirty="0" err="1"/>
              <a:t>Klinefelter</a:t>
            </a:r>
            <a:r>
              <a:rPr lang="pt-BR" sz="2400" dirty="0"/>
              <a:t>, cujos portadores são pessoas estéreis do sexo masculino, de grande estatura, membros desproporcionalmente longos e testículos atrofiados.</a:t>
            </a:r>
          </a:p>
        </p:txBody>
      </p:sp>
      <p:sp>
        <p:nvSpPr>
          <p:cNvPr id="6" name="Retângulo 5"/>
          <p:cNvSpPr/>
          <p:nvPr/>
        </p:nvSpPr>
        <p:spPr>
          <a:xfrm>
            <a:off x="6527800" y="3573464"/>
            <a:ext cx="3600450" cy="5032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pt-BR" dirty="0">
                <a:solidFill>
                  <a:schemeClr val="tx1"/>
                </a:solidFill>
              </a:rPr>
              <a:t>Corpúsculo de </a:t>
            </a:r>
            <a:r>
              <a:rPr lang="pt-BR" dirty="0" err="1">
                <a:solidFill>
                  <a:schemeClr val="tx1"/>
                </a:solidFill>
              </a:rPr>
              <a:t>Barr</a:t>
            </a:r>
            <a:r>
              <a:rPr lang="pt-BR" dirty="0">
                <a:solidFill>
                  <a:schemeClr val="tx1"/>
                </a:solidFill>
              </a:rPr>
              <a:t> = 3 – 1 = 2 (++)</a:t>
            </a:r>
          </a:p>
        </p:txBody>
      </p:sp>
      <p:sp>
        <p:nvSpPr>
          <p:cNvPr id="7"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Espaço Reservado para Conteúdo 2"/>
          <p:cNvSpPr>
            <a:spLocks noGrp="1"/>
          </p:cNvSpPr>
          <p:nvPr>
            <p:ph idx="4294967295"/>
          </p:nvPr>
        </p:nvSpPr>
        <p:spPr>
          <a:xfrm>
            <a:off x="1981200" y="1600201"/>
            <a:ext cx="8229600" cy="1400175"/>
          </a:xfrm>
          <a:prstGeom prst="rect">
            <a:avLst/>
          </a:prstGeom>
        </p:spPr>
        <p:txBody>
          <a:bodyPr/>
          <a:lstStyle/>
          <a:p>
            <a:pPr>
              <a:buFont typeface="Arial" charset="0"/>
              <a:buNone/>
            </a:pPr>
            <a:r>
              <a:rPr lang="pt-BR" sz="2400" dirty="0"/>
              <a:t>     Fenotipicamente, trata-se de um homem, e a pesquisa da cromatina sexual revela-se </a:t>
            </a:r>
            <a:r>
              <a:rPr lang="pt-BR" sz="2400" b="1" dirty="0"/>
              <a:t>positiva</a:t>
            </a:r>
            <a:r>
              <a:rPr lang="pt-BR" sz="2400" dirty="0"/>
              <a:t> (+).</a:t>
            </a:r>
            <a:br>
              <a:rPr lang="pt-BR" sz="2400" dirty="0"/>
            </a:br>
            <a:endParaRPr lang="pt-BR" sz="2400" dirty="0"/>
          </a:p>
        </p:txBody>
      </p:sp>
      <p:sp>
        <p:nvSpPr>
          <p:cNvPr id="5" name="Retângulo 4"/>
          <p:cNvSpPr/>
          <p:nvPr/>
        </p:nvSpPr>
        <p:spPr>
          <a:xfrm>
            <a:off x="3503613" y="3573464"/>
            <a:ext cx="3600450" cy="5032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pt-BR" dirty="0">
                <a:solidFill>
                  <a:schemeClr val="tx1"/>
                </a:solidFill>
              </a:rPr>
              <a:t>Corpúsculo de </a:t>
            </a:r>
            <a:r>
              <a:rPr lang="pt-BR" dirty="0" err="1">
                <a:solidFill>
                  <a:schemeClr val="tx1"/>
                </a:solidFill>
              </a:rPr>
              <a:t>Barr</a:t>
            </a:r>
            <a:r>
              <a:rPr lang="pt-BR" dirty="0">
                <a:solidFill>
                  <a:schemeClr val="tx1"/>
                </a:solidFill>
              </a:rPr>
              <a:t> = 2 – 1 = 1 (+)</a:t>
            </a:r>
          </a:p>
        </p:txBody>
      </p:sp>
      <p:sp>
        <p:nvSpPr>
          <p:cNvPr id="6"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Espaço Reservado para Conteúdo 2"/>
          <p:cNvSpPr>
            <a:spLocks noGrp="1"/>
          </p:cNvSpPr>
          <p:nvPr>
            <p:ph idx="4294967295"/>
          </p:nvPr>
        </p:nvSpPr>
        <p:spPr>
          <a:xfrm>
            <a:off x="1981200" y="1743076"/>
            <a:ext cx="8229600" cy="1971675"/>
          </a:xfrm>
          <a:prstGeom prst="rect">
            <a:avLst/>
          </a:prstGeom>
        </p:spPr>
        <p:txBody>
          <a:bodyPr/>
          <a:lstStyle/>
          <a:p>
            <a:pPr algn="just">
              <a:buFont typeface="Arial" charset="0"/>
              <a:buNone/>
            </a:pPr>
            <a:r>
              <a:rPr lang="pt-BR" sz="2400" dirty="0"/>
              <a:t>     Pessoas com </a:t>
            </a:r>
            <a:r>
              <a:rPr lang="pt-BR" sz="2400" b="1" dirty="0"/>
              <a:t>cariótipo 44 + XO</a:t>
            </a:r>
            <a:r>
              <a:rPr lang="pt-BR" sz="2400" dirty="0"/>
              <a:t>, portadoras da </a:t>
            </a:r>
            <a:r>
              <a:rPr lang="pt-BR" sz="2400" b="1" dirty="0"/>
              <a:t>síndrome de Turner</a:t>
            </a:r>
            <a:r>
              <a:rPr lang="pt-BR" sz="2400" dirty="0"/>
              <a:t>, são mulheres de baixa estatura, com uma prega de pele no pescoço (“pescoço alado”), ovários atrofiados e estéreis. A pesquisa de cromatina sexual é </a:t>
            </a:r>
            <a:r>
              <a:rPr lang="pt-BR" sz="2400" b="1" dirty="0"/>
              <a:t>negativa</a:t>
            </a:r>
            <a:r>
              <a:rPr lang="pt-BR" sz="2400" dirty="0"/>
              <a:t>.</a:t>
            </a:r>
          </a:p>
        </p:txBody>
      </p:sp>
      <p:sp>
        <p:nvSpPr>
          <p:cNvPr id="5" name="Retângulo 4"/>
          <p:cNvSpPr/>
          <p:nvPr/>
        </p:nvSpPr>
        <p:spPr>
          <a:xfrm>
            <a:off x="4008438" y="3860801"/>
            <a:ext cx="4248150" cy="5048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a:defRPr/>
            </a:pPr>
            <a:r>
              <a:rPr lang="pt-BR" sz="2000" dirty="0">
                <a:solidFill>
                  <a:schemeClr val="tx1"/>
                </a:solidFill>
              </a:rPr>
              <a:t>Corpúsculo de </a:t>
            </a:r>
            <a:r>
              <a:rPr lang="pt-BR" sz="2000" dirty="0" err="1">
                <a:solidFill>
                  <a:schemeClr val="tx1"/>
                </a:solidFill>
              </a:rPr>
              <a:t>Barr</a:t>
            </a:r>
            <a:r>
              <a:rPr lang="pt-BR" sz="2000" dirty="0">
                <a:solidFill>
                  <a:schemeClr val="tx1"/>
                </a:solidFill>
              </a:rPr>
              <a:t> = 1 – 1 = zero</a:t>
            </a:r>
          </a:p>
        </p:txBody>
      </p:sp>
      <p:sp>
        <p:nvSpPr>
          <p:cNvPr id="6"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Espaço Reservado para Conteúdo 2"/>
          <p:cNvSpPr>
            <a:spLocks noGrp="1"/>
          </p:cNvSpPr>
          <p:nvPr>
            <p:ph idx="4294967295"/>
          </p:nvPr>
        </p:nvSpPr>
        <p:spPr>
          <a:xfrm>
            <a:off x="1381125" y="981076"/>
            <a:ext cx="8229600" cy="1114425"/>
          </a:xfrm>
          <a:prstGeom prst="rect">
            <a:avLst/>
          </a:prstGeom>
        </p:spPr>
        <p:txBody>
          <a:bodyPr/>
          <a:lstStyle/>
          <a:p>
            <a:pPr algn="ctr">
              <a:buFont typeface="Arial" charset="0"/>
              <a:buNone/>
            </a:pPr>
            <a:r>
              <a:rPr lang="pt-BR" sz="2800" b="1"/>
              <a:t>               Principais anomalias cromossômicas humanas</a:t>
            </a:r>
          </a:p>
          <a:p>
            <a:pPr>
              <a:buFont typeface="Arial" charset="0"/>
              <a:buNone/>
            </a:pPr>
            <a:r>
              <a:rPr lang="en-US" sz="1600" b="1"/>
              <a:t>                             5-Parte</a:t>
            </a:r>
            <a:endParaRPr lang="pt-BR" sz="1600" b="1"/>
          </a:p>
        </p:txBody>
      </p:sp>
      <p:graphicFrame>
        <p:nvGraphicFramePr>
          <p:cNvPr id="6" name="Tabela 5"/>
          <p:cNvGraphicFramePr>
            <a:graphicFrameLocks noGrp="1"/>
          </p:cNvGraphicFramePr>
          <p:nvPr>
            <p:extLst>
              <p:ext uri="{D42A27DB-BD31-4B8C-83A1-F6EECF244321}">
                <p14:modId xmlns:p14="http://schemas.microsoft.com/office/powerpoint/2010/main" val="1392381722"/>
              </p:ext>
            </p:extLst>
          </p:nvPr>
        </p:nvGraphicFramePr>
        <p:xfrm>
          <a:off x="2043113" y="1916114"/>
          <a:ext cx="8229600" cy="3932237"/>
        </p:xfrm>
        <a:graphic>
          <a:graphicData uri="http://schemas.openxmlformats.org/drawingml/2006/table">
            <a:tbl>
              <a:tblPr/>
              <a:tblGrid>
                <a:gridCol w="3081536">
                  <a:extLst>
                    <a:ext uri="{9D8B030D-6E8A-4147-A177-3AD203B41FA5}">
                      <a16:colId xmlns:a16="http://schemas.microsoft.com/office/drawing/2014/main" val="20000"/>
                    </a:ext>
                  </a:extLst>
                </a:gridCol>
                <a:gridCol w="2404864">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40132">
                <a:tc gridSpan="3">
                  <a:txBody>
                    <a:bodyPr/>
                    <a:lstStyle/>
                    <a:p>
                      <a:r>
                        <a:rPr lang="pt-BR" sz="1800" b="0" i="0" dirty="0">
                          <a:solidFill>
                            <a:schemeClr val="tx1"/>
                          </a:solidFill>
                          <a:latin typeface="Arial" pitchFamily="34" charset="0"/>
                          <a:cs typeface="Arial" pitchFamily="34" charset="0"/>
                        </a:rPr>
                        <a:t>Principais</a:t>
                      </a:r>
                      <a:r>
                        <a:rPr lang="pt-BR" sz="1800" b="0" i="0" baseline="0" dirty="0">
                          <a:solidFill>
                            <a:schemeClr val="tx1"/>
                          </a:solidFill>
                          <a:latin typeface="Arial" pitchFamily="34" charset="0"/>
                          <a:cs typeface="Arial" pitchFamily="34" charset="0"/>
                        </a:rPr>
                        <a:t> síndromes clínicas por anomalias dos cromossomos sexuais nas crianças de um serviço de genética</a:t>
                      </a:r>
                      <a:endParaRPr lang="pt-BR" sz="1800" b="0" i="0" dirty="0">
                        <a:solidFill>
                          <a:schemeClr val="tx1"/>
                        </a:solidFill>
                        <a:latin typeface="Arial" pitchFamily="34" charset="0"/>
                        <a:cs typeface="Arial" pitchFamily="34" charset="0"/>
                      </a:endParaRPr>
                    </a:p>
                  </a:txBody>
                  <a:tcPr marT="45724" marB="45724">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accent4">
                        <a:lumMod val="60000"/>
                        <a:lumOff val="40000"/>
                      </a:schemeClr>
                    </a:solidFill>
                  </a:tcPr>
                </a:tc>
                <a:tc hMerge="1">
                  <a:txBody>
                    <a:bodyPr/>
                    <a:lstStyle/>
                    <a:p>
                      <a:endParaRPr lang="pt-BR"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tc hMerge="1">
                  <a:txBody>
                    <a:bodyPr/>
                    <a:lstStyle/>
                    <a:p>
                      <a:endParaRPr lang="pt-BR"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40132">
                <a:tc>
                  <a:txBody>
                    <a:bodyPr/>
                    <a:lstStyle/>
                    <a:p>
                      <a:r>
                        <a:rPr lang="pt-BR" sz="1800" b="1" dirty="0">
                          <a:latin typeface="Arial" pitchFamily="34" charset="0"/>
                          <a:cs typeface="Arial" pitchFamily="34" charset="0"/>
                        </a:rPr>
                        <a:t>Anormalidade cromossômica</a:t>
                      </a:r>
                    </a:p>
                  </a:txBody>
                  <a:tcPr marT="45724" marB="45724">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1800" b="1" dirty="0">
                          <a:latin typeface="Arial" pitchFamily="34" charset="0"/>
                          <a:cs typeface="Arial" pitchFamily="34" charset="0"/>
                        </a:rPr>
                        <a:t>Cariótipo</a:t>
                      </a:r>
                    </a:p>
                  </a:txBody>
                  <a:tcPr marT="45724" marB="45724">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1800" b="1" dirty="0">
                          <a:latin typeface="Arial" pitchFamily="34" charset="0"/>
                          <a:cs typeface="Arial" pitchFamily="34" charset="0"/>
                        </a:rPr>
                        <a:t>Nº casos</a:t>
                      </a:r>
                    </a:p>
                  </a:txBody>
                  <a:tcPr marT="45724" marB="45724">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286184">
                <a:tc>
                  <a:txBody>
                    <a:bodyPr/>
                    <a:lstStyle/>
                    <a:p>
                      <a:r>
                        <a:rPr lang="pt-BR" sz="1800" dirty="0">
                          <a:latin typeface="Arial" pitchFamily="34" charset="0"/>
                          <a:cs typeface="Arial" pitchFamily="34" charset="0"/>
                        </a:rPr>
                        <a:t>Síndrome de Turner</a:t>
                      </a:r>
                    </a:p>
                    <a:p>
                      <a:r>
                        <a:rPr lang="pt-BR" sz="1800" dirty="0">
                          <a:latin typeface="Arial" pitchFamily="34" charset="0"/>
                          <a:cs typeface="Arial" pitchFamily="34" charset="0"/>
                        </a:rPr>
                        <a:t>Síndrome de Triplo X</a:t>
                      </a:r>
                    </a:p>
                    <a:p>
                      <a:r>
                        <a:rPr lang="pt-BR" sz="1800" dirty="0">
                          <a:latin typeface="Arial" pitchFamily="34" charset="0"/>
                          <a:cs typeface="Arial" pitchFamily="34" charset="0"/>
                        </a:rPr>
                        <a:t>Síndrome de </a:t>
                      </a:r>
                      <a:r>
                        <a:rPr lang="pt-BR" sz="1800" dirty="0" err="1">
                          <a:latin typeface="Arial" pitchFamily="34" charset="0"/>
                          <a:cs typeface="Arial" pitchFamily="34" charset="0"/>
                        </a:rPr>
                        <a:t>Klinefelter</a:t>
                      </a:r>
                      <a:endParaRPr lang="pt-BR" sz="1800" dirty="0">
                        <a:latin typeface="Arial" pitchFamily="34" charset="0"/>
                        <a:cs typeface="Arial" pitchFamily="34" charset="0"/>
                      </a:endParaRPr>
                    </a:p>
                    <a:p>
                      <a:r>
                        <a:rPr lang="pt-BR" sz="1800" dirty="0">
                          <a:latin typeface="Arial" pitchFamily="34" charset="0"/>
                          <a:cs typeface="Arial" pitchFamily="34" charset="0"/>
                        </a:rPr>
                        <a:t>Duplo</a:t>
                      </a:r>
                      <a:r>
                        <a:rPr lang="pt-BR" sz="1800" baseline="0" dirty="0">
                          <a:latin typeface="Arial" pitchFamily="34" charset="0"/>
                          <a:cs typeface="Arial" pitchFamily="34" charset="0"/>
                        </a:rPr>
                        <a:t> Y</a:t>
                      </a:r>
                    </a:p>
                    <a:p>
                      <a:r>
                        <a:rPr lang="pt-BR" sz="1800" baseline="0" dirty="0">
                          <a:latin typeface="Arial" pitchFamily="34" charset="0"/>
                          <a:cs typeface="Arial" pitchFamily="34" charset="0"/>
                        </a:rPr>
                        <a:t>3 linhagens celulares</a:t>
                      </a:r>
                    </a:p>
                    <a:p>
                      <a:r>
                        <a:rPr lang="pt-BR" sz="1800" baseline="0" dirty="0" err="1">
                          <a:latin typeface="Arial" pitchFamily="34" charset="0"/>
                          <a:cs typeface="Arial" pitchFamily="34" charset="0"/>
                        </a:rPr>
                        <a:t>Triploidia</a:t>
                      </a:r>
                      <a:endParaRPr lang="pt-BR" sz="1800" baseline="0" dirty="0">
                        <a:latin typeface="Arial" pitchFamily="34" charset="0"/>
                        <a:cs typeface="Arial" pitchFamily="34" charset="0"/>
                      </a:endParaRPr>
                    </a:p>
                    <a:p>
                      <a:r>
                        <a:rPr lang="pt-BR" sz="1800" baseline="0" dirty="0">
                          <a:latin typeface="Arial" pitchFamily="34" charset="0"/>
                          <a:cs typeface="Arial" pitchFamily="34" charset="0"/>
                        </a:rPr>
                        <a:t>Outra*</a:t>
                      </a:r>
                      <a:endParaRPr lang="pt-BR" sz="1800" dirty="0">
                        <a:latin typeface="Arial" pitchFamily="34" charset="0"/>
                        <a:cs typeface="Arial" pitchFamily="34" charset="0"/>
                      </a:endParaRPr>
                    </a:p>
                  </a:txBody>
                  <a:tcPr marT="45724" marB="45724">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1800" dirty="0">
                          <a:latin typeface="Arial" pitchFamily="34" charset="0"/>
                          <a:cs typeface="Arial" pitchFamily="34" charset="0"/>
                        </a:rPr>
                        <a:t>44 + XO</a:t>
                      </a:r>
                    </a:p>
                    <a:p>
                      <a:pPr algn="ctr"/>
                      <a:r>
                        <a:rPr lang="pt-BR" sz="1800" dirty="0">
                          <a:latin typeface="Arial" pitchFamily="34" charset="0"/>
                          <a:cs typeface="Arial" pitchFamily="34" charset="0"/>
                        </a:rPr>
                        <a:t>47, XXX</a:t>
                      </a:r>
                    </a:p>
                    <a:p>
                      <a:pPr algn="ctr"/>
                      <a:r>
                        <a:rPr lang="pt-BR" sz="1800" dirty="0">
                          <a:latin typeface="Arial" pitchFamily="34" charset="0"/>
                          <a:cs typeface="Arial" pitchFamily="34" charset="0"/>
                        </a:rPr>
                        <a:t>47, XXY</a:t>
                      </a:r>
                    </a:p>
                    <a:p>
                      <a:pPr algn="ctr"/>
                      <a:r>
                        <a:rPr lang="pt-BR" sz="1800" dirty="0">
                          <a:latin typeface="Arial" pitchFamily="34" charset="0"/>
                          <a:cs typeface="Arial" pitchFamily="34" charset="0"/>
                        </a:rPr>
                        <a:t>47,</a:t>
                      </a:r>
                      <a:r>
                        <a:rPr lang="pt-BR" sz="1800" baseline="0" dirty="0">
                          <a:latin typeface="Arial" pitchFamily="34" charset="0"/>
                          <a:cs typeface="Arial" pitchFamily="34" charset="0"/>
                        </a:rPr>
                        <a:t> XYY</a:t>
                      </a:r>
                    </a:p>
                    <a:p>
                      <a:pPr algn="ctr"/>
                      <a:r>
                        <a:rPr lang="pt-BR" sz="1800" baseline="0" dirty="0">
                          <a:latin typeface="Arial" pitchFamily="34" charset="0"/>
                          <a:cs typeface="Arial" pitchFamily="34" charset="0"/>
                        </a:rPr>
                        <a:t>45, X/ 46, XY/ 46, Xi(Y)</a:t>
                      </a:r>
                    </a:p>
                    <a:p>
                      <a:pPr algn="ctr"/>
                      <a:endParaRPr lang="pt-BR" sz="1800" baseline="0" dirty="0">
                        <a:latin typeface="Arial" pitchFamily="34" charset="0"/>
                        <a:cs typeface="Arial" pitchFamily="34" charset="0"/>
                      </a:endParaRPr>
                    </a:p>
                    <a:p>
                      <a:pPr algn="ctr"/>
                      <a:r>
                        <a:rPr lang="pt-BR" sz="1800" dirty="0">
                          <a:latin typeface="Arial" pitchFamily="34" charset="0"/>
                          <a:cs typeface="Arial" pitchFamily="34" charset="0"/>
                        </a:rPr>
                        <a:t>46, XY/ 69, XXY</a:t>
                      </a:r>
                    </a:p>
                  </a:txBody>
                  <a:tcPr marT="45724" marB="45724">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1800" dirty="0">
                          <a:latin typeface="Arial" pitchFamily="34" charset="0"/>
                          <a:cs typeface="Arial" pitchFamily="34" charset="0"/>
                        </a:rPr>
                        <a:t>18</a:t>
                      </a:r>
                    </a:p>
                    <a:p>
                      <a:pPr algn="ctr"/>
                      <a:r>
                        <a:rPr lang="pt-BR" sz="1800" dirty="0">
                          <a:latin typeface="Arial" pitchFamily="34" charset="0"/>
                          <a:cs typeface="Arial" pitchFamily="34" charset="0"/>
                        </a:rPr>
                        <a:t>3</a:t>
                      </a:r>
                    </a:p>
                    <a:p>
                      <a:pPr algn="ctr"/>
                      <a:r>
                        <a:rPr lang="pt-BR" sz="1800" dirty="0">
                          <a:latin typeface="Arial" pitchFamily="34" charset="0"/>
                          <a:cs typeface="Arial" pitchFamily="34" charset="0"/>
                        </a:rPr>
                        <a:t>1</a:t>
                      </a:r>
                    </a:p>
                    <a:p>
                      <a:pPr algn="ctr"/>
                      <a:r>
                        <a:rPr lang="pt-BR" sz="1800" dirty="0">
                          <a:latin typeface="Arial" pitchFamily="34" charset="0"/>
                          <a:cs typeface="Arial" pitchFamily="34" charset="0"/>
                        </a:rPr>
                        <a:t>1</a:t>
                      </a:r>
                    </a:p>
                    <a:p>
                      <a:pPr algn="ctr"/>
                      <a:r>
                        <a:rPr lang="pt-BR" sz="1800" dirty="0">
                          <a:latin typeface="Arial" pitchFamily="34" charset="0"/>
                          <a:cs typeface="Arial" pitchFamily="34" charset="0"/>
                        </a:rPr>
                        <a:t>1</a:t>
                      </a:r>
                    </a:p>
                    <a:p>
                      <a:pPr algn="ctr"/>
                      <a:r>
                        <a:rPr lang="pt-BR" sz="1800" dirty="0">
                          <a:latin typeface="Arial" pitchFamily="34" charset="0"/>
                          <a:cs typeface="Arial" pitchFamily="34" charset="0"/>
                        </a:rPr>
                        <a:t>1</a:t>
                      </a:r>
                    </a:p>
                    <a:p>
                      <a:pPr algn="ctr"/>
                      <a:r>
                        <a:rPr lang="pt-BR" sz="1800" dirty="0">
                          <a:latin typeface="Arial" pitchFamily="34" charset="0"/>
                          <a:cs typeface="Arial" pitchFamily="34" charset="0"/>
                        </a:rPr>
                        <a:t>1</a:t>
                      </a:r>
                    </a:p>
                  </a:txBody>
                  <a:tcPr marT="45724" marB="45724">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65789">
                <a:tc>
                  <a:txBody>
                    <a:bodyPr/>
                    <a:lstStyle/>
                    <a:p>
                      <a:r>
                        <a:rPr lang="pt-BR" sz="1800" dirty="0">
                          <a:latin typeface="Arial" pitchFamily="34" charset="0"/>
                          <a:cs typeface="Arial" pitchFamily="34" charset="0"/>
                        </a:rPr>
                        <a:t>Total</a:t>
                      </a:r>
                    </a:p>
                  </a:txBody>
                  <a:tcPr marT="45724" marB="45724">
                    <a:lnL w="12700" cmpd="sng">
                      <a:solidFill>
                        <a:schemeClr val="tx1"/>
                      </a:solidFill>
                      <a:prstDash val="soli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solidFill>
                      <a:schemeClr val="bg1"/>
                    </a:solidFill>
                  </a:tcPr>
                </a:tc>
                <a:tc>
                  <a:txBody>
                    <a:bodyPr/>
                    <a:lstStyle/>
                    <a:p>
                      <a:endParaRPr lang="pt-BR" sz="1800" dirty="0">
                        <a:latin typeface="Arial" pitchFamily="34" charset="0"/>
                        <a:cs typeface="Arial" pitchFamily="34" charset="0"/>
                      </a:endParaRPr>
                    </a:p>
                  </a:txBody>
                  <a:tcPr marT="45724" marB="45724">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mpd="sng">
                      <a:solidFill>
                        <a:schemeClr val="tx1"/>
                      </a:solidFill>
                      <a:prstDash val="solid"/>
                    </a:lnB>
                    <a:solidFill>
                      <a:schemeClr val="bg1"/>
                    </a:solidFill>
                  </a:tcPr>
                </a:tc>
                <a:tc>
                  <a:txBody>
                    <a:bodyPr/>
                    <a:lstStyle/>
                    <a:p>
                      <a:r>
                        <a:rPr lang="pt-BR" sz="1800" dirty="0">
                          <a:latin typeface="Arial" pitchFamily="34" charset="0"/>
                          <a:cs typeface="Arial" pitchFamily="34" charset="0"/>
                        </a:rPr>
                        <a:t>26</a:t>
                      </a:r>
                    </a:p>
                  </a:txBody>
                  <a:tcPr marT="45724" marB="45724">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extLst>
                  <a:ext uri="{0D108BD9-81ED-4DB2-BD59-A6C34878D82A}">
                    <a16:rowId xmlns:a16="http://schemas.microsoft.com/office/drawing/2014/main" val="10003"/>
                  </a:ext>
                </a:extLst>
              </a:tr>
            </a:tbl>
          </a:graphicData>
        </a:graphic>
      </p:graphicFrame>
      <p:sp>
        <p:nvSpPr>
          <p:cNvPr id="48157" name="CaixaDeTexto 7"/>
          <p:cNvSpPr txBox="1">
            <a:spLocks noChangeArrowheads="1"/>
          </p:cNvSpPr>
          <p:nvPr/>
        </p:nvSpPr>
        <p:spPr bwMode="auto">
          <a:xfrm>
            <a:off x="2043114" y="5867400"/>
            <a:ext cx="4454525" cy="369888"/>
          </a:xfrm>
          <a:prstGeom prst="rect">
            <a:avLst/>
          </a:prstGeom>
          <a:noFill/>
          <a:ln w="9525">
            <a:noFill/>
            <a:miter lim="800000"/>
            <a:headEnd/>
            <a:tailEnd/>
          </a:ln>
        </p:spPr>
        <p:txBody>
          <a:bodyPr wrap="none">
            <a:spAutoFit/>
          </a:bodyPr>
          <a:lstStyle/>
          <a:p>
            <a:r>
              <a:rPr lang="pt-BR"/>
              <a:t>* Translocação de X com cromossomo 6. </a:t>
            </a:r>
          </a:p>
        </p:txBody>
      </p:sp>
      <p:sp>
        <p:nvSpPr>
          <p:cNvPr id="7"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CaixaDeTexto 4"/>
          <p:cNvSpPr txBox="1">
            <a:spLocks noChangeArrowheads="1"/>
          </p:cNvSpPr>
          <p:nvPr/>
        </p:nvSpPr>
        <p:spPr bwMode="auto">
          <a:xfrm>
            <a:off x="1774826" y="6165850"/>
            <a:ext cx="8137525" cy="400050"/>
          </a:xfrm>
          <a:prstGeom prst="rect">
            <a:avLst/>
          </a:prstGeom>
          <a:noFill/>
          <a:ln w="9525">
            <a:noFill/>
            <a:miter lim="800000"/>
            <a:headEnd/>
            <a:tailEnd/>
          </a:ln>
        </p:spPr>
        <p:txBody>
          <a:bodyPr>
            <a:spAutoFit/>
          </a:bodyPr>
          <a:lstStyle/>
          <a:p>
            <a:r>
              <a:rPr lang="pt-BR" sz="1000"/>
              <a:t>Imagens: (a)Vanellus Foto / </a:t>
            </a:r>
            <a:r>
              <a:rPr lang="pt-BR" sz="1000" i="1"/>
              <a:t>GNU Free Documentation License</a:t>
            </a:r>
            <a:r>
              <a:rPr lang="pt-BR" sz="1000"/>
              <a:t> e (b) Johannes Nielsen /  Creative Commons Atribuição 2.0 Genérica / </a:t>
            </a:r>
            <a:r>
              <a:rPr lang="pt-BR" sz="1000">
                <a:hlinkClick r:id="rId2"/>
              </a:rPr>
              <a:t>http://www.aaa.dk/TURNER/ENGELSK/TURN_ORI.HTM#baby</a:t>
            </a:r>
            <a:endParaRPr lang="pt-BR" sz="1000"/>
          </a:p>
        </p:txBody>
      </p:sp>
      <p:sp>
        <p:nvSpPr>
          <p:cNvPr id="49155" name="CaixaDeTexto 7"/>
          <p:cNvSpPr txBox="1">
            <a:spLocks noChangeArrowheads="1"/>
          </p:cNvSpPr>
          <p:nvPr/>
        </p:nvSpPr>
        <p:spPr bwMode="auto">
          <a:xfrm>
            <a:off x="1847851" y="5365751"/>
            <a:ext cx="3527425" cy="646113"/>
          </a:xfrm>
          <a:prstGeom prst="rect">
            <a:avLst/>
          </a:prstGeom>
          <a:noFill/>
          <a:ln w="9525">
            <a:noFill/>
            <a:miter lim="800000"/>
            <a:headEnd/>
            <a:tailEnd/>
          </a:ln>
        </p:spPr>
        <p:txBody>
          <a:bodyPr>
            <a:spAutoFit/>
          </a:bodyPr>
          <a:lstStyle/>
          <a:p>
            <a:pPr algn="ctr"/>
            <a:r>
              <a:rPr lang="pt-BR"/>
              <a:t>Síndrome</a:t>
            </a:r>
            <a:r>
              <a:rPr lang="en-US"/>
              <a:t> de Dowm</a:t>
            </a:r>
          </a:p>
          <a:p>
            <a:pPr algn="ctr"/>
            <a:r>
              <a:rPr lang="en-US"/>
              <a:t>(Trissomia)</a:t>
            </a:r>
            <a:endParaRPr lang="pt-BR"/>
          </a:p>
        </p:txBody>
      </p:sp>
      <p:sp>
        <p:nvSpPr>
          <p:cNvPr id="49156" name="CaixaDeTexto 8"/>
          <p:cNvSpPr txBox="1">
            <a:spLocks noChangeArrowheads="1"/>
          </p:cNvSpPr>
          <p:nvPr/>
        </p:nvSpPr>
        <p:spPr bwMode="auto">
          <a:xfrm>
            <a:off x="6311900" y="5446713"/>
            <a:ext cx="3384550" cy="646112"/>
          </a:xfrm>
          <a:prstGeom prst="rect">
            <a:avLst/>
          </a:prstGeom>
          <a:noFill/>
          <a:ln w="9525">
            <a:noFill/>
            <a:miter lim="800000"/>
            <a:headEnd/>
            <a:tailEnd/>
          </a:ln>
        </p:spPr>
        <p:txBody>
          <a:bodyPr>
            <a:spAutoFit/>
          </a:bodyPr>
          <a:lstStyle/>
          <a:p>
            <a:pPr algn="ctr"/>
            <a:r>
              <a:rPr lang="pt-BR"/>
              <a:t>Síndrome</a:t>
            </a:r>
            <a:r>
              <a:rPr lang="en-US"/>
              <a:t> de Turner</a:t>
            </a:r>
          </a:p>
          <a:p>
            <a:pPr algn="ctr"/>
            <a:r>
              <a:rPr lang="en-US"/>
              <a:t>(Monossomia) </a:t>
            </a:r>
            <a:endParaRPr lang="pt-BR"/>
          </a:p>
        </p:txBody>
      </p:sp>
      <p:pic>
        <p:nvPicPr>
          <p:cNvPr id="49158" name="Picture 9" descr="File:Boy with Down Syndrome.JPG"/>
          <p:cNvPicPr>
            <a:picLocks noChangeAspect="1" noChangeArrowheads="1"/>
          </p:cNvPicPr>
          <p:nvPr/>
        </p:nvPicPr>
        <p:blipFill>
          <a:blip r:embed="rId3"/>
          <a:srcRect/>
          <a:stretch>
            <a:fillRect/>
          </a:stretch>
        </p:blipFill>
        <p:spPr bwMode="auto">
          <a:xfrm>
            <a:off x="2135188" y="1533526"/>
            <a:ext cx="2881312" cy="3840163"/>
          </a:xfrm>
          <a:prstGeom prst="rect">
            <a:avLst/>
          </a:prstGeom>
          <a:noFill/>
          <a:ln w="9525">
            <a:noFill/>
            <a:miter lim="800000"/>
            <a:headEnd/>
            <a:tailEnd/>
          </a:ln>
        </p:spPr>
      </p:pic>
      <p:pic>
        <p:nvPicPr>
          <p:cNvPr id="49159" name="Picture 11" descr="File:Neck Turner.JPG"/>
          <p:cNvPicPr>
            <a:picLocks noChangeAspect="1" noChangeArrowheads="1"/>
          </p:cNvPicPr>
          <p:nvPr/>
        </p:nvPicPr>
        <p:blipFill>
          <a:blip r:embed="rId4"/>
          <a:srcRect/>
          <a:stretch>
            <a:fillRect/>
          </a:stretch>
        </p:blipFill>
        <p:spPr bwMode="auto">
          <a:xfrm>
            <a:off x="6527801" y="1773238"/>
            <a:ext cx="2524125" cy="2838450"/>
          </a:xfrm>
          <a:prstGeom prst="rect">
            <a:avLst/>
          </a:prstGeom>
          <a:noFill/>
          <a:ln w="9525">
            <a:noFill/>
            <a:miter lim="800000"/>
            <a:headEnd/>
            <a:tailEnd/>
          </a:ln>
        </p:spPr>
      </p:pic>
      <p:sp>
        <p:nvSpPr>
          <p:cNvPr id="8" name="CaixaDeTexto 3"/>
          <p:cNvSpPr txBox="1">
            <a:spLocks noChangeArrowheads="1"/>
          </p:cNvSpPr>
          <p:nvPr/>
        </p:nvSpPr>
        <p:spPr bwMode="auto">
          <a:xfrm>
            <a:off x="2274888" y="261939"/>
            <a:ext cx="5607050" cy="523875"/>
          </a:xfrm>
          <a:prstGeom prst="rect">
            <a:avLst/>
          </a:prstGeom>
          <a:noFill/>
          <a:ln w="9525">
            <a:noFill/>
            <a:miter lim="800000"/>
            <a:headEnd/>
            <a:tailEnd/>
          </a:ln>
        </p:spPr>
        <p:txBody>
          <a:bodyPr>
            <a:spAutoFit/>
          </a:bodyPr>
          <a:lstStyle/>
          <a:p>
            <a:r>
              <a:rPr lang="pt-BR" sz="2800" b="1" dirty="0">
                <a:solidFill>
                  <a:schemeClr val="bg1"/>
                </a:solidFill>
                <a:latin typeface="Calibri" pitchFamily="34" charset="0"/>
              </a:rPr>
              <a:t>Herança ligada ao sexo</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alphaModFix amt="0"/>
            <a:lum/>
          </a:blip>
          <a:srcRect/>
          <a:stretch>
            <a:fillRect/>
          </a:stretch>
        </a:blipFill>
        <a:effectLst/>
      </p:bgPr>
    </p:bg>
    <p:spTree>
      <p:nvGrpSpPr>
        <p:cNvPr id="1" name=""/>
        <p:cNvGrpSpPr/>
        <p:nvPr/>
      </p:nvGrpSpPr>
      <p:grpSpPr>
        <a:xfrm>
          <a:off x="0" y="0"/>
          <a:ext cx="0" cy="0"/>
          <a:chOff x="0" y="0"/>
          <a:chExt cx="0" cy="0"/>
        </a:xfrm>
      </p:grpSpPr>
      <p:pic>
        <p:nvPicPr>
          <p:cNvPr id="74" name="Imagem 73" descr="Texto&#10;&#10;Descrição gerada automaticamente">
            <a:extLst>
              <a:ext uri="{FF2B5EF4-FFF2-40B4-BE49-F238E27FC236}">
                <a16:creationId xmlns:a16="http://schemas.microsoft.com/office/drawing/2014/main" id="{5190F642-11F9-D62B-248A-9475E8DCAD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Tree>
    <p:extLst>
      <p:ext uri="{BB962C8B-B14F-4D97-AF65-F5344CB8AC3E}">
        <p14:creationId xmlns:p14="http://schemas.microsoft.com/office/powerpoint/2010/main" val="85949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ídeo 3">
            <a:extLst>
              <a:ext uri="{FF2B5EF4-FFF2-40B4-BE49-F238E27FC236}">
                <a16:creationId xmlns:a16="http://schemas.microsoft.com/office/drawing/2014/main" id="{2C73A18A-1B8D-A1A1-9977-A3EB07A6A5D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6174" r="3569" b="-1"/>
          <a:stretch/>
        </p:blipFill>
        <p:spPr>
          <a:xfrm>
            <a:off x="2" y="12"/>
            <a:ext cx="12191999" cy="6857988"/>
          </a:xfrm>
          <a:prstGeom prst="rect">
            <a:avLst/>
          </a:prstGeom>
        </p:spPr>
      </p:pic>
      <p:sp>
        <p:nvSpPr>
          <p:cNvPr id="2" name="CaixaDeTexto 1">
            <a:extLst>
              <a:ext uri="{FF2B5EF4-FFF2-40B4-BE49-F238E27FC236}">
                <a16:creationId xmlns:a16="http://schemas.microsoft.com/office/drawing/2014/main" id="{E5AD3370-8AE9-4AB4-BBC0-C65F51731B8B}"/>
              </a:ext>
            </a:extLst>
          </p:cNvPr>
          <p:cNvSpPr txBox="1"/>
          <p:nvPr/>
        </p:nvSpPr>
        <p:spPr>
          <a:xfrm>
            <a:off x="1597152" y="2651314"/>
            <a:ext cx="9052560" cy="1249014"/>
          </a:xfrm>
          <a:prstGeom prst="rect">
            <a:avLst/>
          </a:prstGeom>
          <a:effectLst>
            <a:outerShdw blurRad="50800" dist="38100" dir="2700000" algn="tl" rotWithShape="0">
              <a:prstClr val="black">
                <a:alpha val="40000"/>
              </a:prstClr>
            </a:outerShdw>
          </a:effectLst>
        </p:spPr>
        <p:txBody>
          <a:bodyPr vert="horz" lIns="109728" tIns="54864" rIns="109728" bIns="54864" rtlCol="0" anchor="b">
            <a:normAutofit/>
          </a:bodyPr>
          <a:lstStyle/>
          <a:p>
            <a:pPr algn="ctr">
              <a:lnSpc>
                <a:spcPct val="90000"/>
              </a:lnSpc>
              <a:spcAft>
                <a:spcPts val="720"/>
              </a:spcAft>
            </a:pPr>
            <a:r>
              <a:rPr lang="en-US" sz="5760" dirty="0">
                <a:solidFill>
                  <a:srgbClr val="FFFFFF"/>
                </a:solidFill>
                <a:latin typeface="Arial Black" panose="020B0A04020102020204" pitchFamily="34" charset="0"/>
                <a:ea typeface="+mj-ea"/>
                <a:cs typeface="+mj-cs"/>
              </a:rPr>
              <a:t>EXERCÍCIOS</a:t>
            </a:r>
          </a:p>
        </p:txBody>
      </p:sp>
    </p:spTree>
    <p:extLst>
      <p:ext uri="{BB962C8B-B14F-4D97-AF65-F5344CB8AC3E}">
        <p14:creationId xmlns:p14="http://schemas.microsoft.com/office/powerpoint/2010/main" val="2187150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9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15BCD2-E9A2-F2A8-2F42-4926E8DD43F9}"/>
              </a:ext>
            </a:extLst>
          </p:cNvPr>
          <p:cNvSpPr>
            <a:spLocks noGrp="1"/>
          </p:cNvSpPr>
          <p:nvPr>
            <p:ph type="title"/>
          </p:nvPr>
        </p:nvSpPr>
        <p:spPr>
          <a:xfrm>
            <a:off x="3048001" y="298866"/>
            <a:ext cx="4210878" cy="589030"/>
          </a:xfrm>
        </p:spPr>
        <p:txBody>
          <a:bodyPr>
            <a:normAutofit/>
          </a:bodyPr>
          <a:lstStyle/>
          <a:p>
            <a:r>
              <a:rPr lang="pt-BR" sz="3200" dirty="0">
                <a:solidFill>
                  <a:srgbClr val="FFFFFF"/>
                </a:solidFill>
                <a:latin typeface="Arial Black" panose="020B0A04020102020204" pitchFamily="34" charset="0"/>
              </a:rPr>
              <a:t>Questão 1</a:t>
            </a:r>
          </a:p>
        </p:txBody>
      </p:sp>
      <p:sp>
        <p:nvSpPr>
          <p:cNvPr id="9" name="Seta: para a Direita 8">
            <a:extLst>
              <a:ext uri="{FF2B5EF4-FFF2-40B4-BE49-F238E27FC236}">
                <a16:creationId xmlns:a16="http://schemas.microsoft.com/office/drawing/2014/main" id="{01BE9050-A49B-EDCA-6C26-B0D2FD050F50}"/>
              </a:ext>
            </a:extLst>
          </p:cNvPr>
          <p:cNvSpPr/>
          <p:nvPr/>
        </p:nvSpPr>
        <p:spPr>
          <a:xfrm>
            <a:off x="65330" y="2379373"/>
            <a:ext cx="405046" cy="185531"/>
          </a:xfrm>
          <a:prstGeom prst="rightArrow">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a:p>
        </p:txBody>
      </p:sp>
      <p:sp>
        <p:nvSpPr>
          <p:cNvPr id="5" name="CaixaDeTexto 4">
            <a:extLst>
              <a:ext uri="{FF2B5EF4-FFF2-40B4-BE49-F238E27FC236}">
                <a16:creationId xmlns:a16="http://schemas.microsoft.com/office/drawing/2014/main" id="{89E4B23A-E6D1-15D1-99EE-AC62942B77C9}"/>
              </a:ext>
            </a:extLst>
          </p:cNvPr>
          <p:cNvSpPr txBox="1"/>
          <p:nvPr/>
        </p:nvSpPr>
        <p:spPr>
          <a:xfrm>
            <a:off x="479896" y="905056"/>
            <a:ext cx="11304736" cy="2585323"/>
          </a:xfrm>
          <a:prstGeom prst="rect">
            <a:avLst/>
          </a:prstGeom>
          <a:noFill/>
        </p:spPr>
        <p:txBody>
          <a:bodyPr wrap="square">
            <a:spAutoFit/>
          </a:bodyPr>
          <a:lstStyle/>
          <a:p>
            <a:pPr algn="l"/>
            <a:r>
              <a:rPr lang="pt-BR" b="0" i="0" dirty="0">
                <a:solidFill>
                  <a:srgbClr val="000000"/>
                </a:solidFill>
                <a:effectLst/>
                <a:latin typeface="Raleway" pitchFamily="2" charset="0"/>
              </a:rPr>
              <a:t>(UFMG) A </a:t>
            </a:r>
            <a:r>
              <a:rPr lang="pt-BR" b="0" i="0" dirty="0" err="1">
                <a:solidFill>
                  <a:srgbClr val="000000"/>
                </a:solidFill>
                <a:effectLst/>
                <a:latin typeface="Raleway" pitchFamily="2" charset="0"/>
              </a:rPr>
              <a:t>hipofosfatemia</a:t>
            </a:r>
            <a:r>
              <a:rPr lang="pt-BR" b="0" i="0" dirty="0">
                <a:solidFill>
                  <a:srgbClr val="000000"/>
                </a:solidFill>
                <a:effectLst/>
                <a:latin typeface="Raleway" pitchFamily="2" charset="0"/>
              </a:rPr>
              <a:t> com raquitismo resistente à vitamina D é uma anomalia hereditária. Na prole de homens afetados com mulheres normais, todas as meninas são afetadas e todos os meninos, normais. É correto concluir que a anomalia em questão é:</a:t>
            </a:r>
          </a:p>
          <a:p>
            <a:pPr algn="l"/>
            <a:endParaRPr lang="pt-BR" b="0" i="0" dirty="0">
              <a:solidFill>
                <a:srgbClr val="000000"/>
              </a:solidFill>
              <a:effectLst/>
              <a:latin typeface="Raleway" pitchFamily="2" charset="0"/>
            </a:endParaRPr>
          </a:p>
          <a:p>
            <a:pPr algn="l"/>
            <a:r>
              <a:rPr lang="pt-BR" b="0" i="0" dirty="0">
                <a:solidFill>
                  <a:srgbClr val="000000"/>
                </a:solidFill>
                <a:effectLst/>
                <a:latin typeface="Raleway" pitchFamily="2" charset="0"/>
              </a:rPr>
              <a:t>a) determinada por um gene dominante autossômico.</a:t>
            </a:r>
          </a:p>
          <a:p>
            <a:pPr algn="l"/>
            <a:r>
              <a:rPr lang="pt-BR" b="0" i="0" dirty="0">
                <a:solidFill>
                  <a:srgbClr val="000000"/>
                </a:solidFill>
                <a:effectLst/>
                <a:latin typeface="Raleway" pitchFamily="2" charset="0"/>
              </a:rPr>
              <a:t>b) determinada por um gene dominante ligado ao sexo.</a:t>
            </a:r>
          </a:p>
          <a:p>
            <a:pPr algn="l"/>
            <a:r>
              <a:rPr lang="pt-BR" b="0" i="0" dirty="0">
                <a:solidFill>
                  <a:srgbClr val="000000"/>
                </a:solidFill>
                <a:effectLst/>
                <a:latin typeface="Raleway" pitchFamily="2" charset="0"/>
              </a:rPr>
              <a:t>c) determinada por um gene recessivo autossômico.</a:t>
            </a:r>
          </a:p>
          <a:p>
            <a:pPr algn="l"/>
            <a:r>
              <a:rPr lang="pt-BR" b="0" i="0" dirty="0">
                <a:solidFill>
                  <a:srgbClr val="000000"/>
                </a:solidFill>
                <a:effectLst/>
                <a:latin typeface="Raleway" pitchFamily="2" charset="0"/>
              </a:rPr>
              <a:t>d) determinada por um gene recessivo ligado ao sexo.</a:t>
            </a:r>
          </a:p>
          <a:p>
            <a:pPr algn="l"/>
            <a:r>
              <a:rPr lang="pt-BR" b="0" i="0" dirty="0">
                <a:solidFill>
                  <a:srgbClr val="000000"/>
                </a:solidFill>
                <a:effectLst/>
                <a:latin typeface="Raleway" pitchFamily="2" charset="0"/>
              </a:rPr>
              <a:t>e) determinada por um gene do cromossomo Y.</a:t>
            </a:r>
          </a:p>
        </p:txBody>
      </p:sp>
      <p:sp>
        <p:nvSpPr>
          <p:cNvPr id="6" name="CaixaDeTexto 5">
            <a:extLst>
              <a:ext uri="{FF2B5EF4-FFF2-40B4-BE49-F238E27FC236}">
                <a16:creationId xmlns:a16="http://schemas.microsoft.com/office/drawing/2014/main" id="{63760291-23AA-CA64-2ED6-139490A2810A}"/>
              </a:ext>
            </a:extLst>
          </p:cNvPr>
          <p:cNvSpPr txBox="1"/>
          <p:nvPr/>
        </p:nvSpPr>
        <p:spPr>
          <a:xfrm>
            <a:off x="510396" y="4527809"/>
            <a:ext cx="11171208" cy="2308324"/>
          </a:xfrm>
          <a:prstGeom prst="rect">
            <a:avLst/>
          </a:prstGeom>
          <a:noFill/>
        </p:spPr>
        <p:txBody>
          <a:bodyPr wrap="square">
            <a:spAutoFit/>
          </a:bodyPr>
          <a:lstStyle/>
          <a:p>
            <a:r>
              <a:rPr lang="pt-BR" b="0" i="0" dirty="0">
                <a:solidFill>
                  <a:srgbClr val="000000"/>
                </a:solidFill>
                <a:effectLst/>
                <a:latin typeface="Raleway" pitchFamily="2" charset="0"/>
              </a:rPr>
              <a:t>Alternativa “b”. Podemos concluir que é um tipo de herança ligada ao sexo, pois a doença se manifesta em proporções diferentes em homens e em mulheres. Nos cruzamentos de homens afetados com mulheres normais, percebe-se que, na prole, os homens são normais. Isso demonstra que o gene afetado deve estar no cromossomo X, uma vez que aos filhos homens o pai transmite apenas o cromossomo Y, motivo pelo qual não são afetados. Observe também que todas as meninas são afetadas, pois receberam do pai afetado o cromossomo X com o gene para a doença. Em virtude de as meninas possuírem apenas um cromossomo X com o gene para a doença e serem portadoras dela, podemos concluir que é um gene dominante.</a:t>
            </a:r>
            <a:endParaRPr lang="pt-BR" dirty="0"/>
          </a:p>
        </p:txBody>
      </p:sp>
    </p:spTree>
    <p:extLst>
      <p:ext uri="{BB962C8B-B14F-4D97-AF65-F5344CB8AC3E}">
        <p14:creationId xmlns:p14="http://schemas.microsoft.com/office/powerpoint/2010/main" val="164384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15BCD2-E9A2-F2A8-2F42-4926E8DD43F9}"/>
              </a:ext>
            </a:extLst>
          </p:cNvPr>
          <p:cNvSpPr>
            <a:spLocks noGrp="1"/>
          </p:cNvSpPr>
          <p:nvPr>
            <p:ph type="title"/>
          </p:nvPr>
        </p:nvSpPr>
        <p:spPr>
          <a:xfrm>
            <a:off x="3048001" y="298866"/>
            <a:ext cx="4210878" cy="589030"/>
          </a:xfrm>
        </p:spPr>
        <p:txBody>
          <a:bodyPr>
            <a:normAutofit/>
          </a:bodyPr>
          <a:lstStyle/>
          <a:p>
            <a:r>
              <a:rPr lang="pt-BR" sz="3200" dirty="0">
                <a:solidFill>
                  <a:srgbClr val="FFFFFF"/>
                </a:solidFill>
                <a:latin typeface="Arial Black" panose="020B0A04020102020204" pitchFamily="34" charset="0"/>
              </a:rPr>
              <a:t>Questão 2</a:t>
            </a:r>
          </a:p>
        </p:txBody>
      </p:sp>
      <p:sp>
        <p:nvSpPr>
          <p:cNvPr id="9" name="Seta: para a Direita 8">
            <a:extLst>
              <a:ext uri="{FF2B5EF4-FFF2-40B4-BE49-F238E27FC236}">
                <a16:creationId xmlns:a16="http://schemas.microsoft.com/office/drawing/2014/main" id="{01BE9050-A49B-EDCA-6C26-B0D2FD050F50}"/>
              </a:ext>
            </a:extLst>
          </p:cNvPr>
          <p:cNvSpPr/>
          <p:nvPr/>
        </p:nvSpPr>
        <p:spPr>
          <a:xfrm>
            <a:off x="65330" y="2996952"/>
            <a:ext cx="405046" cy="185531"/>
          </a:xfrm>
          <a:prstGeom prst="rightArrow">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a:p>
        </p:txBody>
      </p:sp>
      <p:sp>
        <p:nvSpPr>
          <p:cNvPr id="5" name="CaixaDeTexto 4">
            <a:extLst>
              <a:ext uri="{FF2B5EF4-FFF2-40B4-BE49-F238E27FC236}">
                <a16:creationId xmlns:a16="http://schemas.microsoft.com/office/drawing/2014/main" id="{B50C456A-9F2A-7A48-9BEA-382D1A7AF853}"/>
              </a:ext>
            </a:extLst>
          </p:cNvPr>
          <p:cNvSpPr txBox="1"/>
          <p:nvPr/>
        </p:nvSpPr>
        <p:spPr>
          <a:xfrm>
            <a:off x="470376" y="915320"/>
            <a:ext cx="10882208" cy="646331"/>
          </a:xfrm>
          <a:prstGeom prst="rect">
            <a:avLst/>
          </a:prstGeom>
          <a:noFill/>
        </p:spPr>
        <p:txBody>
          <a:bodyPr wrap="square">
            <a:spAutoFit/>
          </a:bodyPr>
          <a:lstStyle/>
          <a:p>
            <a:r>
              <a:rPr lang="pt-BR" b="0" i="0" dirty="0">
                <a:solidFill>
                  <a:srgbClr val="000000"/>
                </a:solidFill>
                <a:effectLst/>
                <a:latin typeface="Raleway" pitchFamily="2" charset="0"/>
              </a:rPr>
              <a:t>(</a:t>
            </a:r>
            <a:r>
              <a:rPr lang="pt-BR" b="0" i="0" dirty="0" err="1">
                <a:solidFill>
                  <a:srgbClr val="000000"/>
                </a:solidFill>
                <a:effectLst/>
                <a:latin typeface="Raleway" pitchFamily="2" charset="0"/>
              </a:rPr>
              <a:t>Vunesp</a:t>
            </a:r>
            <a:r>
              <a:rPr lang="pt-BR" b="0" i="0" dirty="0">
                <a:solidFill>
                  <a:srgbClr val="000000"/>
                </a:solidFill>
                <a:effectLst/>
                <a:latin typeface="Raleway" pitchFamily="2" charset="0"/>
              </a:rPr>
              <a:t>-SP) Considere o heredograma que representa uma família portadora de caráter recessivo condicionado por gene situado em um dos cromossomos sexuais.</a:t>
            </a:r>
            <a:endParaRPr lang="pt-BR" dirty="0"/>
          </a:p>
        </p:txBody>
      </p:sp>
      <p:pic>
        <p:nvPicPr>
          <p:cNvPr id="1026" name="Picture 2" descr="Heredograma de uma família portadora de uma herança ligada ao sexo">
            <a:extLst>
              <a:ext uri="{FF2B5EF4-FFF2-40B4-BE49-F238E27FC236}">
                <a16:creationId xmlns:a16="http://schemas.microsoft.com/office/drawing/2014/main" id="{2CAE2D01-B52E-CD13-997E-04686364FC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3825" y="1857375"/>
            <a:ext cx="4528759" cy="2075681"/>
          </a:xfrm>
          <a:prstGeom prst="rect">
            <a:avLst/>
          </a:prstGeom>
          <a:noFill/>
          <a:extLst>
            <a:ext uri="{909E8E84-426E-40DD-AFC4-6F175D3DCCD1}">
              <a14:hiddenFill xmlns:a14="http://schemas.microsoft.com/office/drawing/2010/main">
                <a:solidFill>
                  <a:srgbClr val="FFFFFF"/>
                </a:solidFill>
              </a14:hiddenFill>
            </a:ext>
          </a:extLst>
        </p:spPr>
      </p:pic>
      <p:sp>
        <p:nvSpPr>
          <p:cNvPr id="8" name="CaixaDeTexto 7">
            <a:extLst>
              <a:ext uri="{FF2B5EF4-FFF2-40B4-BE49-F238E27FC236}">
                <a16:creationId xmlns:a16="http://schemas.microsoft.com/office/drawing/2014/main" id="{F2533FC9-DC97-A2D6-8D62-8EBDD511C79B}"/>
              </a:ext>
            </a:extLst>
          </p:cNvPr>
          <p:cNvSpPr txBox="1"/>
          <p:nvPr/>
        </p:nvSpPr>
        <p:spPr>
          <a:xfrm>
            <a:off x="497056" y="1787241"/>
            <a:ext cx="6092190" cy="2308324"/>
          </a:xfrm>
          <a:prstGeom prst="rect">
            <a:avLst/>
          </a:prstGeom>
          <a:noFill/>
        </p:spPr>
        <p:txBody>
          <a:bodyPr wrap="square">
            <a:spAutoFit/>
          </a:bodyPr>
          <a:lstStyle/>
          <a:p>
            <a:pPr algn="l"/>
            <a:r>
              <a:rPr lang="pt-BR" b="0" i="0" dirty="0">
                <a:solidFill>
                  <a:srgbClr val="000000"/>
                </a:solidFill>
                <a:effectLst/>
                <a:latin typeface="Raleway" pitchFamily="2" charset="0"/>
              </a:rPr>
              <a:t>A respeito dessa genealogia, podemos afirmar que:</a:t>
            </a:r>
          </a:p>
          <a:p>
            <a:pPr algn="l"/>
            <a:r>
              <a:rPr lang="pt-BR" b="0" i="0" dirty="0">
                <a:solidFill>
                  <a:srgbClr val="000000"/>
                </a:solidFill>
                <a:effectLst/>
                <a:latin typeface="Raleway" pitchFamily="2" charset="0"/>
              </a:rPr>
              <a:t>a) a mulher 2 é homozigota</a:t>
            </a:r>
          </a:p>
          <a:p>
            <a:pPr algn="l"/>
            <a:r>
              <a:rPr lang="pt-BR" b="0" i="0" dirty="0">
                <a:solidFill>
                  <a:srgbClr val="000000"/>
                </a:solidFill>
                <a:effectLst/>
                <a:latin typeface="Raleway" pitchFamily="2" charset="0"/>
              </a:rPr>
              <a:t>b) as filhas do casal 3 e 4 são certamente portadoras do gene.</a:t>
            </a:r>
          </a:p>
          <a:p>
            <a:pPr algn="l"/>
            <a:r>
              <a:rPr lang="pt-BR" b="0" i="0" dirty="0">
                <a:solidFill>
                  <a:srgbClr val="000000"/>
                </a:solidFill>
                <a:effectLst/>
                <a:latin typeface="Raleway" pitchFamily="2" charset="0"/>
              </a:rPr>
              <a:t>c) as mulheres 2 e 3 são certamente portadoras do gene.</a:t>
            </a:r>
          </a:p>
          <a:p>
            <a:pPr algn="l"/>
            <a:r>
              <a:rPr lang="pt-BR" b="0" i="0" dirty="0">
                <a:solidFill>
                  <a:srgbClr val="000000"/>
                </a:solidFill>
                <a:effectLst/>
                <a:latin typeface="Raleway" pitchFamily="2" charset="0"/>
              </a:rPr>
              <a:t>d) todas as filhas do casal 1 e 2 são portadoras do gene.</a:t>
            </a:r>
          </a:p>
          <a:p>
            <a:pPr algn="l"/>
            <a:r>
              <a:rPr lang="pt-BR" b="0" i="0" dirty="0">
                <a:solidFill>
                  <a:srgbClr val="000000"/>
                </a:solidFill>
                <a:effectLst/>
                <a:latin typeface="Raleway" pitchFamily="2" charset="0"/>
              </a:rPr>
              <a:t>e) os homens 1 e 4 são certamente portadores do gene.</a:t>
            </a:r>
          </a:p>
        </p:txBody>
      </p:sp>
      <p:sp>
        <p:nvSpPr>
          <p:cNvPr id="12" name="CaixaDeTexto 11">
            <a:extLst>
              <a:ext uri="{FF2B5EF4-FFF2-40B4-BE49-F238E27FC236}">
                <a16:creationId xmlns:a16="http://schemas.microsoft.com/office/drawing/2014/main" id="{852402E8-186E-9B8F-DE27-4DE8B988E8F5}"/>
              </a:ext>
            </a:extLst>
          </p:cNvPr>
          <p:cNvSpPr txBox="1"/>
          <p:nvPr/>
        </p:nvSpPr>
        <p:spPr>
          <a:xfrm>
            <a:off x="497056" y="5081806"/>
            <a:ext cx="10135448" cy="1477328"/>
          </a:xfrm>
          <a:prstGeom prst="rect">
            <a:avLst/>
          </a:prstGeom>
          <a:noFill/>
        </p:spPr>
        <p:txBody>
          <a:bodyPr wrap="square">
            <a:spAutoFit/>
          </a:bodyPr>
          <a:lstStyle/>
          <a:p>
            <a:r>
              <a:rPr lang="pt-BR" b="0" i="0" dirty="0">
                <a:solidFill>
                  <a:srgbClr val="000000"/>
                </a:solidFill>
                <a:effectLst/>
                <a:latin typeface="Raleway" pitchFamily="2" charset="0"/>
              </a:rPr>
              <a:t>Alternativa “c”. Podemos afirmar apenas que as mulheres 2 e 3 são portadoras do gene. A mulher 3 é portadora, pois seu filho nasceu afetado e ela é responsável por transmitir o cromossomo X a ele. Em virtude de a mulher 3 ser portadora, seu pai ou sua mãe devem possuir o gene. O pai e a mãe são normais, sendo assim, a mãe deve possuir o gene, uma vez que se o pai o possuísse, ele seria afetado.</a:t>
            </a:r>
            <a:endParaRPr lang="pt-BR" dirty="0"/>
          </a:p>
        </p:txBody>
      </p:sp>
    </p:spTree>
    <p:extLst>
      <p:ext uri="{BB962C8B-B14F-4D97-AF65-F5344CB8AC3E}">
        <p14:creationId xmlns:p14="http://schemas.microsoft.com/office/powerpoint/2010/main" val="294029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15BCD2-E9A2-F2A8-2F42-4926E8DD43F9}"/>
              </a:ext>
            </a:extLst>
          </p:cNvPr>
          <p:cNvSpPr>
            <a:spLocks noGrp="1"/>
          </p:cNvSpPr>
          <p:nvPr>
            <p:ph type="title"/>
          </p:nvPr>
        </p:nvSpPr>
        <p:spPr>
          <a:xfrm>
            <a:off x="3048001" y="298866"/>
            <a:ext cx="4210878" cy="589030"/>
          </a:xfrm>
        </p:spPr>
        <p:txBody>
          <a:bodyPr>
            <a:normAutofit/>
          </a:bodyPr>
          <a:lstStyle/>
          <a:p>
            <a:r>
              <a:rPr lang="pt-BR" sz="3200" dirty="0">
                <a:solidFill>
                  <a:srgbClr val="FFFFFF"/>
                </a:solidFill>
                <a:latin typeface="Arial Black" panose="020B0A04020102020204" pitchFamily="34" charset="0"/>
              </a:rPr>
              <a:t>Questão 3</a:t>
            </a:r>
          </a:p>
        </p:txBody>
      </p:sp>
      <p:sp>
        <p:nvSpPr>
          <p:cNvPr id="9" name="Seta: para a Direita 8">
            <a:extLst>
              <a:ext uri="{FF2B5EF4-FFF2-40B4-BE49-F238E27FC236}">
                <a16:creationId xmlns:a16="http://schemas.microsoft.com/office/drawing/2014/main" id="{01BE9050-A49B-EDCA-6C26-B0D2FD050F50}"/>
              </a:ext>
            </a:extLst>
          </p:cNvPr>
          <p:cNvSpPr/>
          <p:nvPr/>
        </p:nvSpPr>
        <p:spPr>
          <a:xfrm>
            <a:off x="65330" y="3717032"/>
            <a:ext cx="405046" cy="185531"/>
          </a:xfrm>
          <a:prstGeom prst="rightArrow">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a:p>
        </p:txBody>
      </p:sp>
      <p:sp>
        <p:nvSpPr>
          <p:cNvPr id="7" name="CaixaDeTexto 6">
            <a:extLst>
              <a:ext uri="{FF2B5EF4-FFF2-40B4-BE49-F238E27FC236}">
                <a16:creationId xmlns:a16="http://schemas.microsoft.com/office/drawing/2014/main" id="{67D38667-A8DE-26C3-B4A5-EF1B35AD049A}"/>
              </a:ext>
            </a:extLst>
          </p:cNvPr>
          <p:cNvSpPr txBox="1"/>
          <p:nvPr/>
        </p:nvSpPr>
        <p:spPr>
          <a:xfrm>
            <a:off x="482208" y="1124744"/>
            <a:ext cx="11086400" cy="1200329"/>
          </a:xfrm>
          <a:prstGeom prst="rect">
            <a:avLst/>
          </a:prstGeom>
          <a:noFill/>
        </p:spPr>
        <p:txBody>
          <a:bodyPr wrap="square">
            <a:spAutoFit/>
          </a:bodyPr>
          <a:lstStyle/>
          <a:p>
            <a:pPr algn="l" fontAlgn="base"/>
            <a:r>
              <a:rPr lang="pt-BR" b="1" i="0" dirty="0">
                <a:solidFill>
                  <a:srgbClr val="444444"/>
                </a:solidFill>
                <a:effectLst/>
                <a:latin typeface="inherit"/>
              </a:rPr>
              <a:t>(UEMG)</a:t>
            </a:r>
            <a:r>
              <a:rPr lang="pt-BR" b="0" i="0" dirty="0">
                <a:solidFill>
                  <a:srgbClr val="444444"/>
                </a:solidFill>
                <a:effectLst/>
                <a:latin typeface="Open Sans" panose="020B0606030504020204" pitchFamily="34" charset="0"/>
              </a:rPr>
              <a:t> O heredograma a seguir apresenta um caso familial de daltonismo, herança determinada por um gene recessivo localizado no cromossomo X.</a:t>
            </a:r>
          </a:p>
          <a:p>
            <a:br>
              <a:rPr lang="pt-BR" dirty="0"/>
            </a:br>
            <a:endParaRPr lang="pt-BR" dirty="0"/>
          </a:p>
        </p:txBody>
      </p:sp>
      <p:pic>
        <p:nvPicPr>
          <p:cNvPr id="2052" name="Picture 4">
            <a:extLst>
              <a:ext uri="{FF2B5EF4-FFF2-40B4-BE49-F238E27FC236}">
                <a16:creationId xmlns:a16="http://schemas.microsoft.com/office/drawing/2014/main" id="{C2FB0DCB-BFC1-CC3A-BC39-1DB8D405AC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8880" y="1724907"/>
            <a:ext cx="4029734" cy="3217883"/>
          </a:xfrm>
          <a:prstGeom prst="rect">
            <a:avLst/>
          </a:prstGeom>
          <a:noFill/>
          <a:extLst>
            <a:ext uri="{909E8E84-426E-40DD-AFC4-6F175D3DCCD1}">
              <a14:hiddenFill xmlns:a14="http://schemas.microsoft.com/office/drawing/2010/main">
                <a:solidFill>
                  <a:srgbClr val="FFFFFF"/>
                </a:solidFill>
              </a14:hiddenFill>
            </a:ext>
          </a:extLst>
        </p:spPr>
      </p:pic>
      <p:sp>
        <p:nvSpPr>
          <p:cNvPr id="10" name="CaixaDeTexto 9">
            <a:extLst>
              <a:ext uri="{FF2B5EF4-FFF2-40B4-BE49-F238E27FC236}">
                <a16:creationId xmlns:a16="http://schemas.microsoft.com/office/drawing/2014/main" id="{0633792B-F5A4-15CF-DF2F-60AF3A79CA4F}"/>
              </a:ext>
            </a:extLst>
          </p:cNvPr>
          <p:cNvSpPr txBox="1"/>
          <p:nvPr/>
        </p:nvSpPr>
        <p:spPr>
          <a:xfrm>
            <a:off x="508908" y="1997839"/>
            <a:ext cx="6092190" cy="2862322"/>
          </a:xfrm>
          <a:prstGeom prst="rect">
            <a:avLst/>
          </a:prstGeom>
          <a:noFill/>
        </p:spPr>
        <p:txBody>
          <a:bodyPr wrap="square">
            <a:spAutoFit/>
          </a:bodyPr>
          <a:lstStyle/>
          <a:p>
            <a:pPr algn="l" fontAlgn="base"/>
            <a:r>
              <a:rPr lang="pt-BR" b="0" i="0" dirty="0">
                <a:solidFill>
                  <a:srgbClr val="444444"/>
                </a:solidFill>
                <a:effectLst/>
                <a:latin typeface="Open Sans" panose="020B0606030504020204" pitchFamily="34" charset="0"/>
              </a:rPr>
              <a:t>Pela análise das informações contidas no heredograma e de outros conhecimentos que você possui sobre o assunto, só se pode afirmar CORRETAMENTE que</a:t>
            </a:r>
          </a:p>
          <a:p>
            <a:pPr algn="l" fontAlgn="base"/>
            <a:r>
              <a:rPr lang="pt-BR" b="0" i="0" dirty="0">
                <a:solidFill>
                  <a:srgbClr val="444444"/>
                </a:solidFill>
                <a:effectLst/>
                <a:latin typeface="Open Sans" panose="020B0606030504020204" pitchFamily="34" charset="0"/>
              </a:rPr>
              <a:t>a) o indivíduo II.1 tem 50% de chance de apresentar o gene para o caráter.</a:t>
            </a:r>
            <a:br>
              <a:rPr lang="pt-BR" b="0" i="0" dirty="0">
                <a:solidFill>
                  <a:srgbClr val="444444"/>
                </a:solidFill>
                <a:effectLst/>
                <a:latin typeface="Open Sans" panose="020B0606030504020204" pitchFamily="34" charset="0"/>
              </a:rPr>
            </a:br>
            <a:r>
              <a:rPr lang="pt-BR" b="0" i="0" dirty="0">
                <a:solidFill>
                  <a:srgbClr val="444444"/>
                </a:solidFill>
                <a:effectLst/>
                <a:latin typeface="Open Sans" panose="020B0606030504020204" pitchFamily="34" charset="0"/>
              </a:rPr>
              <a:t>b) todas as filhas do indivíduo II.2 serão daltônicas.</a:t>
            </a:r>
            <a:br>
              <a:rPr lang="pt-BR" b="0" i="0" dirty="0">
                <a:solidFill>
                  <a:srgbClr val="444444"/>
                </a:solidFill>
                <a:effectLst/>
                <a:latin typeface="Open Sans" panose="020B0606030504020204" pitchFamily="34" charset="0"/>
              </a:rPr>
            </a:br>
            <a:r>
              <a:rPr lang="pt-BR" b="0" i="0" dirty="0">
                <a:solidFill>
                  <a:srgbClr val="444444"/>
                </a:solidFill>
                <a:effectLst/>
                <a:latin typeface="Open Sans" panose="020B0606030504020204" pitchFamily="34" charset="0"/>
              </a:rPr>
              <a:t>c) qualquer descendente de II.4 receberá o gene para daltonismo.</a:t>
            </a:r>
            <a:br>
              <a:rPr lang="pt-BR" b="0" i="0" dirty="0">
                <a:solidFill>
                  <a:srgbClr val="444444"/>
                </a:solidFill>
                <a:effectLst/>
                <a:latin typeface="Open Sans" panose="020B0606030504020204" pitchFamily="34" charset="0"/>
              </a:rPr>
            </a:br>
            <a:r>
              <a:rPr lang="pt-BR" b="0" i="0" dirty="0">
                <a:solidFill>
                  <a:srgbClr val="444444"/>
                </a:solidFill>
                <a:effectLst/>
                <a:latin typeface="Open Sans" panose="020B0606030504020204" pitchFamily="34" charset="0"/>
              </a:rPr>
              <a:t>d) o indivíduo II.2 herdou o gene de qualquer um dos genitores.</a:t>
            </a:r>
          </a:p>
        </p:txBody>
      </p:sp>
    </p:spTree>
    <p:extLst>
      <p:ext uri="{BB962C8B-B14F-4D97-AF65-F5344CB8AC3E}">
        <p14:creationId xmlns:p14="http://schemas.microsoft.com/office/powerpoint/2010/main" val="265097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15BCD2-E9A2-F2A8-2F42-4926E8DD43F9}"/>
              </a:ext>
            </a:extLst>
          </p:cNvPr>
          <p:cNvSpPr>
            <a:spLocks noGrp="1"/>
          </p:cNvSpPr>
          <p:nvPr>
            <p:ph type="title"/>
          </p:nvPr>
        </p:nvSpPr>
        <p:spPr>
          <a:xfrm>
            <a:off x="3048001" y="298866"/>
            <a:ext cx="4210878" cy="589030"/>
          </a:xfrm>
        </p:spPr>
        <p:txBody>
          <a:bodyPr>
            <a:normAutofit/>
          </a:bodyPr>
          <a:lstStyle/>
          <a:p>
            <a:r>
              <a:rPr lang="pt-BR" sz="3200" dirty="0">
                <a:solidFill>
                  <a:srgbClr val="FFFFFF"/>
                </a:solidFill>
                <a:latin typeface="Arial Black" panose="020B0A04020102020204" pitchFamily="34" charset="0"/>
              </a:rPr>
              <a:t>Questão 4</a:t>
            </a:r>
          </a:p>
        </p:txBody>
      </p:sp>
      <p:sp>
        <p:nvSpPr>
          <p:cNvPr id="9" name="Seta: para a Direita 8">
            <a:extLst>
              <a:ext uri="{FF2B5EF4-FFF2-40B4-BE49-F238E27FC236}">
                <a16:creationId xmlns:a16="http://schemas.microsoft.com/office/drawing/2014/main" id="{01BE9050-A49B-EDCA-6C26-B0D2FD050F50}"/>
              </a:ext>
            </a:extLst>
          </p:cNvPr>
          <p:cNvSpPr/>
          <p:nvPr/>
        </p:nvSpPr>
        <p:spPr>
          <a:xfrm>
            <a:off x="65330" y="3171461"/>
            <a:ext cx="405046" cy="185531"/>
          </a:xfrm>
          <a:prstGeom prst="rightArrow">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400"/>
          </a:p>
        </p:txBody>
      </p:sp>
      <p:sp>
        <p:nvSpPr>
          <p:cNvPr id="5" name="CaixaDeTexto 4">
            <a:extLst>
              <a:ext uri="{FF2B5EF4-FFF2-40B4-BE49-F238E27FC236}">
                <a16:creationId xmlns:a16="http://schemas.microsoft.com/office/drawing/2014/main" id="{C31A7D0C-80BF-C6E1-9A8D-EEF99B732D03}"/>
              </a:ext>
            </a:extLst>
          </p:cNvPr>
          <p:cNvSpPr txBox="1"/>
          <p:nvPr/>
        </p:nvSpPr>
        <p:spPr>
          <a:xfrm>
            <a:off x="470376" y="1124744"/>
            <a:ext cx="11242248" cy="2308324"/>
          </a:xfrm>
          <a:prstGeom prst="rect">
            <a:avLst/>
          </a:prstGeom>
          <a:noFill/>
        </p:spPr>
        <p:txBody>
          <a:bodyPr wrap="square">
            <a:spAutoFit/>
          </a:bodyPr>
          <a:lstStyle/>
          <a:p>
            <a:pPr algn="l"/>
            <a:r>
              <a:rPr lang="pt-BR" b="0" i="0" dirty="0">
                <a:solidFill>
                  <a:srgbClr val="000000"/>
                </a:solidFill>
                <a:effectLst/>
                <a:latin typeface="Raleway" pitchFamily="2" charset="0"/>
              </a:rPr>
              <a:t>O daltonismo é uma doença hereditária recessiva ligada ao cromossomo X. Um homem daltônico casou-se com uma mulher normal homozigota. Qual a probabilidade do casal de ter um filho do sexo masculino e daltônico?</a:t>
            </a:r>
          </a:p>
          <a:p>
            <a:pPr algn="l"/>
            <a:endParaRPr lang="pt-BR" b="0" i="0" dirty="0">
              <a:solidFill>
                <a:srgbClr val="000000"/>
              </a:solidFill>
              <a:effectLst/>
              <a:latin typeface="Raleway" pitchFamily="2" charset="0"/>
            </a:endParaRPr>
          </a:p>
          <a:p>
            <a:pPr algn="l"/>
            <a:r>
              <a:rPr lang="pt-BR" b="0" i="0" dirty="0">
                <a:solidFill>
                  <a:srgbClr val="000000"/>
                </a:solidFill>
                <a:effectLst/>
                <a:latin typeface="Raleway" pitchFamily="2" charset="0"/>
              </a:rPr>
              <a:t>a) 50% de chance, pois o pai é daltônico.</a:t>
            </a:r>
          </a:p>
          <a:p>
            <a:pPr algn="l"/>
            <a:r>
              <a:rPr lang="pt-BR" b="0" i="0" dirty="0">
                <a:solidFill>
                  <a:srgbClr val="000000"/>
                </a:solidFill>
                <a:effectLst/>
                <a:latin typeface="Raleway" pitchFamily="2" charset="0"/>
              </a:rPr>
              <a:t>b) 100 % de chance, uma vez que o pai é daltônico.</a:t>
            </a:r>
          </a:p>
          <a:p>
            <a:pPr algn="l"/>
            <a:r>
              <a:rPr lang="pt-BR" b="0" i="0" dirty="0">
                <a:solidFill>
                  <a:srgbClr val="000000"/>
                </a:solidFill>
                <a:effectLst/>
                <a:latin typeface="Raleway" pitchFamily="2" charset="0"/>
              </a:rPr>
              <a:t>c) 25 % de chance, pois o pai é daltônico e a mãe normal.</a:t>
            </a:r>
          </a:p>
          <a:p>
            <a:pPr algn="l"/>
            <a:r>
              <a:rPr lang="pt-BR" b="0" i="0" dirty="0">
                <a:solidFill>
                  <a:srgbClr val="000000"/>
                </a:solidFill>
                <a:effectLst/>
                <a:latin typeface="Raleway" pitchFamily="2" charset="0"/>
              </a:rPr>
              <a:t>d) Não há chance de nascer um menino daltônico, pois a mãe é normal.</a:t>
            </a:r>
          </a:p>
        </p:txBody>
      </p:sp>
      <p:sp>
        <p:nvSpPr>
          <p:cNvPr id="7" name="CaixaDeTexto 6">
            <a:extLst>
              <a:ext uri="{FF2B5EF4-FFF2-40B4-BE49-F238E27FC236}">
                <a16:creationId xmlns:a16="http://schemas.microsoft.com/office/drawing/2014/main" id="{6B9642BD-E2E2-16B5-6102-C406AB5C0796}"/>
              </a:ext>
            </a:extLst>
          </p:cNvPr>
          <p:cNvSpPr txBox="1"/>
          <p:nvPr/>
        </p:nvSpPr>
        <p:spPr>
          <a:xfrm>
            <a:off x="470376" y="4482986"/>
            <a:ext cx="8937992" cy="1754326"/>
          </a:xfrm>
          <a:prstGeom prst="rect">
            <a:avLst/>
          </a:prstGeom>
          <a:noFill/>
        </p:spPr>
        <p:txBody>
          <a:bodyPr wrap="square">
            <a:spAutoFit/>
          </a:bodyPr>
          <a:lstStyle/>
          <a:p>
            <a:r>
              <a:rPr lang="pt-BR" b="0" i="0" dirty="0">
                <a:solidFill>
                  <a:srgbClr val="000000"/>
                </a:solidFill>
                <a:effectLst/>
                <a:latin typeface="Raleway" pitchFamily="2" charset="0"/>
              </a:rPr>
              <a:t>Alternativa “d”. Não há chance de o filho nascer daltônico, pois a mãe é normal homozigota e o gene do daltonismo é encontrado no cromossomo X. O cromossomo X, em filhos homens, é herdado da mãe, sendo assim, se a mãe é normal, não há riscos de transmitir a doença. Mesmo o pai sendo daltônico, ele não transmitirá a doença, pois seu filho herdará apenas o cromossomo Y, que não possui o gene que a determina.</a:t>
            </a:r>
            <a:endParaRPr lang="pt-BR" dirty="0"/>
          </a:p>
        </p:txBody>
      </p:sp>
    </p:spTree>
    <p:extLst>
      <p:ext uri="{BB962C8B-B14F-4D97-AF65-F5344CB8AC3E}">
        <p14:creationId xmlns:p14="http://schemas.microsoft.com/office/powerpoint/2010/main" val="2816166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Lst>
  </p:timing>
</p:sld>
</file>

<file path=ppt/theme/theme1.xml><?xml version="1.0" encoding="utf-8"?>
<a:theme xmlns:a="http://schemas.openxmlformats.org/drawingml/2006/main" name="Personalizar design">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722</TotalTime>
  <Words>2662</Words>
  <Application>Microsoft Office PowerPoint</Application>
  <PresentationFormat>Widescreen</PresentationFormat>
  <Paragraphs>202</Paragraphs>
  <Slides>34</Slides>
  <Notes>2</Notes>
  <HiddenSlides>0</HiddenSlides>
  <MMClips>1</MMClips>
  <ScaleCrop>false</ScaleCrop>
  <HeadingPairs>
    <vt:vector size="8" baseType="variant">
      <vt:variant>
        <vt:lpstr>Fontes usadas</vt:lpstr>
      </vt:variant>
      <vt:variant>
        <vt:i4>6</vt:i4>
      </vt:variant>
      <vt:variant>
        <vt:lpstr>Tema</vt:lpstr>
      </vt:variant>
      <vt:variant>
        <vt:i4>1</vt:i4>
      </vt:variant>
      <vt:variant>
        <vt:lpstr>Servidores OLE inseridos</vt:lpstr>
      </vt:variant>
      <vt:variant>
        <vt:i4>1</vt:i4>
      </vt:variant>
      <vt:variant>
        <vt:lpstr>Títulos de slides</vt:lpstr>
      </vt:variant>
      <vt:variant>
        <vt:i4>34</vt:i4>
      </vt:variant>
    </vt:vector>
  </HeadingPairs>
  <TitlesOfParts>
    <vt:vector size="42" baseType="lpstr">
      <vt:lpstr>Arial</vt:lpstr>
      <vt:lpstr>Arial Black</vt:lpstr>
      <vt:lpstr>Calibri</vt:lpstr>
      <vt:lpstr>inherit</vt:lpstr>
      <vt:lpstr>Open Sans</vt:lpstr>
      <vt:lpstr>Raleway</vt:lpstr>
      <vt:lpstr>Personalizar design</vt:lpstr>
      <vt:lpstr>Planilha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Sistema X0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Questão 1</vt:lpstr>
      <vt:lpstr>Questão 2</vt:lpstr>
      <vt:lpstr>Questão 3</vt:lpstr>
      <vt:lpstr>Questão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cp:lastModifiedBy>User</cp:lastModifiedBy>
  <cp:revision>10</cp:revision>
  <dcterms:created xsi:type="dcterms:W3CDTF">2011-07-13T12:53:46Z</dcterms:created>
  <dcterms:modified xsi:type="dcterms:W3CDTF">2026-09-23T01:54:18Z</dcterms:modified>
</cp:coreProperties>
</file>